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6.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7.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notesSlides/notesSlide8.xml" ContentType="application/vnd.openxmlformats-officedocument.presentationml.notesSlide+xml"/>
  <Override PartName="/ppt/charts/chart26.xml" ContentType="application/vnd.openxmlformats-officedocument.drawingml.chart+xml"/>
  <Override PartName="/ppt/tags/tag1.xml" ContentType="application/vnd.openxmlformats-officedocument.presentationml.tags+xml"/>
  <Override PartName="/ppt/charts/chart27.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8.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9.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0.xml" ContentType="application/vnd.openxmlformats-officedocument.drawingml.chart+xml"/>
  <Override PartName="/ppt/charts/style27.xml" ContentType="application/vnd.ms-office.chartstyle+xml"/>
  <Override PartName="/ppt/charts/colors27.xml" ContentType="application/vnd.ms-office.chartcolorstyle+xml"/>
  <Override PartName="/ppt/tags/tag2.xml" ContentType="application/vnd.openxmlformats-officedocument.presentationml.tags+xml"/>
  <Override PartName="/ppt/notesSlides/notesSlide9.xml" ContentType="application/vnd.openxmlformats-officedocument.presentationml.notesSlide+xml"/>
  <Override PartName="/ppt/charts/chart31.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2.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10.xml" ContentType="application/vnd.openxmlformats-officedocument.presentationml.notesSlide+xml"/>
  <Override PartName="/ppt/charts/chart33.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4.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5.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1.xml" ContentType="application/vnd.openxmlformats-officedocument.themeOverride+xml"/>
  <Override PartName="/ppt/charts/chart36.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2.xml" ContentType="application/vnd.openxmlformats-officedocument.themeOverride+xml"/>
  <Override PartName="/ppt/media/media5.gif" ContentType="video/unknown"/>
  <Override PartName="/ppt/media/media7.gif" ContentType="video/unknown"/>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81" r:id="rId2"/>
    <p:sldId id="282" r:id="rId3"/>
    <p:sldId id="258" r:id="rId4"/>
    <p:sldId id="302" r:id="rId5"/>
    <p:sldId id="339" r:id="rId6"/>
    <p:sldId id="259" r:id="rId7"/>
    <p:sldId id="342" r:id="rId8"/>
    <p:sldId id="320" r:id="rId9"/>
    <p:sldId id="344" r:id="rId10"/>
    <p:sldId id="304" r:id="rId11"/>
    <p:sldId id="300" r:id="rId12"/>
    <p:sldId id="345" r:id="rId13"/>
    <p:sldId id="257" r:id="rId14"/>
    <p:sldId id="319" r:id="rId15"/>
    <p:sldId id="260" r:id="rId16"/>
    <p:sldId id="261" r:id="rId17"/>
    <p:sldId id="263" r:id="rId18"/>
    <p:sldId id="264" r:id="rId19"/>
    <p:sldId id="265" r:id="rId20"/>
    <p:sldId id="338" r:id="rId21"/>
    <p:sldId id="266" r:id="rId22"/>
    <p:sldId id="303" r:id="rId23"/>
    <p:sldId id="336" r:id="rId24"/>
    <p:sldId id="317" r:id="rId25"/>
    <p:sldId id="318" r:id="rId26"/>
    <p:sldId id="337" r:id="rId27"/>
    <p:sldId id="289" r:id="rId28"/>
    <p:sldId id="340" r:id="rId29"/>
    <p:sldId id="267" r:id="rId30"/>
    <p:sldId id="286" r:id="rId31"/>
    <p:sldId id="287" r:id="rId32"/>
    <p:sldId id="288" r:id="rId33"/>
    <p:sldId id="290" r:id="rId34"/>
    <p:sldId id="291" r:id="rId35"/>
    <p:sldId id="292" r:id="rId36"/>
    <p:sldId id="293" r:id="rId37"/>
    <p:sldId id="294" r:id="rId38"/>
    <p:sldId id="295" r:id="rId39"/>
    <p:sldId id="329" r:id="rId40"/>
    <p:sldId id="268" r:id="rId41"/>
    <p:sldId id="273" r:id="rId42"/>
    <p:sldId id="314" r:id="rId43"/>
    <p:sldId id="326" r:id="rId44"/>
    <p:sldId id="313" r:id="rId45"/>
    <p:sldId id="312" r:id="rId46"/>
    <p:sldId id="311" r:id="rId47"/>
    <p:sldId id="324" r:id="rId48"/>
    <p:sldId id="325" r:id="rId49"/>
    <p:sldId id="296" r:id="rId50"/>
    <p:sldId id="297" r:id="rId51"/>
    <p:sldId id="328" r:id="rId52"/>
    <p:sldId id="269" r:id="rId53"/>
    <p:sldId id="270" r:id="rId54"/>
    <p:sldId id="315" r:id="rId55"/>
    <p:sldId id="341" r:id="rId56"/>
    <p:sldId id="271" r:id="rId57"/>
    <p:sldId id="299" r:id="rId58"/>
    <p:sldId id="278" r:id="rId59"/>
    <p:sldId id="277" r:id="rId60"/>
    <p:sldId id="331" r:id="rId61"/>
    <p:sldId id="305" r:id="rId62"/>
    <p:sldId id="308" r:id="rId63"/>
    <p:sldId id="316" r:id="rId64"/>
    <p:sldId id="309" r:id="rId65"/>
    <p:sldId id="279" r:id="rId66"/>
    <p:sldId id="307" r:id="rId67"/>
    <p:sldId id="310" r:id="rId68"/>
    <p:sldId id="321" r:id="rId69"/>
    <p:sldId id="322" r:id="rId70"/>
    <p:sldId id="323" r:id="rId71"/>
    <p:sldId id="346" r:id="rId72"/>
    <p:sldId id="330" r:id="rId73"/>
    <p:sldId id="30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1A8CF2-491F-4515-A443-09FF54E98E0B}">
          <p14:sldIdLst>
            <p14:sldId id="281"/>
            <p14:sldId id="282"/>
          </p14:sldIdLst>
        </p14:section>
        <p14:section name="General Introduction" id="{8FF921CD-D25C-4126-BA86-1CEFBED5CEBD}">
          <p14:sldIdLst>
            <p14:sldId id="258"/>
            <p14:sldId id="302"/>
            <p14:sldId id="339"/>
            <p14:sldId id="259"/>
            <p14:sldId id="342"/>
            <p14:sldId id="320"/>
            <p14:sldId id="344"/>
            <p14:sldId id="304"/>
            <p14:sldId id="300"/>
            <p14:sldId id="345"/>
          </p14:sldIdLst>
        </p14:section>
        <p14:section name="Reconstructing Relational Information" id="{242BB758-6D04-4913-BA7A-B999BC2A3C3A}">
          <p14:sldIdLst>
            <p14:sldId id="257"/>
            <p14:sldId id="319"/>
            <p14:sldId id="260"/>
            <p14:sldId id="261"/>
            <p14:sldId id="263"/>
            <p14:sldId id="264"/>
            <p14:sldId id="265"/>
            <p14:sldId id="338"/>
            <p14:sldId id="266"/>
            <p14:sldId id="303"/>
            <p14:sldId id="336"/>
            <p14:sldId id="317"/>
            <p14:sldId id="318"/>
            <p14:sldId id="337"/>
            <p14:sldId id="289"/>
            <p14:sldId id="340"/>
            <p14:sldId id="267"/>
            <p14:sldId id="286"/>
            <p14:sldId id="287"/>
            <p14:sldId id="288"/>
            <p14:sldId id="290"/>
            <p14:sldId id="291"/>
            <p14:sldId id="292"/>
            <p14:sldId id="293"/>
            <p14:sldId id="294"/>
            <p14:sldId id="295"/>
            <p14:sldId id="329"/>
            <p14:sldId id="268"/>
          </p14:sldIdLst>
        </p14:section>
        <p14:section name="Spatiotemporal Reconstruction" id="{95CBDF7E-8C3F-47B3-8E7B-27ACA0E5353F}">
          <p14:sldIdLst>
            <p14:sldId id="273"/>
            <p14:sldId id="314"/>
            <p14:sldId id="326"/>
            <p14:sldId id="313"/>
            <p14:sldId id="312"/>
            <p14:sldId id="311"/>
            <p14:sldId id="324"/>
            <p14:sldId id="325"/>
            <p14:sldId id="296"/>
            <p14:sldId id="297"/>
            <p14:sldId id="328"/>
            <p14:sldId id="269"/>
            <p14:sldId id="270"/>
            <p14:sldId id="315"/>
            <p14:sldId id="341"/>
            <p14:sldId id="271"/>
            <p14:sldId id="299"/>
            <p14:sldId id="278"/>
            <p14:sldId id="277"/>
            <p14:sldId id="331"/>
          </p14:sldIdLst>
        </p14:section>
        <p14:section name="Spatiotemporal Navigation" id="{28AB433D-F924-4463-8677-85FB74E4F518}">
          <p14:sldIdLst>
            <p14:sldId id="305"/>
            <p14:sldId id="308"/>
            <p14:sldId id="316"/>
            <p14:sldId id="309"/>
            <p14:sldId id="279"/>
            <p14:sldId id="307"/>
            <p14:sldId id="310"/>
            <p14:sldId id="321"/>
            <p14:sldId id="322"/>
            <p14:sldId id="323"/>
            <p14:sldId id="346"/>
            <p14:sldId id="330"/>
          </p14:sldIdLst>
        </p14:section>
        <p14:section name="General Conclusions" id="{FE73D0C4-2150-424F-8755-53299AF6CAE2}">
          <p14:sldIdLst>
            <p14:sldId id="30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H" initials="KH" lastIdx="4" clrIdx="0">
    <p:extLst>
      <p:ext uri="{19B8F6BF-5375-455C-9EA6-DF929625EA0E}">
        <p15:presenceInfo xmlns:p15="http://schemas.microsoft.com/office/powerpoint/2012/main" userId="4cd082e859e1b4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4472C4"/>
    <a:srgbClr val="FEDCC3"/>
    <a:srgbClr val="FEDAC2"/>
    <a:srgbClr val="D0D8E4"/>
    <a:srgbClr val="D5DFD7"/>
    <a:srgbClr val="C7C7C7"/>
    <a:srgbClr val="000000"/>
    <a:srgbClr val="ABE4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16" autoAdjust="0"/>
    <p:restoredTop sz="94660"/>
  </p:normalViewPr>
  <p:slideViewPr>
    <p:cSldViewPr snapToGrid="0">
      <p:cViewPr varScale="1">
        <p:scale>
          <a:sx n="76" d="100"/>
          <a:sy n="76" d="100"/>
        </p:scale>
        <p:origin x="81"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evin\Google%20Drive\School\saved_data\Pat%20Patient%20Summary%20(Trial-by-Trial,%20Collapsed%20Accuracy,%20Control%20Accuracy%20Determines%20Patient%20Threshol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Kevin\Desktop\ChanceLevel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Kevin\Google%20Drive\School\saved_data\Done\Hillary%20MRE%20Summary%20(Trial-by-Trial%20Accuracy).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Kevin\Google%20Drive\School\saved_data\Done\Hillary%20MRE%20Summary%20(Trial-by-Trial%20Accuracy).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Kevin\Google%20Drive\School\saved_data\Done\Hillary%20MRE%20Summary%20(Trial-by-Trial%20Accuracy).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Kevin\Google%20Drive\School\saved_data\Done\Hillary%20MRE%20Summary%20(Collapsed%20Accuracy).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Kevin\Google%20Drive\School\saved_data\Heather%20SMI%20Summary%20(Collapsed%20Accuracy).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Kevin\Google%20Drive\School\saved_data\Heather%20SMI%20Summary%20(Collapsed%20Accuracy).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Kevin\Google%20Drive\School\saved_data\Heather%20SMI%20Summary%20(Collapsed%20Accuracy).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Kevin\Google%20Drive\School\saved_data\Heather%20SMI%20Summary%20(Collapsed%20Accuracy).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Kevin\Google%20Drive\School\saved_data\Heather%20SMI%20Summary%20(Collapsed%20Accuracy).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evin\Google%20Drive\School\saved_data\Pat%20Patient%20Summary%20(Trial-by-Trial,%20Collapsed%20Accuracy,%20Control%20Accuracy%20Determines%20Patient%20Threshold).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Kevin\Documents\GitHub\msl-iposition-pipeline\Hillary_Category_Squiggles_Analysis.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Kevin\Documents\GitHub\msl-iposition-pipeline\Hillary_Category_Squiggles_Analysis.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Kevin\Google%20Drive\School\Milestones\2016%20-%20SFN\data_summaries\Full\No%20Pilot\context_boundary_2d_and_vr_no_pilot.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1" Type="http://schemas.openxmlformats.org/officeDocument/2006/relationships/oleObject" Target="file:///C:\Users\Kevin\Documents\GitHub\Holodeck-Time-Travel-Task-Analytics\Visualizer\analysis2.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C:\Users\Kevin\Documents\GitHub\Holodeck-Time-Travel-Task-Analytics\Visualizer\analysis2.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C:\Users\Kevin\Documents\GitHub\Holodeck-Time-Travel-Task-Analytics\Visualizer\analysis2.xlsx" TargetMode="External"/></Relationships>
</file>

<file path=ppt/charts/_rels/chart27.xml.rels><?xml version="1.0" encoding="UTF-8" standalone="yes"?>
<Relationships xmlns="http://schemas.openxmlformats.org/package/2006/relationships"><Relationship Id="rId3" Type="http://schemas.openxmlformats.org/officeDocument/2006/relationships/oleObject" Target="file:///C:\Users\Kevin\Documents\GitHub\msl-iposition-pipeline\saved_data\TemporalSwaps.xlsx" TargetMode="External"/><Relationship Id="rId2" Type="http://schemas.microsoft.com/office/2011/relationships/chartColorStyle" Target="colors24.xml"/><Relationship Id="rId1" Type="http://schemas.microsoft.com/office/2011/relationships/chartStyle" Target="style24.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Kevin\Documents\GitHub\msl-iposition-pipeline\saved_data\TemporalSwaps.xlsx" TargetMode="External"/><Relationship Id="rId2" Type="http://schemas.microsoft.com/office/2011/relationships/chartColorStyle" Target="colors25.xml"/><Relationship Id="rId1" Type="http://schemas.microsoft.com/office/2011/relationships/chartStyle" Target="style25.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Kevin\Documents\GitHub\Holodeck-Time-Travel-Task-Analytics\Visualizer\out_test_with_space_context.csv" TargetMode="External"/><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evin\Google%20Drive\School\Milestones\2017%20-%20iPosition%20Paper\Data\Pat%20Patient%20Summary%20(Trial-by-Trial,%20Collapsed%20Accuracy,%20Control%20Accuracy%20Determines%20Patient%20Threshold)%20(3).xlsm"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Kevin\Documents\GitHub\Holodeck-Time-Travel-Task-Analytics\Visualizer\out_test_with_space_context.csv" TargetMode="External"/><Relationship Id="rId2" Type="http://schemas.microsoft.com/office/2011/relationships/chartColorStyle" Target="colors27.xml"/><Relationship Id="rId1" Type="http://schemas.microsoft.com/office/2011/relationships/chartStyle" Target="style27.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Kevin\Google%20Drive\School\Milestones\2017%20-%20Time%20Travel%20Task%20Paper\data\context.xlsx" TargetMode="External"/><Relationship Id="rId2" Type="http://schemas.microsoft.com/office/2011/relationships/chartColorStyle" Target="colors28.xml"/><Relationship Id="rId1" Type="http://schemas.microsoft.com/office/2011/relationships/chartStyle" Target="style28.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Kevin\Google%20Drive\School\Milestones\2017%20-%20Time%20Travel%20Task%20Paper\data\Misassignment%20and%20Context%20Boundaries%20in%20Time%20High%20Level%20Statistics.xlsx" TargetMode="External"/><Relationship Id="rId2" Type="http://schemas.microsoft.com/office/2011/relationships/chartColorStyle" Target="colors29.xml"/><Relationship Id="rId1" Type="http://schemas.microsoft.com/office/2011/relationships/chartStyle" Target="style29.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Kevin\Documents\GitHub\Holodeck-Time-Travel-Task-Analytics\Visualizer\analysis2.xlsx" TargetMode="External"/><Relationship Id="rId2" Type="http://schemas.microsoft.com/office/2011/relationships/chartColorStyle" Target="colors30.xml"/><Relationship Id="rId1" Type="http://schemas.microsoft.com/office/2011/relationships/chartStyle" Target="style30.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Kevin\Documents\GitHub\Holodeck-Time-Travel-Task-Analytics\Visualizer\analysis2.xlsx" TargetMode="External"/><Relationship Id="rId2" Type="http://schemas.microsoft.com/office/2011/relationships/chartColorStyle" Target="colors31.xml"/><Relationship Id="rId1" Type="http://schemas.microsoft.com/office/2011/relationships/chartStyle" Target="style31.xm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C:\Users\Kevin\Google%20Drive\School\Milestones\2017%20-%20Time%20Travel%20Task%20Paper\data\exploration%20vs%20misassignment.xlsx"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file:///C:\Users\Kevin\Google%20Drive\School\Milestones\2017%20-%20Time%20Travel%20Task%20Paper\data\exploration%20vs%20misassignment.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Kevin\Google%20Drive\School\saved_data\Pat%20Patient%20Summary%20(Trial-by-Trial,%20Collapsed%20Accuracy,%20Control%20Accuracy%20Determines%20Patient%20Threshol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Kevin\Google%20Drive\School\Milestones\2017%20-%20iPosition%20Paper\Data\Pat%20Patient%20Summary%20(Trial-by-Trial,%20Collapsed%20Accuracy,%20Control%20Accuracy%20Determines%20Patient%20Threshold)%20(3).xlsm"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Kevin\Google%20Drive\School\Milestones\2017%20-%20iPosition%20Paper\Data\Heather%20Patient%20Data%20-%20Manual%20Thresholds.xlsm"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Kevin\Desktop\ChanceLevel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Kevin\Desktop\ChanceLevel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Kevin\Desktop\ChanceLevel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New Swap Method</a:t>
            </a:r>
            <a:r>
              <a:rPr lang="en-US" baseline="0" dirty="0"/>
              <a:t> By Number of Items (5-item Trials)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5"/>
          <c:order val="0"/>
          <c:tx>
            <c:strRef>
              <c:f>Swaps!$A$21</c:f>
              <c:strCache>
                <c:ptCount val="1"/>
                <c:pt idx="0">
                  <c:v>Original Swaps</c:v>
                </c:pt>
              </c:strCache>
            </c:strRef>
          </c:tx>
          <c:spPr>
            <a:solidFill>
              <a:schemeClr val="bg1"/>
            </a:solidFill>
            <a:ln>
              <a:solidFill>
                <a:schemeClr val="tx1"/>
              </a:solidFill>
            </a:ln>
            <a:effectLst/>
          </c:spPr>
          <c:invertIfNegative val="0"/>
          <c:cat>
            <c:strRef>
              <c:f>Swaps!$B$16:$E$16</c:f>
              <c:strCache>
                <c:ptCount val="4"/>
                <c:pt idx="0">
                  <c:v>Patients New Method</c:v>
                </c:pt>
                <c:pt idx="1">
                  <c:v>Patients Old Method</c:v>
                </c:pt>
                <c:pt idx="2">
                  <c:v>Controls New Method</c:v>
                </c:pt>
                <c:pt idx="3">
                  <c:v>Controls Old Method</c:v>
                </c:pt>
              </c:strCache>
            </c:strRef>
          </c:cat>
          <c:val>
            <c:numRef>
              <c:f>Swaps!$B$21:$E$21</c:f>
              <c:numCache>
                <c:formatCode>General</c:formatCode>
                <c:ptCount val="4"/>
                <c:pt idx="0">
                  <c:v>0</c:v>
                </c:pt>
                <c:pt idx="1">
                  <c:v>40</c:v>
                </c:pt>
                <c:pt idx="2">
                  <c:v>0</c:v>
                </c:pt>
                <c:pt idx="3">
                  <c:v>8</c:v>
                </c:pt>
              </c:numCache>
            </c:numRef>
          </c:val>
          <c:extLst>
            <c:ext xmlns:c16="http://schemas.microsoft.com/office/drawing/2014/chart" uri="{C3380CC4-5D6E-409C-BE32-E72D297353CC}">
              <c16:uniqueId val="{00000000-756E-492A-83FF-29A820F771CE}"/>
            </c:ext>
          </c:extLst>
        </c:ser>
        <c:ser>
          <c:idx val="3"/>
          <c:order val="1"/>
          <c:tx>
            <c:strRef>
              <c:f>Swaps!$A$19</c:f>
              <c:strCache>
                <c:ptCount val="1"/>
                <c:pt idx="0">
                  <c:v>Cycle Swaps</c:v>
                </c:pt>
              </c:strCache>
            </c:strRef>
          </c:tx>
          <c:spPr>
            <a:solidFill>
              <a:schemeClr val="bg2">
                <a:lumMod val="90000"/>
              </a:schemeClr>
            </a:solidFill>
            <a:ln>
              <a:noFill/>
            </a:ln>
            <a:effectLst/>
          </c:spPr>
          <c:invertIfNegative val="0"/>
          <c:cat>
            <c:strRef>
              <c:f>Swaps!$B$16:$E$16</c:f>
              <c:strCache>
                <c:ptCount val="4"/>
                <c:pt idx="0">
                  <c:v>Patients New Method</c:v>
                </c:pt>
                <c:pt idx="1">
                  <c:v>Patients Old Method</c:v>
                </c:pt>
                <c:pt idx="2">
                  <c:v>Controls New Method</c:v>
                </c:pt>
                <c:pt idx="3">
                  <c:v>Controls Old Method</c:v>
                </c:pt>
              </c:strCache>
            </c:strRef>
          </c:cat>
          <c:val>
            <c:numRef>
              <c:f>Swaps!$B$19:$E$19</c:f>
              <c:numCache>
                <c:formatCode>General</c:formatCode>
                <c:ptCount val="4"/>
                <c:pt idx="0">
                  <c:v>7</c:v>
                </c:pt>
                <c:pt idx="1">
                  <c:v>0</c:v>
                </c:pt>
                <c:pt idx="2">
                  <c:v>3</c:v>
                </c:pt>
                <c:pt idx="3">
                  <c:v>0</c:v>
                </c:pt>
              </c:numCache>
            </c:numRef>
          </c:val>
          <c:extLst>
            <c:ext xmlns:c16="http://schemas.microsoft.com/office/drawing/2014/chart" uri="{C3380CC4-5D6E-409C-BE32-E72D297353CC}">
              <c16:uniqueId val="{00000001-756E-492A-83FF-29A820F771CE}"/>
            </c:ext>
          </c:extLst>
        </c:ser>
        <c:ser>
          <c:idx val="4"/>
          <c:order val="2"/>
          <c:tx>
            <c:strRef>
              <c:f>Swaps!$A$20</c:f>
              <c:strCache>
                <c:ptCount val="1"/>
                <c:pt idx="0">
                  <c:v>Partial Cycle Swaps</c:v>
                </c:pt>
              </c:strCache>
            </c:strRef>
          </c:tx>
          <c:spPr>
            <a:solidFill>
              <a:schemeClr val="bg2">
                <a:lumMod val="75000"/>
              </a:schemeClr>
            </a:solidFill>
            <a:ln>
              <a:noFill/>
            </a:ln>
            <a:effectLst/>
          </c:spPr>
          <c:invertIfNegative val="0"/>
          <c:cat>
            <c:strRef>
              <c:f>Swaps!$B$16:$E$16</c:f>
              <c:strCache>
                <c:ptCount val="4"/>
                <c:pt idx="0">
                  <c:v>Patients New Method</c:v>
                </c:pt>
                <c:pt idx="1">
                  <c:v>Patients Old Method</c:v>
                </c:pt>
                <c:pt idx="2">
                  <c:v>Controls New Method</c:v>
                </c:pt>
                <c:pt idx="3">
                  <c:v>Controls Old Method</c:v>
                </c:pt>
              </c:strCache>
            </c:strRef>
          </c:cat>
          <c:val>
            <c:numRef>
              <c:f>Swaps!$B$20:$E$20</c:f>
              <c:numCache>
                <c:formatCode>General</c:formatCode>
                <c:ptCount val="4"/>
                <c:pt idx="0">
                  <c:v>10</c:v>
                </c:pt>
                <c:pt idx="1">
                  <c:v>0</c:v>
                </c:pt>
                <c:pt idx="2">
                  <c:v>10</c:v>
                </c:pt>
                <c:pt idx="3">
                  <c:v>0</c:v>
                </c:pt>
              </c:numCache>
            </c:numRef>
          </c:val>
          <c:extLst>
            <c:ext xmlns:c16="http://schemas.microsoft.com/office/drawing/2014/chart" uri="{C3380CC4-5D6E-409C-BE32-E72D297353CC}">
              <c16:uniqueId val="{00000002-756E-492A-83FF-29A820F771CE}"/>
            </c:ext>
          </c:extLst>
        </c:ser>
        <c:ser>
          <c:idx val="2"/>
          <c:order val="3"/>
          <c:tx>
            <c:strRef>
              <c:f>Swaps!$A$18</c:f>
              <c:strCache>
                <c:ptCount val="1"/>
                <c:pt idx="0">
                  <c:v>Partial Swaps</c:v>
                </c:pt>
              </c:strCache>
            </c:strRef>
          </c:tx>
          <c:spPr>
            <a:solidFill>
              <a:schemeClr val="bg2">
                <a:lumMod val="50000"/>
              </a:schemeClr>
            </a:solidFill>
            <a:ln>
              <a:noFill/>
            </a:ln>
            <a:effectLst/>
          </c:spPr>
          <c:invertIfNegative val="0"/>
          <c:cat>
            <c:strRef>
              <c:f>Swaps!$B$16:$E$16</c:f>
              <c:strCache>
                <c:ptCount val="4"/>
                <c:pt idx="0">
                  <c:v>Patients New Method</c:v>
                </c:pt>
                <c:pt idx="1">
                  <c:v>Patients Old Method</c:v>
                </c:pt>
                <c:pt idx="2">
                  <c:v>Controls New Method</c:v>
                </c:pt>
                <c:pt idx="3">
                  <c:v>Controls Old Method</c:v>
                </c:pt>
              </c:strCache>
            </c:strRef>
          </c:cat>
          <c:val>
            <c:numRef>
              <c:f>Swaps!$B$18:$E$18</c:f>
              <c:numCache>
                <c:formatCode>General</c:formatCode>
                <c:ptCount val="4"/>
                <c:pt idx="0">
                  <c:v>16</c:v>
                </c:pt>
                <c:pt idx="1">
                  <c:v>0</c:v>
                </c:pt>
                <c:pt idx="2">
                  <c:v>4</c:v>
                </c:pt>
                <c:pt idx="3">
                  <c:v>0</c:v>
                </c:pt>
              </c:numCache>
            </c:numRef>
          </c:val>
          <c:extLst>
            <c:ext xmlns:c16="http://schemas.microsoft.com/office/drawing/2014/chart" uri="{C3380CC4-5D6E-409C-BE32-E72D297353CC}">
              <c16:uniqueId val="{00000003-756E-492A-83FF-29A820F771CE}"/>
            </c:ext>
          </c:extLst>
        </c:ser>
        <c:ser>
          <c:idx val="1"/>
          <c:order val="4"/>
          <c:tx>
            <c:strRef>
              <c:f>Swaps!$A$17</c:f>
              <c:strCache>
                <c:ptCount val="1"/>
                <c:pt idx="0">
                  <c:v>True Swaps</c:v>
                </c:pt>
              </c:strCache>
            </c:strRef>
          </c:tx>
          <c:spPr>
            <a:solidFill>
              <a:schemeClr val="bg2">
                <a:lumMod val="25000"/>
              </a:schemeClr>
            </a:solidFill>
            <a:ln>
              <a:noFill/>
            </a:ln>
            <a:effectLst/>
          </c:spPr>
          <c:invertIfNegative val="0"/>
          <c:cat>
            <c:strRef>
              <c:f>Swaps!$B$16:$E$16</c:f>
              <c:strCache>
                <c:ptCount val="4"/>
                <c:pt idx="0">
                  <c:v>Patients New Method</c:v>
                </c:pt>
                <c:pt idx="1">
                  <c:v>Patients Old Method</c:v>
                </c:pt>
                <c:pt idx="2">
                  <c:v>Controls New Method</c:v>
                </c:pt>
                <c:pt idx="3">
                  <c:v>Controls Old Method</c:v>
                </c:pt>
              </c:strCache>
            </c:strRef>
          </c:cat>
          <c:val>
            <c:numRef>
              <c:f>Swaps!$B$17:$E$17</c:f>
              <c:numCache>
                <c:formatCode>General</c:formatCode>
                <c:ptCount val="4"/>
                <c:pt idx="0">
                  <c:v>2</c:v>
                </c:pt>
                <c:pt idx="1">
                  <c:v>0</c:v>
                </c:pt>
                <c:pt idx="2">
                  <c:v>4</c:v>
                </c:pt>
                <c:pt idx="3">
                  <c:v>0</c:v>
                </c:pt>
              </c:numCache>
            </c:numRef>
          </c:val>
          <c:extLst>
            <c:ext xmlns:c16="http://schemas.microsoft.com/office/drawing/2014/chart" uri="{C3380CC4-5D6E-409C-BE32-E72D297353CC}">
              <c16:uniqueId val="{00000004-756E-492A-83FF-29A820F771CE}"/>
            </c:ext>
          </c:extLst>
        </c:ser>
        <c:dLbls>
          <c:showLegendKey val="0"/>
          <c:showVal val="0"/>
          <c:showCatName val="0"/>
          <c:showSerName val="0"/>
          <c:showPercent val="0"/>
          <c:showBubbleSize val="0"/>
        </c:dLbls>
        <c:gapWidth val="150"/>
        <c:overlap val="100"/>
        <c:axId val="726308616"/>
        <c:axId val="726310256"/>
      </c:barChart>
      <c:catAx>
        <c:axId val="726308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310256"/>
        <c:crosses val="autoZero"/>
        <c:auto val="1"/>
        <c:lblAlgn val="ctr"/>
        <c:lblOffset val="100"/>
        <c:tickLblSkip val="1"/>
        <c:tickMarkSkip val="1"/>
        <c:noMultiLvlLbl val="0"/>
      </c:catAx>
      <c:valAx>
        <c:axId val="726310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Items Involved In Swaps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3086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Expected Number of True Swaps With</a:t>
            </a:r>
            <a:r>
              <a:rPr lang="en-US" baseline="0"/>
              <a:t> Different Target Choices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Sheet1!$J$36</c:f>
              <c:strCache>
                <c:ptCount val="1"/>
                <c:pt idx="0">
                  <c:v>Random</c:v>
                </c:pt>
              </c:strCache>
            </c:strRef>
          </c:tx>
          <c:spPr>
            <a:ln w="25400" cap="rnd">
              <a:noFill/>
              <a:round/>
            </a:ln>
            <a:effectLst/>
          </c:spPr>
          <c:marker>
            <c:symbol val="circle"/>
            <c:size val="5"/>
            <c:spPr>
              <a:solidFill>
                <a:schemeClr val="accent1"/>
              </a:solidFill>
              <a:ln w="9525">
                <a:solidFill>
                  <a:schemeClr val="accent1"/>
                </a:solidFill>
              </a:ln>
              <a:effectLst/>
            </c:spPr>
          </c:marker>
          <c:xVal>
            <c:numRef>
              <c:f>Sheet1!$K$35:$P$35</c:f>
              <c:numCache>
                <c:formatCode>General</c:formatCode>
                <c:ptCount val="6"/>
                <c:pt idx="0">
                  <c:v>2</c:v>
                </c:pt>
                <c:pt idx="1">
                  <c:v>3</c:v>
                </c:pt>
                <c:pt idx="2">
                  <c:v>4</c:v>
                </c:pt>
                <c:pt idx="3">
                  <c:v>5</c:v>
                </c:pt>
                <c:pt idx="4">
                  <c:v>6</c:v>
                </c:pt>
                <c:pt idx="5">
                  <c:v>7</c:v>
                </c:pt>
              </c:numCache>
            </c:numRef>
          </c:xVal>
          <c:yVal>
            <c:numRef>
              <c:f>Sheet1!$K$36:$P$36</c:f>
              <c:numCache>
                <c:formatCode>General</c:formatCode>
                <c:ptCount val="6"/>
                <c:pt idx="0">
                  <c:v>0.46899999999999997</c:v>
                </c:pt>
                <c:pt idx="1">
                  <c:v>0.247</c:v>
                </c:pt>
                <c:pt idx="2">
                  <c:v>0.27300000000000002</c:v>
                </c:pt>
                <c:pt idx="3">
                  <c:v>0.28100000000000003</c:v>
                </c:pt>
                <c:pt idx="4">
                  <c:v>0.29599999999999999</c:v>
                </c:pt>
                <c:pt idx="5">
                  <c:v>0.309</c:v>
                </c:pt>
              </c:numCache>
            </c:numRef>
          </c:yVal>
          <c:smooth val="0"/>
          <c:extLst>
            <c:ext xmlns:c16="http://schemas.microsoft.com/office/drawing/2014/chart" uri="{C3380CC4-5D6E-409C-BE32-E72D297353CC}">
              <c16:uniqueId val="{00000000-9615-419B-9F6C-AE6E13614BA3}"/>
            </c:ext>
          </c:extLst>
        </c:ser>
        <c:ser>
          <c:idx val="1"/>
          <c:order val="1"/>
          <c:tx>
            <c:strRef>
              <c:f>Sheet1!$J$37</c:f>
              <c:strCache>
                <c:ptCount val="1"/>
                <c:pt idx="0">
                  <c:v>Hillary</c:v>
                </c:pt>
              </c:strCache>
            </c:strRef>
          </c:tx>
          <c:spPr>
            <a:ln w="19050" cap="rnd">
              <a:noFill/>
              <a:round/>
            </a:ln>
            <a:effectLst/>
          </c:spPr>
          <c:marker>
            <c:symbol val="circle"/>
            <c:size val="5"/>
            <c:spPr>
              <a:solidFill>
                <a:schemeClr val="accent2"/>
              </a:solidFill>
              <a:ln w="9525">
                <a:solidFill>
                  <a:schemeClr val="accent2"/>
                </a:solidFill>
              </a:ln>
              <a:effectLst/>
            </c:spPr>
          </c:marker>
          <c:xVal>
            <c:numRef>
              <c:f>Sheet1!$K$35:$P$35</c:f>
              <c:numCache>
                <c:formatCode>General</c:formatCode>
                <c:ptCount val="6"/>
                <c:pt idx="0">
                  <c:v>2</c:v>
                </c:pt>
                <c:pt idx="1">
                  <c:v>3</c:v>
                </c:pt>
                <c:pt idx="2">
                  <c:v>4</c:v>
                </c:pt>
                <c:pt idx="3">
                  <c:v>5</c:v>
                </c:pt>
                <c:pt idx="4">
                  <c:v>6</c:v>
                </c:pt>
                <c:pt idx="5">
                  <c:v>7</c:v>
                </c:pt>
              </c:numCache>
            </c:numRef>
          </c:xVal>
          <c:yVal>
            <c:numRef>
              <c:f>Sheet1!$K$37:$P$37</c:f>
              <c:numCache>
                <c:formatCode>General</c:formatCode>
                <c:ptCount val="6"/>
                <c:pt idx="0">
                  <c:v>0.48199999999999998</c:v>
                </c:pt>
                <c:pt idx="1">
                  <c:v>0.27900000000000003</c:v>
                </c:pt>
                <c:pt idx="2">
                  <c:v>0.27200000000000002</c:v>
                </c:pt>
                <c:pt idx="3">
                  <c:v>0.29099999999999998</c:v>
                </c:pt>
                <c:pt idx="4">
                  <c:v>0.27700000000000002</c:v>
                </c:pt>
                <c:pt idx="5">
                  <c:v>0.28699999999999998</c:v>
                </c:pt>
              </c:numCache>
            </c:numRef>
          </c:yVal>
          <c:smooth val="0"/>
          <c:extLst>
            <c:ext xmlns:c16="http://schemas.microsoft.com/office/drawing/2014/chart" uri="{C3380CC4-5D6E-409C-BE32-E72D297353CC}">
              <c16:uniqueId val="{00000001-9615-419B-9F6C-AE6E13614BA3}"/>
            </c:ext>
          </c:extLst>
        </c:ser>
        <c:ser>
          <c:idx val="2"/>
          <c:order val="2"/>
          <c:tx>
            <c:strRef>
              <c:f>Sheet1!$J$38</c:f>
              <c:strCache>
                <c:ptCount val="1"/>
                <c:pt idx="0">
                  <c:v>Heather</c:v>
                </c:pt>
              </c:strCache>
            </c:strRef>
          </c:tx>
          <c:spPr>
            <a:ln w="19050" cap="rnd">
              <a:noFill/>
              <a:round/>
            </a:ln>
            <a:effectLst/>
          </c:spPr>
          <c:marker>
            <c:symbol val="circle"/>
            <c:size val="5"/>
            <c:spPr>
              <a:solidFill>
                <a:schemeClr val="accent3"/>
              </a:solidFill>
              <a:ln w="9525">
                <a:solidFill>
                  <a:schemeClr val="accent3"/>
                </a:solidFill>
              </a:ln>
              <a:effectLst/>
            </c:spPr>
          </c:marker>
          <c:xVal>
            <c:numRef>
              <c:f>Sheet1!$K$35:$P$35</c:f>
              <c:numCache>
                <c:formatCode>General</c:formatCode>
                <c:ptCount val="6"/>
                <c:pt idx="0">
                  <c:v>2</c:v>
                </c:pt>
                <c:pt idx="1">
                  <c:v>3</c:v>
                </c:pt>
                <c:pt idx="2">
                  <c:v>4</c:v>
                </c:pt>
                <c:pt idx="3">
                  <c:v>5</c:v>
                </c:pt>
                <c:pt idx="4">
                  <c:v>6</c:v>
                </c:pt>
                <c:pt idx="5">
                  <c:v>7</c:v>
                </c:pt>
              </c:numCache>
            </c:numRef>
          </c:xVal>
          <c:yVal>
            <c:numRef>
              <c:f>Sheet1!$K$38:$P$38</c:f>
              <c:numCache>
                <c:formatCode>General</c:formatCode>
                <c:ptCount val="6"/>
                <c:pt idx="0">
                  <c:v>0.52600000000000002</c:v>
                </c:pt>
                <c:pt idx="1">
                  <c:v>0.255</c:v>
                </c:pt>
                <c:pt idx="2">
                  <c:v>0.26600000000000001</c:v>
                </c:pt>
                <c:pt idx="3">
                  <c:v>0.29299999999999998</c:v>
                </c:pt>
                <c:pt idx="4">
                  <c:v>0.28399999999999997</c:v>
                </c:pt>
                <c:pt idx="5">
                  <c:v>0.27600000000000002</c:v>
                </c:pt>
              </c:numCache>
            </c:numRef>
          </c:yVal>
          <c:smooth val="0"/>
          <c:extLst>
            <c:ext xmlns:c16="http://schemas.microsoft.com/office/drawing/2014/chart" uri="{C3380CC4-5D6E-409C-BE32-E72D297353CC}">
              <c16:uniqueId val="{00000002-9615-419B-9F6C-AE6E13614BA3}"/>
            </c:ext>
          </c:extLst>
        </c:ser>
        <c:ser>
          <c:idx val="3"/>
          <c:order val="3"/>
          <c:tx>
            <c:strRef>
              <c:f>Sheet1!$J$39</c:f>
              <c:strCache>
                <c:ptCount val="1"/>
                <c:pt idx="0">
                  <c:v>Kelsey</c:v>
                </c:pt>
              </c:strCache>
            </c:strRef>
          </c:tx>
          <c:spPr>
            <a:ln w="19050" cap="rnd">
              <a:noFill/>
              <a:round/>
            </a:ln>
            <a:effectLst/>
          </c:spPr>
          <c:marker>
            <c:symbol val="circle"/>
            <c:size val="5"/>
            <c:spPr>
              <a:solidFill>
                <a:schemeClr val="accent4"/>
              </a:solidFill>
              <a:ln w="9525">
                <a:solidFill>
                  <a:schemeClr val="accent4"/>
                </a:solidFill>
              </a:ln>
              <a:effectLst/>
            </c:spPr>
          </c:marker>
          <c:xVal>
            <c:numRef>
              <c:f>Sheet1!$K$35:$P$35</c:f>
              <c:numCache>
                <c:formatCode>General</c:formatCode>
                <c:ptCount val="6"/>
                <c:pt idx="0">
                  <c:v>2</c:v>
                </c:pt>
                <c:pt idx="1">
                  <c:v>3</c:v>
                </c:pt>
                <c:pt idx="2">
                  <c:v>4</c:v>
                </c:pt>
                <c:pt idx="3">
                  <c:v>5</c:v>
                </c:pt>
                <c:pt idx="4">
                  <c:v>6</c:v>
                </c:pt>
                <c:pt idx="5">
                  <c:v>7</c:v>
                </c:pt>
              </c:numCache>
            </c:numRef>
          </c:xVal>
          <c:yVal>
            <c:numRef>
              <c:f>Sheet1!$K$39:$P$39</c:f>
              <c:numCache>
                <c:formatCode>General</c:formatCode>
                <c:ptCount val="6"/>
                <c:pt idx="0">
                  <c:v>0.501</c:v>
                </c:pt>
                <c:pt idx="1">
                  <c:v>0.26500000000000001</c:v>
                </c:pt>
                <c:pt idx="2">
                  <c:v>0.27200000000000002</c:v>
                </c:pt>
                <c:pt idx="3">
                  <c:v>0.25700000000000001</c:v>
                </c:pt>
                <c:pt idx="4">
                  <c:v>0.26200000000000001</c:v>
                </c:pt>
                <c:pt idx="5">
                  <c:v>0.30499999999999999</c:v>
                </c:pt>
              </c:numCache>
            </c:numRef>
          </c:yVal>
          <c:smooth val="0"/>
          <c:extLst>
            <c:ext xmlns:c16="http://schemas.microsoft.com/office/drawing/2014/chart" uri="{C3380CC4-5D6E-409C-BE32-E72D297353CC}">
              <c16:uniqueId val="{00000003-9615-419B-9F6C-AE6E13614BA3}"/>
            </c:ext>
          </c:extLst>
        </c:ser>
        <c:ser>
          <c:idx val="4"/>
          <c:order val="4"/>
          <c:tx>
            <c:strRef>
              <c:f>Sheet1!$J$40</c:f>
              <c:strCache>
                <c:ptCount val="1"/>
                <c:pt idx="0">
                  <c:v>Pat</c:v>
                </c:pt>
              </c:strCache>
            </c:strRef>
          </c:tx>
          <c:spPr>
            <a:ln w="19050" cap="rnd">
              <a:noFill/>
              <a:round/>
            </a:ln>
            <a:effectLst/>
          </c:spPr>
          <c:marker>
            <c:symbol val="circle"/>
            <c:size val="5"/>
            <c:spPr>
              <a:solidFill>
                <a:schemeClr val="accent5"/>
              </a:solidFill>
              <a:ln w="9525">
                <a:solidFill>
                  <a:schemeClr val="accent5"/>
                </a:solidFill>
              </a:ln>
              <a:effectLst/>
            </c:spPr>
          </c:marker>
          <c:xVal>
            <c:numRef>
              <c:f>Sheet1!$K$35:$P$35</c:f>
              <c:numCache>
                <c:formatCode>General</c:formatCode>
                <c:ptCount val="6"/>
                <c:pt idx="0">
                  <c:v>2</c:v>
                </c:pt>
                <c:pt idx="1">
                  <c:v>3</c:v>
                </c:pt>
                <c:pt idx="2">
                  <c:v>4</c:v>
                </c:pt>
                <c:pt idx="3">
                  <c:v>5</c:v>
                </c:pt>
                <c:pt idx="4">
                  <c:v>6</c:v>
                </c:pt>
                <c:pt idx="5">
                  <c:v>7</c:v>
                </c:pt>
              </c:numCache>
            </c:numRef>
          </c:xVal>
          <c:yVal>
            <c:numRef>
              <c:f>Sheet1!$K$40:$P$40</c:f>
              <c:numCache>
                <c:formatCode>General</c:formatCode>
                <c:ptCount val="6"/>
                <c:pt idx="0">
                  <c:v>0.51</c:v>
                </c:pt>
                <c:pt idx="1">
                  <c:v>0.248</c:v>
                </c:pt>
                <c:pt idx="2">
                  <c:v>0.246</c:v>
                </c:pt>
                <c:pt idx="3">
                  <c:v>0.29499999999999998</c:v>
                </c:pt>
                <c:pt idx="4">
                  <c:v>0.27700000000000002</c:v>
                </c:pt>
                <c:pt idx="5">
                  <c:v>0.25600000000000001</c:v>
                </c:pt>
              </c:numCache>
            </c:numRef>
          </c:yVal>
          <c:smooth val="0"/>
          <c:extLst>
            <c:ext xmlns:c16="http://schemas.microsoft.com/office/drawing/2014/chart" uri="{C3380CC4-5D6E-409C-BE32-E72D297353CC}">
              <c16:uniqueId val="{00000004-9615-419B-9F6C-AE6E13614BA3}"/>
            </c:ext>
          </c:extLst>
        </c:ser>
        <c:dLbls>
          <c:showLegendKey val="0"/>
          <c:showVal val="0"/>
          <c:showCatName val="0"/>
          <c:showSerName val="0"/>
          <c:showPercent val="0"/>
          <c:showBubbleSize val="0"/>
        </c:dLbls>
        <c:axId val="245843288"/>
        <c:axId val="245842304"/>
      </c:scatterChart>
      <c:valAx>
        <c:axId val="245843288"/>
        <c:scaling>
          <c:orientation val="minMax"/>
          <c:max val="7"/>
          <c:min val="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Items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5842304"/>
        <c:crosses val="autoZero"/>
        <c:crossBetween val="midCat"/>
        <c:majorUnit val="1"/>
      </c:valAx>
      <c:valAx>
        <c:axId val="245842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 Number of True Swaps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584328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0">
      <a:solidFill>
        <a:schemeClr val="accent1"/>
      </a:solid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HC Volume vs. Trial-by-Trial Accurate Placement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0"/>
            <c:trendlineLbl>
              <c:layout>
                <c:manualLayout>
                  <c:x val="8.8615248342155575E-2"/>
                  <c:y val="0.6763339226074451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'Hillary MRE Summary'!$B$2:$B$21</c:f>
              <c:numCache>
                <c:formatCode>General</c:formatCode>
                <c:ptCount val="20"/>
                <c:pt idx="0">
                  <c:v>8745.95247436721</c:v>
                </c:pt>
                <c:pt idx="1">
                  <c:v>9309.6392884216402</c:v>
                </c:pt>
                <c:pt idx="2">
                  <c:v>8956.4808078426613</c:v>
                </c:pt>
                <c:pt idx="3">
                  <c:v>7846.1894784074102</c:v>
                </c:pt>
                <c:pt idx="4">
                  <c:v>9177.0209937941108</c:v>
                </c:pt>
                <c:pt idx="5">
                  <c:v>8682.1858175041598</c:v>
                </c:pt>
                <c:pt idx="6">
                  <c:v>10311.728952318499</c:v>
                </c:pt>
                <c:pt idx="7">
                  <c:v>8558.3165636390804</c:v>
                </c:pt>
                <c:pt idx="8">
                  <c:v>9398.6551259234511</c:v>
                </c:pt>
                <c:pt idx="9">
                  <c:v>11132.88408645906</c:v>
                </c:pt>
                <c:pt idx="10">
                  <c:v>8738.3101307005309</c:v>
                </c:pt>
                <c:pt idx="11">
                  <c:v>9253.0995771335893</c:v>
                </c:pt>
                <c:pt idx="12">
                  <c:v>9266.7231588795894</c:v>
                </c:pt>
                <c:pt idx="13">
                  <c:v>9966.8262321641305</c:v>
                </c:pt>
                <c:pt idx="14">
                  <c:v>8642.0890117757899</c:v>
                </c:pt>
                <c:pt idx="15">
                  <c:v>9200.2409004439505</c:v>
                </c:pt>
                <c:pt idx="16">
                  <c:v>10068.6485199254</c:v>
                </c:pt>
                <c:pt idx="17">
                  <c:v>9188.3704335410803</c:v>
                </c:pt>
                <c:pt idx="18">
                  <c:v>9536.0454509586307</c:v>
                </c:pt>
                <c:pt idx="19">
                  <c:v>9505.192995800051</c:v>
                </c:pt>
              </c:numCache>
            </c:numRef>
          </c:xVal>
          <c:yVal>
            <c:numRef>
              <c:f>'Hillary MRE Summary'!$AA$2:$AA$21</c:f>
              <c:numCache>
                <c:formatCode>General</c:formatCode>
                <c:ptCount val="20"/>
                <c:pt idx="0">
                  <c:v>3.4666666666700001</c:v>
                </c:pt>
                <c:pt idx="1">
                  <c:v>3.8</c:v>
                </c:pt>
                <c:pt idx="2">
                  <c:v>3.7333333333300001</c:v>
                </c:pt>
                <c:pt idx="3">
                  <c:v>3.4666666666700001</c:v>
                </c:pt>
                <c:pt idx="4">
                  <c:v>3.5333333333299999</c:v>
                </c:pt>
                <c:pt idx="5">
                  <c:v>3.4666666666700001</c:v>
                </c:pt>
                <c:pt idx="6">
                  <c:v>3.86666666667</c:v>
                </c:pt>
                <c:pt idx="7">
                  <c:v>3.9333333333299998</c:v>
                </c:pt>
                <c:pt idx="8">
                  <c:v>3.7333333333300001</c:v>
                </c:pt>
                <c:pt idx="9">
                  <c:v>3.86666666667</c:v>
                </c:pt>
                <c:pt idx="10">
                  <c:v>3.8</c:v>
                </c:pt>
                <c:pt idx="11">
                  <c:v>3.5333333333299999</c:v>
                </c:pt>
                <c:pt idx="12">
                  <c:v>3.6666666666699999</c:v>
                </c:pt>
                <c:pt idx="13">
                  <c:v>3.86666666667</c:v>
                </c:pt>
                <c:pt idx="14">
                  <c:v>3.5333333333299999</c:v>
                </c:pt>
                <c:pt idx="15">
                  <c:v>3.6666666666699999</c:v>
                </c:pt>
                <c:pt idx="16">
                  <c:v>3.8</c:v>
                </c:pt>
                <c:pt idx="17">
                  <c:v>3.7333333333300001</c:v>
                </c:pt>
                <c:pt idx="18">
                  <c:v>3.5333333333299999</c:v>
                </c:pt>
                <c:pt idx="19">
                  <c:v>3.4666666666700001</c:v>
                </c:pt>
              </c:numCache>
            </c:numRef>
          </c:yVal>
          <c:smooth val="0"/>
          <c:extLst>
            <c:ext xmlns:c16="http://schemas.microsoft.com/office/drawing/2014/chart" uri="{C3380CC4-5D6E-409C-BE32-E72D297353CC}">
              <c16:uniqueId val="{00000002-AE1A-4FD4-9759-2AC969180B76}"/>
            </c:ext>
          </c:extLst>
        </c:ser>
        <c:dLbls>
          <c:showLegendKey val="0"/>
          <c:showVal val="0"/>
          <c:showCatName val="0"/>
          <c:showSerName val="0"/>
          <c:showPercent val="0"/>
          <c:showBubbleSize val="0"/>
        </c:dLbls>
        <c:axId val="557871328"/>
        <c:axId val="557871656"/>
      </c:scatterChart>
      <c:valAx>
        <c:axId val="557871328"/>
        <c:scaling>
          <c:orientation val="minMax"/>
          <c:min val="75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871656"/>
        <c:crosses val="autoZero"/>
        <c:crossBetween val="midCat"/>
      </c:valAx>
      <c:valAx>
        <c:axId val="557871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Accurate Single-Item Placements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8713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HC Mean Diffusivity vs. Trial-by-Trial True</a:t>
            </a:r>
            <a:r>
              <a:rPr lang="en-US" baseline="0" dirty="0"/>
              <a:t> Swaps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0"/>
            <c:trendlineLbl>
              <c:layout>
                <c:manualLayout>
                  <c:x val="7.8057884210394071E-2"/>
                  <c:y val="0.4275471686059557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'Hillary MRE Summary'!$C$2:$C$21</c:f>
              <c:numCache>
                <c:formatCode>General</c:formatCode>
                <c:ptCount val="20"/>
                <c:pt idx="0">
                  <c:v>0.91339999999999999</c:v>
                </c:pt>
                <c:pt idx="1">
                  <c:v>0.91490000000000005</c:v>
                </c:pt>
                <c:pt idx="2">
                  <c:v>0.88160000000000005</c:v>
                </c:pt>
                <c:pt idx="3">
                  <c:v>0.87350000000000005</c:v>
                </c:pt>
                <c:pt idx="4">
                  <c:v>0.94950000000000001</c:v>
                </c:pt>
                <c:pt idx="5">
                  <c:v>0.97809999999999997</c:v>
                </c:pt>
                <c:pt idx="6">
                  <c:v>0.92669999999999997</c:v>
                </c:pt>
                <c:pt idx="7">
                  <c:v>0.90800000000000003</c:v>
                </c:pt>
                <c:pt idx="8">
                  <c:v>0.89849999999999997</c:v>
                </c:pt>
                <c:pt idx="9">
                  <c:v>0.90849999999999997</c:v>
                </c:pt>
                <c:pt idx="10">
                  <c:v>0.88439999999999996</c:v>
                </c:pt>
                <c:pt idx="11">
                  <c:v>0.92789999999999995</c:v>
                </c:pt>
                <c:pt idx="12">
                  <c:v>0.90029999999999999</c:v>
                </c:pt>
                <c:pt idx="13">
                  <c:v>0.91159999999999997</c:v>
                </c:pt>
                <c:pt idx="14">
                  <c:v>1.0078</c:v>
                </c:pt>
                <c:pt idx="15">
                  <c:v>0.89170000000000005</c:v>
                </c:pt>
                <c:pt idx="16">
                  <c:v>0.91879999999999995</c:v>
                </c:pt>
                <c:pt idx="17">
                  <c:v>0.89959999999999996</c:v>
                </c:pt>
                <c:pt idx="18">
                  <c:v>0.89029999999999998</c:v>
                </c:pt>
                <c:pt idx="19">
                  <c:v>0.94950000000000001</c:v>
                </c:pt>
              </c:numCache>
            </c:numRef>
          </c:xVal>
          <c:yVal>
            <c:numRef>
              <c:f>'Hillary MRE Summary'!$AC$2:$AC$21</c:f>
              <c:numCache>
                <c:formatCode>General</c:formatCode>
                <c:ptCount val="20"/>
                <c:pt idx="0">
                  <c:v>6.66666666667E-2</c:v>
                </c:pt>
                <c:pt idx="1">
                  <c:v>0</c:v>
                </c:pt>
                <c:pt idx="2">
                  <c:v>0</c:v>
                </c:pt>
                <c:pt idx="3">
                  <c:v>0</c:v>
                </c:pt>
                <c:pt idx="4">
                  <c:v>6.66666666667E-2</c:v>
                </c:pt>
                <c:pt idx="5">
                  <c:v>0.13333333333299999</c:v>
                </c:pt>
                <c:pt idx="6">
                  <c:v>0</c:v>
                </c:pt>
                <c:pt idx="7">
                  <c:v>0</c:v>
                </c:pt>
                <c:pt idx="8">
                  <c:v>0</c:v>
                </c:pt>
                <c:pt idx="9">
                  <c:v>0</c:v>
                </c:pt>
                <c:pt idx="10">
                  <c:v>0</c:v>
                </c:pt>
                <c:pt idx="11">
                  <c:v>6.66666666667E-2</c:v>
                </c:pt>
                <c:pt idx="12">
                  <c:v>0</c:v>
                </c:pt>
                <c:pt idx="13">
                  <c:v>0</c:v>
                </c:pt>
                <c:pt idx="14">
                  <c:v>0</c:v>
                </c:pt>
                <c:pt idx="15">
                  <c:v>0</c:v>
                </c:pt>
                <c:pt idx="16">
                  <c:v>6.66666666667E-2</c:v>
                </c:pt>
                <c:pt idx="17">
                  <c:v>0</c:v>
                </c:pt>
                <c:pt idx="18">
                  <c:v>0</c:v>
                </c:pt>
                <c:pt idx="19">
                  <c:v>0.26666666666700001</c:v>
                </c:pt>
              </c:numCache>
            </c:numRef>
          </c:yVal>
          <c:smooth val="0"/>
          <c:extLst>
            <c:ext xmlns:c16="http://schemas.microsoft.com/office/drawing/2014/chart" uri="{C3380CC4-5D6E-409C-BE32-E72D297353CC}">
              <c16:uniqueId val="{00000002-2C76-4E43-9AFF-53C2D3B6EE84}"/>
            </c:ext>
          </c:extLst>
        </c:ser>
        <c:dLbls>
          <c:showLegendKey val="0"/>
          <c:showVal val="0"/>
          <c:showCatName val="0"/>
          <c:showSerName val="0"/>
          <c:showPercent val="0"/>
          <c:showBubbleSize val="0"/>
        </c:dLbls>
        <c:axId val="557822192"/>
        <c:axId val="557820552"/>
      </c:scatterChart>
      <c:valAx>
        <c:axId val="5578221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Hipp MD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820552"/>
        <c:crosses val="autoZero"/>
        <c:crossBetween val="midCat"/>
      </c:valAx>
      <c:valAx>
        <c:axId val="557820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True Swaps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8221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HC Axial Diffusivity vs. Trial-by-Trial True Swaps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0"/>
            <c:trendlineLbl>
              <c:layout>
                <c:manualLayout>
                  <c:x val="8.4751403454015564E-2"/>
                  <c:y val="0.4281424908345930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'Hillary MRE Summary'!$E$2:$E$21</c:f>
              <c:numCache>
                <c:formatCode>General</c:formatCode>
                <c:ptCount val="20"/>
                <c:pt idx="0">
                  <c:v>1.1175999999999999</c:v>
                </c:pt>
                <c:pt idx="1">
                  <c:v>1.149</c:v>
                </c:pt>
                <c:pt idx="2">
                  <c:v>1.1185</c:v>
                </c:pt>
                <c:pt idx="3">
                  <c:v>1.0745</c:v>
                </c:pt>
                <c:pt idx="4">
                  <c:v>1.1845000000000001</c:v>
                </c:pt>
                <c:pt idx="5">
                  <c:v>1.2267999999999999</c:v>
                </c:pt>
                <c:pt idx="6">
                  <c:v>1.1706000000000001</c:v>
                </c:pt>
                <c:pt idx="7">
                  <c:v>1.171</c:v>
                </c:pt>
                <c:pt idx="8">
                  <c:v>1.0982000000000001</c:v>
                </c:pt>
                <c:pt idx="9">
                  <c:v>1.1289</c:v>
                </c:pt>
                <c:pt idx="10">
                  <c:v>1.1016999999999999</c:v>
                </c:pt>
                <c:pt idx="11">
                  <c:v>1.1515</c:v>
                </c:pt>
                <c:pt idx="12">
                  <c:v>1.1209</c:v>
                </c:pt>
                <c:pt idx="13">
                  <c:v>1.1234</c:v>
                </c:pt>
                <c:pt idx="14">
                  <c:v>1.2857000000000001</c:v>
                </c:pt>
                <c:pt idx="15">
                  <c:v>1.1192</c:v>
                </c:pt>
                <c:pt idx="16">
                  <c:v>1.1427</c:v>
                </c:pt>
                <c:pt idx="17">
                  <c:v>1.1254999999999999</c:v>
                </c:pt>
                <c:pt idx="18">
                  <c:v>1.1444000000000001</c:v>
                </c:pt>
                <c:pt idx="19">
                  <c:v>1.2293000000000001</c:v>
                </c:pt>
              </c:numCache>
            </c:numRef>
          </c:xVal>
          <c:yVal>
            <c:numRef>
              <c:f>'Hillary MRE Summary'!$AC$2:$AC$21</c:f>
              <c:numCache>
                <c:formatCode>General</c:formatCode>
                <c:ptCount val="20"/>
                <c:pt idx="0">
                  <c:v>6.66666666667E-2</c:v>
                </c:pt>
                <c:pt idx="1">
                  <c:v>0</c:v>
                </c:pt>
                <c:pt idx="2">
                  <c:v>0</c:v>
                </c:pt>
                <c:pt idx="3">
                  <c:v>0</c:v>
                </c:pt>
                <c:pt idx="4">
                  <c:v>6.66666666667E-2</c:v>
                </c:pt>
                <c:pt idx="5">
                  <c:v>0.13333333333299999</c:v>
                </c:pt>
                <c:pt idx="6">
                  <c:v>0</c:v>
                </c:pt>
                <c:pt idx="7">
                  <c:v>0</c:v>
                </c:pt>
                <c:pt idx="8">
                  <c:v>0</c:v>
                </c:pt>
                <c:pt idx="9">
                  <c:v>0</c:v>
                </c:pt>
                <c:pt idx="10">
                  <c:v>0</c:v>
                </c:pt>
                <c:pt idx="11">
                  <c:v>6.66666666667E-2</c:v>
                </c:pt>
                <c:pt idx="12">
                  <c:v>0</c:v>
                </c:pt>
                <c:pt idx="13">
                  <c:v>0</c:v>
                </c:pt>
                <c:pt idx="14">
                  <c:v>0</c:v>
                </c:pt>
                <c:pt idx="15">
                  <c:v>0</c:v>
                </c:pt>
                <c:pt idx="16">
                  <c:v>6.66666666667E-2</c:v>
                </c:pt>
                <c:pt idx="17">
                  <c:v>0</c:v>
                </c:pt>
                <c:pt idx="18">
                  <c:v>0</c:v>
                </c:pt>
                <c:pt idx="19">
                  <c:v>0.26666666666700001</c:v>
                </c:pt>
              </c:numCache>
            </c:numRef>
          </c:yVal>
          <c:smooth val="0"/>
          <c:extLst>
            <c:ext xmlns:c16="http://schemas.microsoft.com/office/drawing/2014/chart" uri="{C3380CC4-5D6E-409C-BE32-E72D297353CC}">
              <c16:uniqueId val="{00000002-FF4A-4A61-9F6F-D7FEEADD6CA8}"/>
            </c:ext>
          </c:extLst>
        </c:ser>
        <c:dLbls>
          <c:showLegendKey val="0"/>
          <c:showVal val="0"/>
          <c:showCatName val="0"/>
          <c:showSerName val="0"/>
          <c:showPercent val="0"/>
          <c:showBubbleSize val="0"/>
        </c:dLbls>
        <c:axId val="578844880"/>
        <c:axId val="578845208"/>
      </c:scatterChart>
      <c:valAx>
        <c:axId val="5788448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Hipp AD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5208"/>
        <c:crosses val="autoZero"/>
        <c:crossBetween val="midCat"/>
      </c:valAx>
      <c:valAx>
        <c:axId val="578845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True Swaps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8448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HC Radial Diffusivity vs. Collapsed</a:t>
            </a:r>
            <a:r>
              <a:rPr lang="en-US" baseline="0" dirty="0"/>
              <a:t> </a:t>
            </a:r>
            <a:r>
              <a:rPr lang="en-US" dirty="0"/>
              <a:t>Accurate Placement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'Hillary MRE Summary'!$F$1</c:f>
              <c:strCache>
                <c:ptCount val="1"/>
                <c:pt idx="0">
                  <c:v>Hipp RD</c:v>
                </c:pt>
              </c:strCache>
            </c:strRef>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0"/>
            <c:trendlineLbl>
              <c:layout>
                <c:manualLayout>
                  <c:x val="0.10611168453083289"/>
                  <c:y val="0.3320995669440045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trendline>
            <c:spPr>
              <a:ln w="19050" cap="rnd">
                <a:solidFill>
                  <a:schemeClr val="accent1"/>
                </a:solidFill>
                <a:prstDash val="sysDot"/>
              </a:ln>
              <a:effectLst/>
            </c:spPr>
            <c:trendlineType val="linear"/>
            <c:dispRSqr val="0"/>
            <c:dispEq val="0"/>
          </c:trendline>
          <c:xVal>
            <c:numRef>
              <c:f>'Hillary MRE Summary'!$F$2:$F$21</c:f>
              <c:numCache>
                <c:formatCode>General</c:formatCode>
                <c:ptCount val="20"/>
                <c:pt idx="0">
                  <c:v>0.81130000000000002</c:v>
                </c:pt>
                <c:pt idx="1">
                  <c:v>0.79779999999999995</c:v>
                </c:pt>
                <c:pt idx="2">
                  <c:v>0.7631</c:v>
                </c:pt>
                <c:pt idx="3">
                  <c:v>0.77290000000000003</c:v>
                </c:pt>
                <c:pt idx="4">
                  <c:v>0.83199999999999996</c:v>
                </c:pt>
                <c:pt idx="5">
                  <c:v>0.85370000000000001</c:v>
                </c:pt>
                <c:pt idx="6">
                  <c:v>0.80479999999999996</c:v>
                </c:pt>
                <c:pt idx="7">
                  <c:v>0.77639999999999998</c:v>
                </c:pt>
                <c:pt idx="8">
                  <c:v>0.79859999999999998</c:v>
                </c:pt>
                <c:pt idx="9">
                  <c:v>0.79830000000000001</c:v>
                </c:pt>
                <c:pt idx="10">
                  <c:v>0.77580000000000005</c:v>
                </c:pt>
                <c:pt idx="11">
                  <c:v>0.81610000000000005</c:v>
                </c:pt>
                <c:pt idx="12">
                  <c:v>0.79</c:v>
                </c:pt>
                <c:pt idx="13">
                  <c:v>0.80569999999999997</c:v>
                </c:pt>
                <c:pt idx="14">
                  <c:v>0.86880000000000002</c:v>
                </c:pt>
                <c:pt idx="15">
                  <c:v>0.77790000000000004</c:v>
                </c:pt>
                <c:pt idx="16">
                  <c:v>0.80689999999999995</c:v>
                </c:pt>
                <c:pt idx="17">
                  <c:v>0.78669999999999995</c:v>
                </c:pt>
                <c:pt idx="18">
                  <c:v>0.76319999999999999</c:v>
                </c:pt>
                <c:pt idx="19">
                  <c:v>0.80959999999999999</c:v>
                </c:pt>
              </c:numCache>
            </c:numRef>
          </c:xVal>
          <c:yVal>
            <c:numRef>
              <c:f>'Hillary MRE Summary'!$AA$2:$AA$21</c:f>
              <c:numCache>
                <c:formatCode>General</c:formatCode>
                <c:ptCount val="20"/>
                <c:pt idx="0">
                  <c:v>2.86666666667</c:v>
                </c:pt>
                <c:pt idx="1">
                  <c:v>3.4</c:v>
                </c:pt>
                <c:pt idx="2">
                  <c:v>3.6</c:v>
                </c:pt>
                <c:pt idx="3">
                  <c:v>3.4666666666700001</c:v>
                </c:pt>
                <c:pt idx="4">
                  <c:v>3</c:v>
                </c:pt>
                <c:pt idx="5">
                  <c:v>3.4</c:v>
                </c:pt>
                <c:pt idx="6">
                  <c:v>3.2</c:v>
                </c:pt>
                <c:pt idx="7">
                  <c:v>3.4</c:v>
                </c:pt>
                <c:pt idx="8">
                  <c:v>2.8</c:v>
                </c:pt>
                <c:pt idx="9">
                  <c:v>3.13333333333</c:v>
                </c:pt>
                <c:pt idx="10">
                  <c:v>3.3333333333300001</c:v>
                </c:pt>
                <c:pt idx="11">
                  <c:v>3.4</c:v>
                </c:pt>
                <c:pt idx="12">
                  <c:v>2.86666666667</c:v>
                </c:pt>
                <c:pt idx="13">
                  <c:v>3.4</c:v>
                </c:pt>
                <c:pt idx="14">
                  <c:v>2.86666666667</c:v>
                </c:pt>
                <c:pt idx="15">
                  <c:v>3.2</c:v>
                </c:pt>
                <c:pt idx="16">
                  <c:v>3.3333333333300001</c:v>
                </c:pt>
                <c:pt idx="17">
                  <c:v>3.2666666666699999</c:v>
                </c:pt>
                <c:pt idx="18">
                  <c:v>3.5333333333299999</c:v>
                </c:pt>
                <c:pt idx="19">
                  <c:v>3.13333333333</c:v>
                </c:pt>
              </c:numCache>
            </c:numRef>
          </c:yVal>
          <c:smooth val="0"/>
          <c:extLst>
            <c:ext xmlns:c16="http://schemas.microsoft.com/office/drawing/2014/chart" uri="{C3380CC4-5D6E-409C-BE32-E72D297353CC}">
              <c16:uniqueId val="{00000003-D9A5-4AFB-94B4-4063436C530E}"/>
            </c:ext>
          </c:extLst>
        </c:ser>
        <c:dLbls>
          <c:showLegendKey val="0"/>
          <c:showVal val="0"/>
          <c:showCatName val="0"/>
          <c:showSerName val="0"/>
          <c:showPercent val="0"/>
          <c:showBubbleSize val="0"/>
        </c:dLbls>
        <c:axId val="459809536"/>
        <c:axId val="459810192"/>
      </c:scatterChart>
      <c:valAx>
        <c:axId val="4598095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lumMod val="65000"/>
                        <a:lumOff val="35000"/>
                      </a:prstClr>
                    </a:solidFill>
                    <a:latin typeface="+mn-lt"/>
                    <a:ea typeface="+mn-ea"/>
                    <a:cs typeface="+mn-cs"/>
                  </a:defRPr>
                </a:pPr>
                <a:r>
                  <a:rPr lang="en-US" sz="1000" b="0" i="0" baseline="0" dirty="0" err="1">
                    <a:effectLst/>
                  </a:rPr>
                  <a:t>Hipp</a:t>
                </a:r>
                <a:r>
                  <a:rPr lang="en-US" sz="1000" b="0" i="0" baseline="0" dirty="0">
                    <a:effectLst/>
                  </a:rPr>
                  <a:t> RD</a:t>
                </a:r>
                <a:endParaRPr lang="en-US" sz="1000" dirty="0">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9810192"/>
        <c:crosses val="autoZero"/>
        <c:crossBetween val="midCat"/>
      </c:valAx>
      <c:valAx>
        <c:axId val="459810192"/>
        <c:scaling>
          <c:orientation val="minMax"/>
          <c:min val="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dirty="0">
                    <a:effectLst/>
                  </a:rPr>
                  <a:t>Accurate Single-Item Placements</a:t>
                </a:r>
                <a:endParaRPr lang="en-US" sz="1000" dirty="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98095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Age vs. Rotation</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0"/>
            <c:trendlineLbl>
              <c:layout>
                <c:manualLayout>
                  <c:x val="0.13889395834866436"/>
                  <c:y val="0.4286013221663651"/>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trendline>
            <c:spPr>
              <a:ln w="19050" cap="rnd">
                <a:solidFill>
                  <a:schemeClr val="accent1"/>
                </a:solidFill>
                <a:prstDash val="sysDot"/>
              </a:ln>
              <a:effectLst/>
            </c:spPr>
            <c:trendlineType val="linear"/>
            <c:dispRSqr val="0"/>
            <c:dispEq val="0"/>
          </c:trendline>
          <c:xVal>
            <c:numRef>
              <c:f>'Heather SMI Data (Collapsed Acc'!$B$2:$B$89</c:f>
              <c:numCache>
                <c:formatCode>General</c:formatCode>
                <c:ptCount val="88"/>
                <c:pt idx="0">
                  <c:v>64</c:v>
                </c:pt>
                <c:pt idx="1">
                  <c:v>61</c:v>
                </c:pt>
                <c:pt idx="2">
                  <c:v>61</c:v>
                </c:pt>
                <c:pt idx="3">
                  <c:v>71</c:v>
                </c:pt>
                <c:pt idx="4">
                  <c:v>62</c:v>
                </c:pt>
                <c:pt idx="5">
                  <c:v>68</c:v>
                </c:pt>
                <c:pt idx="6">
                  <c:v>65</c:v>
                </c:pt>
                <c:pt idx="7">
                  <c:v>65</c:v>
                </c:pt>
                <c:pt idx="8">
                  <c:v>73</c:v>
                </c:pt>
                <c:pt idx="9">
                  <c:v>64</c:v>
                </c:pt>
                <c:pt idx="10">
                  <c:v>62</c:v>
                </c:pt>
                <c:pt idx="11">
                  <c:v>62</c:v>
                </c:pt>
                <c:pt idx="12">
                  <c:v>63</c:v>
                </c:pt>
                <c:pt idx="13">
                  <c:v>62</c:v>
                </c:pt>
                <c:pt idx="14">
                  <c:v>65</c:v>
                </c:pt>
                <c:pt idx="15">
                  <c:v>64</c:v>
                </c:pt>
                <c:pt idx="16">
                  <c:v>69</c:v>
                </c:pt>
                <c:pt idx="17">
                  <c:v>68</c:v>
                </c:pt>
                <c:pt idx="18">
                  <c:v>68</c:v>
                </c:pt>
                <c:pt idx="19">
                  <c:v>67</c:v>
                </c:pt>
                <c:pt idx="20">
                  <c:v>64</c:v>
                </c:pt>
                <c:pt idx="21">
                  <c:v>67</c:v>
                </c:pt>
                <c:pt idx="22">
                  <c:v>61</c:v>
                </c:pt>
                <c:pt idx="23">
                  <c:v>62</c:v>
                </c:pt>
                <c:pt idx="24">
                  <c:v>65</c:v>
                </c:pt>
                <c:pt idx="25">
                  <c:v>72</c:v>
                </c:pt>
                <c:pt idx="26">
                  <c:v>71</c:v>
                </c:pt>
                <c:pt idx="27">
                  <c:v>67</c:v>
                </c:pt>
                <c:pt idx="28">
                  <c:v>63</c:v>
                </c:pt>
                <c:pt idx="29">
                  <c:v>62</c:v>
                </c:pt>
                <c:pt idx="30">
                  <c:v>68</c:v>
                </c:pt>
                <c:pt idx="31">
                  <c:v>67</c:v>
                </c:pt>
                <c:pt idx="32">
                  <c:v>70</c:v>
                </c:pt>
                <c:pt idx="33">
                  <c:v>76</c:v>
                </c:pt>
                <c:pt idx="34">
                  <c:v>66</c:v>
                </c:pt>
                <c:pt idx="35">
                  <c:v>72</c:v>
                </c:pt>
                <c:pt idx="36">
                  <c:v>62</c:v>
                </c:pt>
                <c:pt idx="37">
                  <c:v>62</c:v>
                </c:pt>
                <c:pt idx="38">
                  <c:v>80</c:v>
                </c:pt>
                <c:pt idx="39">
                  <c:v>69</c:v>
                </c:pt>
                <c:pt idx="40">
                  <c:v>67</c:v>
                </c:pt>
                <c:pt idx="41">
                  <c:v>70</c:v>
                </c:pt>
                <c:pt idx="42">
                  <c:v>68</c:v>
                </c:pt>
                <c:pt idx="43">
                  <c:v>62</c:v>
                </c:pt>
                <c:pt idx="44">
                  <c:v>65</c:v>
                </c:pt>
                <c:pt idx="45">
                  <c:v>68</c:v>
                </c:pt>
                <c:pt idx="46">
                  <c:v>70</c:v>
                </c:pt>
                <c:pt idx="47">
                  <c:v>65</c:v>
                </c:pt>
                <c:pt idx="48">
                  <c:v>65</c:v>
                </c:pt>
                <c:pt idx="49">
                  <c:v>67</c:v>
                </c:pt>
                <c:pt idx="50">
                  <c:v>64</c:v>
                </c:pt>
                <c:pt idx="51">
                  <c:v>65</c:v>
                </c:pt>
                <c:pt idx="52">
                  <c:v>62</c:v>
                </c:pt>
                <c:pt idx="53">
                  <c:v>65</c:v>
                </c:pt>
                <c:pt idx="54">
                  <c:v>67</c:v>
                </c:pt>
                <c:pt idx="55">
                  <c:v>64</c:v>
                </c:pt>
                <c:pt idx="56">
                  <c:v>62</c:v>
                </c:pt>
                <c:pt idx="57">
                  <c:v>64</c:v>
                </c:pt>
                <c:pt idx="58">
                  <c:v>66</c:v>
                </c:pt>
                <c:pt idx="59">
                  <c:v>70</c:v>
                </c:pt>
                <c:pt idx="60">
                  <c:v>63</c:v>
                </c:pt>
                <c:pt idx="61">
                  <c:v>67</c:v>
                </c:pt>
                <c:pt idx="62">
                  <c:v>69</c:v>
                </c:pt>
                <c:pt idx="63">
                  <c:v>68</c:v>
                </c:pt>
                <c:pt idx="64">
                  <c:v>72</c:v>
                </c:pt>
                <c:pt idx="65">
                  <c:v>72</c:v>
                </c:pt>
                <c:pt idx="66">
                  <c:v>67</c:v>
                </c:pt>
                <c:pt idx="67">
                  <c:v>67</c:v>
                </c:pt>
                <c:pt idx="68">
                  <c:v>73</c:v>
                </c:pt>
                <c:pt idx="69">
                  <c:v>78</c:v>
                </c:pt>
                <c:pt idx="70">
                  <c:v>72</c:v>
                </c:pt>
                <c:pt idx="71">
                  <c:v>75</c:v>
                </c:pt>
                <c:pt idx="72">
                  <c:v>70</c:v>
                </c:pt>
                <c:pt idx="73">
                  <c:v>74</c:v>
                </c:pt>
                <c:pt idx="74">
                  <c:v>63</c:v>
                </c:pt>
                <c:pt idx="75">
                  <c:v>78</c:v>
                </c:pt>
                <c:pt idx="76">
                  <c:v>72</c:v>
                </c:pt>
                <c:pt idx="77">
                  <c:v>66</c:v>
                </c:pt>
                <c:pt idx="78">
                  <c:v>64</c:v>
                </c:pt>
                <c:pt idx="79">
                  <c:v>76</c:v>
                </c:pt>
                <c:pt idx="80">
                  <c:v>66</c:v>
                </c:pt>
                <c:pt idx="81">
                  <c:v>64</c:v>
                </c:pt>
                <c:pt idx="82">
                  <c:v>64</c:v>
                </c:pt>
                <c:pt idx="83">
                  <c:v>63</c:v>
                </c:pt>
                <c:pt idx="84">
                  <c:v>66</c:v>
                </c:pt>
                <c:pt idx="85">
                  <c:v>75</c:v>
                </c:pt>
                <c:pt idx="86">
                  <c:v>67</c:v>
                </c:pt>
                <c:pt idx="87">
                  <c:v>63</c:v>
                </c:pt>
              </c:numCache>
            </c:numRef>
          </c:xVal>
          <c:yVal>
            <c:numRef>
              <c:f>'Heather SMI Data (Collapsed Acc'!$Y$2:$Y$89</c:f>
              <c:numCache>
                <c:formatCode>General</c:formatCode>
                <c:ptCount val="88"/>
                <c:pt idx="0">
                  <c:v>0.87431543106999998</c:v>
                </c:pt>
                <c:pt idx="1">
                  <c:v>0.82652748585900004</c:v>
                </c:pt>
                <c:pt idx="2">
                  <c:v>0.82685797317099996</c:v>
                </c:pt>
                <c:pt idx="3">
                  <c:v>0.82336811465799997</c:v>
                </c:pt>
                <c:pt idx="4">
                  <c:v>0.824128623532</c:v>
                </c:pt>
                <c:pt idx="5">
                  <c:v>0.82700726408799996</c:v>
                </c:pt>
                <c:pt idx="6">
                  <c:v>0.81999993975700003</c:v>
                </c:pt>
                <c:pt idx="7">
                  <c:v>0.809660670837</c:v>
                </c:pt>
                <c:pt idx="8">
                  <c:v>0.82406620459400004</c:v>
                </c:pt>
                <c:pt idx="9">
                  <c:v>0.81461788611899999</c:v>
                </c:pt>
                <c:pt idx="10">
                  <c:v>0.83055269201600002</c:v>
                </c:pt>
                <c:pt idx="11">
                  <c:v>0.82531195074999997</c:v>
                </c:pt>
                <c:pt idx="12">
                  <c:v>0.84186577826800002</c:v>
                </c:pt>
                <c:pt idx="13">
                  <c:v>0.81247800137399995</c:v>
                </c:pt>
                <c:pt idx="14">
                  <c:v>0.80379313410099995</c:v>
                </c:pt>
                <c:pt idx="15">
                  <c:v>0.82731199241599995</c:v>
                </c:pt>
                <c:pt idx="16">
                  <c:v>0.80619432257300006</c:v>
                </c:pt>
                <c:pt idx="17">
                  <c:v>0.83872777793300002</c:v>
                </c:pt>
                <c:pt idx="18">
                  <c:v>0.82596094571000001</c:v>
                </c:pt>
                <c:pt idx="19">
                  <c:v>0.83464968684999996</c:v>
                </c:pt>
                <c:pt idx="20">
                  <c:v>0.818134922273</c:v>
                </c:pt>
                <c:pt idx="21">
                  <c:v>0.825997656701</c:v>
                </c:pt>
                <c:pt idx="22">
                  <c:v>0.81118638220600003</c:v>
                </c:pt>
                <c:pt idx="23">
                  <c:v>0.82441966149199997</c:v>
                </c:pt>
                <c:pt idx="24">
                  <c:v>0.824738777511</c:v>
                </c:pt>
                <c:pt idx="25">
                  <c:v>0.82273495022800003</c:v>
                </c:pt>
                <c:pt idx="26">
                  <c:v>0.86581417833899998</c:v>
                </c:pt>
                <c:pt idx="27">
                  <c:v>0.85322332742600004</c:v>
                </c:pt>
                <c:pt idx="28">
                  <c:v>0.81774304633100003</c:v>
                </c:pt>
                <c:pt idx="29">
                  <c:v>0.82049055995700004</c:v>
                </c:pt>
                <c:pt idx="30">
                  <c:v>0.826723182093</c:v>
                </c:pt>
                <c:pt idx="31">
                  <c:v>0.82671407362299998</c:v>
                </c:pt>
                <c:pt idx="32">
                  <c:v>0.81304136265399995</c:v>
                </c:pt>
                <c:pt idx="33">
                  <c:v>0.83012967091800005</c:v>
                </c:pt>
                <c:pt idx="34">
                  <c:v>0.83232358493900005</c:v>
                </c:pt>
                <c:pt idx="35">
                  <c:v>0.81176890133099999</c:v>
                </c:pt>
                <c:pt idx="36">
                  <c:v>0.82902754889700003</c:v>
                </c:pt>
                <c:pt idx="37">
                  <c:v>0.837351374323</c:v>
                </c:pt>
                <c:pt idx="38">
                  <c:v>0.830547245622</c:v>
                </c:pt>
                <c:pt idx="39">
                  <c:v>0.81651110943500005</c:v>
                </c:pt>
                <c:pt idx="40">
                  <c:v>0.821555341966</c:v>
                </c:pt>
                <c:pt idx="41">
                  <c:v>0.80956395494099997</c:v>
                </c:pt>
                <c:pt idx="42">
                  <c:v>0.82506842200399999</c:v>
                </c:pt>
                <c:pt idx="43">
                  <c:v>0.81910266224799999</c:v>
                </c:pt>
                <c:pt idx="44">
                  <c:v>0.84454028813600002</c:v>
                </c:pt>
                <c:pt idx="45">
                  <c:v>0.81081441400200005</c:v>
                </c:pt>
                <c:pt idx="46">
                  <c:v>0.86135931967400003</c:v>
                </c:pt>
                <c:pt idx="47">
                  <c:v>0.80629008308799999</c:v>
                </c:pt>
                <c:pt idx="48">
                  <c:v>0.81592895005800004</c:v>
                </c:pt>
                <c:pt idx="49">
                  <c:v>0.83275411605000005</c:v>
                </c:pt>
                <c:pt idx="50">
                  <c:v>0.82001274542199998</c:v>
                </c:pt>
                <c:pt idx="51">
                  <c:v>0.80204241877000004</c:v>
                </c:pt>
                <c:pt idx="52">
                  <c:v>0.817395684058</c:v>
                </c:pt>
                <c:pt idx="53">
                  <c:v>0.809131515789</c:v>
                </c:pt>
                <c:pt idx="54">
                  <c:v>0.81696806189399995</c:v>
                </c:pt>
                <c:pt idx="55">
                  <c:v>0.80041100287599998</c:v>
                </c:pt>
                <c:pt idx="56">
                  <c:v>0.81353960056399999</c:v>
                </c:pt>
                <c:pt idx="57">
                  <c:v>0.83842902157800003</c:v>
                </c:pt>
                <c:pt idx="58">
                  <c:v>0.807253144975</c:v>
                </c:pt>
                <c:pt idx="59">
                  <c:v>0.84526317260100003</c:v>
                </c:pt>
                <c:pt idx="60">
                  <c:v>0.81210354100799997</c:v>
                </c:pt>
                <c:pt idx="61">
                  <c:v>0.82788493631500004</c:v>
                </c:pt>
                <c:pt idx="62">
                  <c:v>0.83885659060700002</c:v>
                </c:pt>
                <c:pt idx="63">
                  <c:v>0.83087275591599996</c:v>
                </c:pt>
                <c:pt idx="64">
                  <c:v>0.83233275912799998</c:v>
                </c:pt>
                <c:pt idx="65">
                  <c:v>0.83678699477899998</c:v>
                </c:pt>
                <c:pt idx="66">
                  <c:v>0.81534678791299997</c:v>
                </c:pt>
                <c:pt idx="67">
                  <c:v>0.82072081965599997</c:v>
                </c:pt>
                <c:pt idx="68">
                  <c:v>0.84213236562399996</c:v>
                </c:pt>
                <c:pt idx="69">
                  <c:v>0.81816771748200001</c:v>
                </c:pt>
                <c:pt idx="70">
                  <c:v>0.84342815915500002</c:v>
                </c:pt>
                <c:pt idx="71">
                  <c:v>0.83416217119799996</c:v>
                </c:pt>
                <c:pt idx="72">
                  <c:v>0.87795329353499996</c:v>
                </c:pt>
                <c:pt idx="73">
                  <c:v>0.84046398684000001</c:v>
                </c:pt>
                <c:pt idx="74">
                  <c:v>0.84414923589199997</c:v>
                </c:pt>
                <c:pt idx="75">
                  <c:v>0.83671334612500003</c:v>
                </c:pt>
                <c:pt idx="76">
                  <c:v>0.83546964454799999</c:v>
                </c:pt>
                <c:pt idx="77">
                  <c:v>0.82160632358700003</c:v>
                </c:pt>
                <c:pt idx="78">
                  <c:v>0.82759415299799999</c:v>
                </c:pt>
                <c:pt idx="79">
                  <c:v>0.83575261584899996</c:v>
                </c:pt>
                <c:pt idx="80">
                  <c:v>0.82528350931600003</c:v>
                </c:pt>
                <c:pt idx="81">
                  <c:v>0.81117081672400004</c:v>
                </c:pt>
                <c:pt idx="82">
                  <c:v>0.83547465748000005</c:v>
                </c:pt>
                <c:pt idx="83">
                  <c:v>0.83104893597399998</c:v>
                </c:pt>
                <c:pt idx="84">
                  <c:v>0.82354018248000005</c:v>
                </c:pt>
                <c:pt idx="85">
                  <c:v>0.82159852648499998</c:v>
                </c:pt>
                <c:pt idx="86">
                  <c:v>0.80761878895600003</c:v>
                </c:pt>
                <c:pt idx="87">
                  <c:v>0.81884212113400001</c:v>
                </c:pt>
              </c:numCache>
            </c:numRef>
          </c:yVal>
          <c:smooth val="0"/>
          <c:extLst>
            <c:ext xmlns:c16="http://schemas.microsoft.com/office/drawing/2014/chart" uri="{C3380CC4-5D6E-409C-BE32-E72D297353CC}">
              <c16:uniqueId val="{00000002-996C-4E39-81F9-75CC7D13EA27}"/>
            </c:ext>
          </c:extLst>
        </c:ser>
        <c:dLbls>
          <c:showLegendKey val="0"/>
          <c:showVal val="0"/>
          <c:showCatName val="0"/>
          <c:showSerName val="0"/>
          <c:showPercent val="0"/>
          <c:showBubbleSize val="0"/>
        </c:dLbls>
        <c:axId val="403973712"/>
        <c:axId val="403980376"/>
      </c:scatterChart>
      <c:valAx>
        <c:axId val="403973712"/>
        <c:scaling>
          <c:orientation val="minMax"/>
          <c:min val="5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3980376"/>
        <c:crosses val="autoZero"/>
        <c:crossBetween val="midCat"/>
      </c:valAx>
      <c:valAx>
        <c:axId val="403980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Rotation</a:t>
                </a:r>
                <a:r>
                  <a:rPr lang="en-US" baseline="0"/>
                  <a:t> Angle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39737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Education vs. Rotation</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0"/>
            <c:trendlineLbl>
              <c:layout>
                <c:manualLayout>
                  <c:x val="8.2273898005739934E-2"/>
                  <c:y val="0.31676144648585591"/>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'Heather SMI Data (Collapsed Acc'!$C$2:$C$89</c:f>
              <c:numCache>
                <c:formatCode>General</c:formatCode>
                <c:ptCount val="88"/>
                <c:pt idx="0">
                  <c:v>14</c:v>
                </c:pt>
                <c:pt idx="1">
                  <c:v>16</c:v>
                </c:pt>
                <c:pt idx="2">
                  <c:v>18</c:v>
                </c:pt>
                <c:pt idx="3">
                  <c:v>21</c:v>
                </c:pt>
                <c:pt idx="4">
                  <c:v>16</c:v>
                </c:pt>
                <c:pt idx="5">
                  <c:v>18</c:v>
                </c:pt>
                <c:pt idx="6">
                  <c:v>18</c:v>
                </c:pt>
                <c:pt idx="7">
                  <c:v>16</c:v>
                </c:pt>
                <c:pt idx="8">
                  <c:v>18</c:v>
                </c:pt>
                <c:pt idx="9">
                  <c:v>14</c:v>
                </c:pt>
                <c:pt idx="10">
                  <c:v>16</c:v>
                </c:pt>
                <c:pt idx="11">
                  <c:v>16</c:v>
                </c:pt>
                <c:pt idx="12">
                  <c:v>12</c:v>
                </c:pt>
                <c:pt idx="13">
                  <c:v>14</c:v>
                </c:pt>
                <c:pt idx="14">
                  <c:v>18</c:v>
                </c:pt>
                <c:pt idx="15">
                  <c:v>18</c:v>
                </c:pt>
                <c:pt idx="16">
                  <c:v>18</c:v>
                </c:pt>
                <c:pt idx="17">
                  <c:v>18</c:v>
                </c:pt>
                <c:pt idx="18">
                  <c:v>14</c:v>
                </c:pt>
                <c:pt idx="19">
                  <c:v>16</c:v>
                </c:pt>
                <c:pt idx="20">
                  <c:v>18</c:v>
                </c:pt>
                <c:pt idx="21">
                  <c:v>14</c:v>
                </c:pt>
                <c:pt idx="22">
                  <c:v>18</c:v>
                </c:pt>
                <c:pt idx="23">
                  <c:v>21</c:v>
                </c:pt>
                <c:pt idx="24">
                  <c:v>14</c:v>
                </c:pt>
                <c:pt idx="25">
                  <c:v>21</c:v>
                </c:pt>
                <c:pt idx="26">
                  <c:v>16</c:v>
                </c:pt>
                <c:pt idx="27">
                  <c:v>18</c:v>
                </c:pt>
                <c:pt idx="28">
                  <c:v>12</c:v>
                </c:pt>
                <c:pt idx="29">
                  <c:v>18</c:v>
                </c:pt>
                <c:pt idx="30">
                  <c:v>16</c:v>
                </c:pt>
                <c:pt idx="31">
                  <c:v>14</c:v>
                </c:pt>
                <c:pt idx="32">
                  <c:v>18</c:v>
                </c:pt>
                <c:pt idx="33">
                  <c:v>16</c:v>
                </c:pt>
                <c:pt idx="34">
                  <c:v>14</c:v>
                </c:pt>
                <c:pt idx="35">
                  <c:v>14</c:v>
                </c:pt>
                <c:pt idx="36">
                  <c:v>16</c:v>
                </c:pt>
                <c:pt idx="37">
                  <c:v>16</c:v>
                </c:pt>
                <c:pt idx="38">
                  <c:v>14</c:v>
                </c:pt>
                <c:pt idx="39">
                  <c:v>14</c:v>
                </c:pt>
                <c:pt idx="40">
                  <c:v>12</c:v>
                </c:pt>
                <c:pt idx="41">
                  <c:v>14</c:v>
                </c:pt>
                <c:pt idx="42">
                  <c:v>18</c:v>
                </c:pt>
                <c:pt idx="43">
                  <c:v>18</c:v>
                </c:pt>
                <c:pt idx="44">
                  <c:v>14</c:v>
                </c:pt>
                <c:pt idx="45">
                  <c:v>21</c:v>
                </c:pt>
                <c:pt idx="46">
                  <c:v>12</c:v>
                </c:pt>
                <c:pt idx="47">
                  <c:v>14</c:v>
                </c:pt>
                <c:pt idx="48">
                  <c:v>16</c:v>
                </c:pt>
                <c:pt idx="49">
                  <c:v>16</c:v>
                </c:pt>
                <c:pt idx="50">
                  <c:v>16</c:v>
                </c:pt>
                <c:pt idx="51">
                  <c:v>21</c:v>
                </c:pt>
                <c:pt idx="52">
                  <c:v>16</c:v>
                </c:pt>
                <c:pt idx="53">
                  <c:v>18</c:v>
                </c:pt>
                <c:pt idx="54">
                  <c:v>18</c:v>
                </c:pt>
                <c:pt idx="55">
                  <c:v>18</c:v>
                </c:pt>
                <c:pt idx="56">
                  <c:v>18</c:v>
                </c:pt>
                <c:pt idx="57">
                  <c:v>18</c:v>
                </c:pt>
                <c:pt idx="58">
                  <c:v>18</c:v>
                </c:pt>
                <c:pt idx="59">
                  <c:v>18</c:v>
                </c:pt>
                <c:pt idx="60">
                  <c:v>21</c:v>
                </c:pt>
                <c:pt idx="61">
                  <c:v>14</c:v>
                </c:pt>
                <c:pt idx="62">
                  <c:v>18</c:v>
                </c:pt>
                <c:pt idx="63">
                  <c:v>21</c:v>
                </c:pt>
                <c:pt idx="64">
                  <c:v>12</c:v>
                </c:pt>
                <c:pt idx="65">
                  <c:v>12</c:v>
                </c:pt>
                <c:pt idx="66">
                  <c:v>14</c:v>
                </c:pt>
                <c:pt idx="67">
                  <c:v>21</c:v>
                </c:pt>
                <c:pt idx="68">
                  <c:v>16</c:v>
                </c:pt>
                <c:pt idx="69">
                  <c:v>12</c:v>
                </c:pt>
                <c:pt idx="70">
                  <c:v>16</c:v>
                </c:pt>
                <c:pt idx="71">
                  <c:v>14</c:v>
                </c:pt>
                <c:pt idx="72">
                  <c:v>16</c:v>
                </c:pt>
                <c:pt idx="73">
                  <c:v>14</c:v>
                </c:pt>
                <c:pt idx="74">
                  <c:v>18</c:v>
                </c:pt>
                <c:pt idx="75">
                  <c:v>16</c:v>
                </c:pt>
                <c:pt idx="76">
                  <c:v>14</c:v>
                </c:pt>
                <c:pt idx="77">
                  <c:v>14</c:v>
                </c:pt>
                <c:pt idx="78">
                  <c:v>12</c:v>
                </c:pt>
                <c:pt idx="79">
                  <c:v>14</c:v>
                </c:pt>
                <c:pt idx="80">
                  <c:v>21</c:v>
                </c:pt>
                <c:pt idx="81">
                  <c:v>21</c:v>
                </c:pt>
                <c:pt idx="82">
                  <c:v>18</c:v>
                </c:pt>
                <c:pt idx="83">
                  <c:v>14</c:v>
                </c:pt>
                <c:pt idx="84">
                  <c:v>14</c:v>
                </c:pt>
                <c:pt idx="85">
                  <c:v>12</c:v>
                </c:pt>
                <c:pt idx="86">
                  <c:v>21</c:v>
                </c:pt>
                <c:pt idx="87">
                  <c:v>16</c:v>
                </c:pt>
              </c:numCache>
            </c:numRef>
          </c:xVal>
          <c:yVal>
            <c:numRef>
              <c:f>'Heather SMI Data (Collapsed Acc'!$Y$2:$Y$89</c:f>
              <c:numCache>
                <c:formatCode>General</c:formatCode>
                <c:ptCount val="88"/>
                <c:pt idx="0">
                  <c:v>0.87431543106999998</c:v>
                </c:pt>
                <c:pt idx="1">
                  <c:v>0.82652748585900004</c:v>
                </c:pt>
                <c:pt idx="2">
                  <c:v>0.82685797317099996</c:v>
                </c:pt>
                <c:pt idx="3">
                  <c:v>0.82336811465799997</c:v>
                </c:pt>
                <c:pt idx="4">
                  <c:v>0.824128623532</c:v>
                </c:pt>
                <c:pt idx="5">
                  <c:v>0.82700726408799996</c:v>
                </c:pt>
                <c:pt idx="6">
                  <c:v>0.81999993975700003</c:v>
                </c:pt>
                <c:pt idx="7">
                  <c:v>0.809660670837</c:v>
                </c:pt>
                <c:pt idx="8">
                  <c:v>0.82406620459400004</c:v>
                </c:pt>
                <c:pt idx="9">
                  <c:v>0.81461788611899999</c:v>
                </c:pt>
                <c:pt idx="10">
                  <c:v>0.83055269201600002</c:v>
                </c:pt>
                <c:pt idx="11">
                  <c:v>0.82531195074999997</c:v>
                </c:pt>
                <c:pt idx="12">
                  <c:v>0.84186577826800002</c:v>
                </c:pt>
                <c:pt idx="13">
                  <c:v>0.81247800137399995</c:v>
                </c:pt>
                <c:pt idx="14">
                  <c:v>0.80379313410099995</c:v>
                </c:pt>
                <c:pt idx="15">
                  <c:v>0.82731199241599995</c:v>
                </c:pt>
                <c:pt idx="16">
                  <c:v>0.80619432257300006</c:v>
                </c:pt>
                <c:pt idx="17">
                  <c:v>0.83872777793300002</c:v>
                </c:pt>
                <c:pt idx="18">
                  <c:v>0.82596094571000001</c:v>
                </c:pt>
                <c:pt idx="19">
                  <c:v>0.83464968684999996</c:v>
                </c:pt>
                <c:pt idx="20">
                  <c:v>0.818134922273</c:v>
                </c:pt>
                <c:pt idx="21">
                  <c:v>0.825997656701</c:v>
                </c:pt>
                <c:pt idx="22">
                  <c:v>0.81118638220600003</c:v>
                </c:pt>
                <c:pt idx="23">
                  <c:v>0.82441966149199997</c:v>
                </c:pt>
                <c:pt idx="24">
                  <c:v>0.824738777511</c:v>
                </c:pt>
                <c:pt idx="25">
                  <c:v>0.82273495022800003</c:v>
                </c:pt>
                <c:pt idx="26">
                  <c:v>0.86581417833899998</c:v>
                </c:pt>
                <c:pt idx="27">
                  <c:v>0.85322332742600004</c:v>
                </c:pt>
                <c:pt idx="28">
                  <c:v>0.81774304633100003</c:v>
                </c:pt>
                <c:pt idx="29">
                  <c:v>0.82049055995700004</c:v>
                </c:pt>
                <c:pt idx="30">
                  <c:v>0.826723182093</c:v>
                </c:pt>
                <c:pt idx="31">
                  <c:v>0.82671407362299998</c:v>
                </c:pt>
                <c:pt idx="32">
                  <c:v>0.81304136265399995</c:v>
                </c:pt>
                <c:pt idx="33">
                  <c:v>0.83012967091800005</c:v>
                </c:pt>
                <c:pt idx="34">
                  <c:v>0.83232358493900005</c:v>
                </c:pt>
                <c:pt idx="35">
                  <c:v>0.81176890133099999</c:v>
                </c:pt>
                <c:pt idx="36">
                  <c:v>0.82902754889700003</c:v>
                </c:pt>
                <c:pt idx="37">
                  <c:v>0.837351374323</c:v>
                </c:pt>
                <c:pt idx="38">
                  <c:v>0.830547245622</c:v>
                </c:pt>
                <c:pt idx="39">
                  <c:v>0.81651110943500005</c:v>
                </c:pt>
                <c:pt idx="40">
                  <c:v>0.821555341966</c:v>
                </c:pt>
                <c:pt idx="41">
                  <c:v>0.80956395494099997</c:v>
                </c:pt>
                <c:pt idx="42">
                  <c:v>0.82506842200399999</c:v>
                </c:pt>
                <c:pt idx="43">
                  <c:v>0.81910266224799999</c:v>
                </c:pt>
                <c:pt idx="44">
                  <c:v>0.84454028813600002</c:v>
                </c:pt>
                <c:pt idx="45">
                  <c:v>0.81081441400200005</c:v>
                </c:pt>
                <c:pt idx="46">
                  <c:v>0.86135931967400003</c:v>
                </c:pt>
                <c:pt idx="47">
                  <c:v>0.80629008308799999</c:v>
                </c:pt>
                <c:pt idx="48">
                  <c:v>0.81592895005800004</c:v>
                </c:pt>
                <c:pt idx="49">
                  <c:v>0.83275411605000005</c:v>
                </c:pt>
                <c:pt idx="50">
                  <c:v>0.82001274542199998</c:v>
                </c:pt>
                <c:pt idx="51">
                  <c:v>0.80204241877000004</c:v>
                </c:pt>
                <c:pt idx="52">
                  <c:v>0.817395684058</c:v>
                </c:pt>
                <c:pt idx="53">
                  <c:v>0.809131515789</c:v>
                </c:pt>
                <c:pt idx="54">
                  <c:v>0.81696806189399995</c:v>
                </c:pt>
                <c:pt idx="55">
                  <c:v>0.80041100287599998</c:v>
                </c:pt>
                <c:pt idx="56">
                  <c:v>0.81353960056399999</c:v>
                </c:pt>
                <c:pt idx="57">
                  <c:v>0.83842902157800003</c:v>
                </c:pt>
                <c:pt idx="58">
                  <c:v>0.807253144975</c:v>
                </c:pt>
                <c:pt idx="59">
                  <c:v>0.84526317260100003</c:v>
                </c:pt>
                <c:pt idx="60">
                  <c:v>0.81210354100799997</c:v>
                </c:pt>
                <c:pt idx="61">
                  <c:v>0.82788493631500004</c:v>
                </c:pt>
                <c:pt idx="62">
                  <c:v>0.83885659060700002</c:v>
                </c:pt>
                <c:pt idx="63">
                  <c:v>0.83087275591599996</c:v>
                </c:pt>
                <c:pt idx="64">
                  <c:v>0.83233275912799998</c:v>
                </c:pt>
                <c:pt idx="65">
                  <c:v>0.83678699477899998</c:v>
                </c:pt>
                <c:pt idx="66">
                  <c:v>0.81534678791299997</c:v>
                </c:pt>
                <c:pt idx="67">
                  <c:v>0.82072081965599997</c:v>
                </c:pt>
                <c:pt idx="68">
                  <c:v>0.84213236562399996</c:v>
                </c:pt>
                <c:pt idx="69">
                  <c:v>0.81816771748200001</c:v>
                </c:pt>
                <c:pt idx="70">
                  <c:v>0.84342815915500002</c:v>
                </c:pt>
                <c:pt idx="71">
                  <c:v>0.83416217119799996</c:v>
                </c:pt>
                <c:pt idx="72">
                  <c:v>0.87795329353499996</c:v>
                </c:pt>
                <c:pt idx="73">
                  <c:v>0.84046398684000001</c:v>
                </c:pt>
                <c:pt idx="74">
                  <c:v>0.84414923589199997</c:v>
                </c:pt>
                <c:pt idx="75">
                  <c:v>0.83671334612500003</c:v>
                </c:pt>
                <c:pt idx="76">
                  <c:v>0.83546964454799999</c:v>
                </c:pt>
                <c:pt idx="77">
                  <c:v>0.82160632358700003</c:v>
                </c:pt>
                <c:pt idx="78">
                  <c:v>0.82759415299799999</c:v>
                </c:pt>
                <c:pt idx="79">
                  <c:v>0.83575261584899996</c:v>
                </c:pt>
                <c:pt idx="80">
                  <c:v>0.82528350931600003</c:v>
                </c:pt>
                <c:pt idx="81">
                  <c:v>0.81117081672400004</c:v>
                </c:pt>
                <c:pt idx="82">
                  <c:v>0.83547465748000005</c:v>
                </c:pt>
                <c:pt idx="83">
                  <c:v>0.83104893597399998</c:v>
                </c:pt>
                <c:pt idx="84">
                  <c:v>0.82354018248000005</c:v>
                </c:pt>
                <c:pt idx="85">
                  <c:v>0.82159852648499998</c:v>
                </c:pt>
                <c:pt idx="86">
                  <c:v>0.80761878895600003</c:v>
                </c:pt>
                <c:pt idx="87">
                  <c:v>0.81884212113400001</c:v>
                </c:pt>
              </c:numCache>
            </c:numRef>
          </c:yVal>
          <c:smooth val="0"/>
          <c:extLst>
            <c:ext xmlns:c16="http://schemas.microsoft.com/office/drawing/2014/chart" uri="{C3380CC4-5D6E-409C-BE32-E72D297353CC}">
              <c16:uniqueId val="{00000001-A6E8-4906-999C-47B2EA3E2DE8}"/>
            </c:ext>
          </c:extLst>
        </c:ser>
        <c:dLbls>
          <c:showLegendKey val="0"/>
          <c:showVal val="0"/>
          <c:showCatName val="0"/>
          <c:showSerName val="0"/>
          <c:showPercent val="0"/>
          <c:showBubbleSize val="0"/>
        </c:dLbls>
        <c:axId val="433612880"/>
        <c:axId val="433613272"/>
      </c:scatterChart>
      <c:valAx>
        <c:axId val="433612880"/>
        <c:scaling>
          <c:orientation val="minMax"/>
          <c:min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Years of Education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613272"/>
        <c:crosses val="autoZero"/>
        <c:crossBetween val="midCat"/>
      </c:valAx>
      <c:valAx>
        <c:axId val="433613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Rotation</a:t>
                </a:r>
                <a:r>
                  <a:rPr lang="en-US" baseline="0"/>
                  <a:t> Angle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6128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SMI vs. Scaling</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0"/>
            <c:trendlineLbl>
              <c:layout>
                <c:manualLayout>
                  <c:x val="7.9318566487600259E-2"/>
                  <c:y val="0.4497717993584135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'Heather SMI Data (Collapsed Acc'!$D$2:$D$89</c:f>
              <c:numCache>
                <c:formatCode>General</c:formatCode>
                <c:ptCount val="88"/>
                <c:pt idx="0">
                  <c:v>0.76785700000000001</c:v>
                </c:pt>
                <c:pt idx="1">
                  <c:v>0.59948999999999997</c:v>
                </c:pt>
                <c:pt idx="2">
                  <c:v>0.71688300000000005</c:v>
                </c:pt>
                <c:pt idx="3">
                  <c:v>0.85204100000000005</c:v>
                </c:pt>
                <c:pt idx="4">
                  <c:v>0.60969399999999996</c:v>
                </c:pt>
                <c:pt idx="5">
                  <c:v>0.74744900000000003</c:v>
                </c:pt>
                <c:pt idx="6">
                  <c:v>0.74234699999999998</c:v>
                </c:pt>
                <c:pt idx="7">
                  <c:v>0.75255099999999997</c:v>
                </c:pt>
                <c:pt idx="8">
                  <c:v>0.58928599999999998</c:v>
                </c:pt>
                <c:pt idx="9">
                  <c:v>0.55867299999999998</c:v>
                </c:pt>
                <c:pt idx="10">
                  <c:v>0.58163299999999996</c:v>
                </c:pt>
                <c:pt idx="11">
                  <c:v>0.71683699999999995</c:v>
                </c:pt>
                <c:pt idx="12">
                  <c:v>0.26530599999999999</c:v>
                </c:pt>
                <c:pt idx="13">
                  <c:v>0.68571400000000005</c:v>
                </c:pt>
                <c:pt idx="14">
                  <c:v>0.76020399999999999</c:v>
                </c:pt>
                <c:pt idx="15">
                  <c:v>0.94132700000000002</c:v>
                </c:pt>
                <c:pt idx="16">
                  <c:v>0.88010200000000005</c:v>
                </c:pt>
                <c:pt idx="17">
                  <c:v>0.71688300000000005</c:v>
                </c:pt>
                <c:pt idx="18">
                  <c:v>0.59948999999999997</c:v>
                </c:pt>
                <c:pt idx="19">
                  <c:v>0.69898000000000005</c:v>
                </c:pt>
                <c:pt idx="20">
                  <c:v>0.61734699999999998</c:v>
                </c:pt>
                <c:pt idx="21">
                  <c:v>0.84438800000000003</c:v>
                </c:pt>
                <c:pt idx="22">
                  <c:v>0.81122399999999995</c:v>
                </c:pt>
                <c:pt idx="23">
                  <c:v>0.79480499999999998</c:v>
                </c:pt>
                <c:pt idx="24">
                  <c:v>0.58418400000000004</c:v>
                </c:pt>
                <c:pt idx="25">
                  <c:v>0.69132700000000002</c:v>
                </c:pt>
                <c:pt idx="26">
                  <c:v>0.76530600000000004</c:v>
                </c:pt>
                <c:pt idx="27">
                  <c:v>0.55357100000000004</c:v>
                </c:pt>
                <c:pt idx="28">
                  <c:v>0.45918399999999998</c:v>
                </c:pt>
                <c:pt idx="29">
                  <c:v>0.58418400000000004</c:v>
                </c:pt>
                <c:pt idx="30">
                  <c:v>0.72222200000000003</c:v>
                </c:pt>
                <c:pt idx="31">
                  <c:v>0.55844199999999999</c:v>
                </c:pt>
                <c:pt idx="32">
                  <c:v>0.72751299999999997</c:v>
                </c:pt>
                <c:pt idx="33">
                  <c:v>0.71168799999999999</c:v>
                </c:pt>
                <c:pt idx="34">
                  <c:v>0.82908199999999999</c:v>
                </c:pt>
                <c:pt idx="35">
                  <c:v>0.35584399999999999</c:v>
                </c:pt>
                <c:pt idx="36">
                  <c:v>0.55867299999999998</c:v>
                </c:pt>
                <c:pt idx="37">
                  <c:v>0.65973999999999999</c:v>
                </c:pt>
                <c:pt idx="38">
                  <c:v>0.54846899999999998</c:v>
                </c:pt>
                <c:pt idx="39">
                  <c:v>0.55612200000000001</c:v>
                </c:pt>
                <c:pt idx="40">
                  <c:v>0.70663299999999996</c:v>
                </c:pt>
                <c:pt idx="41">
                  <c:v>0.68311699999999997</c:v>
                </c:pt>
                <c:pt idx="42">
                  <c:v>0.81887799999999999</c:v>
                </c:pt>
                <c:pt idx="43">
                  <c:v>0.64935100000000001</c:v>
                </c:pt>
                <c:pt idx="44">
                  <c:v>0.778061</c:v>
                </c:pt>
                <c:pt idx="45">
                  <c:v>0.70918400000000004</c:v>
                </c:pt>
                <c:pt idx="46">
                  <c:v>0.65816300000000005</c:v>
                </c:pt>
                <c:pt idx="47">
                  <c:v>0.71168799999999999</c:v>
                </c:pt>
                <c:pt idx="48">
                  <c:v>0.68367299999999998</c:v>
                </c:pt>
                <c:pt idx="49">
                  <c:v>0.6</c:v>
                </c:pt>
                <c:pt idx="50">
                  <c:v>0.69898000000000005</c:v>
                </c:pt>
                <c:pt idx="51">
                  <c:v>0.74234699999999998</c:v>
                </c:pt>
                <c:pt idx="52">
                  <c:v>0.79081599999999996</c:v>
                </c:pt>
                <c:pt idx="53">
                  <c:v>0.76530600000000004</c:v>
                </c:pt>
                <c:pt idx="54">
                  <c:v>0.72959200000000002</c:v>
                </c:pt>
                <c:pt idx="55">
                  <c:v>0.77142900000000003</c:v>
                </c:pt>
                <c:pt idx="56">
                  <c:v>0.68367299999999998</c:v>
                </c:pt>
                <c:pt idx="57">
                  <c:v>0.68877600000000005</c:v>
                </c:pt>
                <c:pt idx="58">
                  <c:v>0.68367299999999998</c:v>
                </c:pt>
                <c:pt idx="59">
                  <c:v>0.80779199999999995</c:v>
                </c:pt>
                <c:pt idx="60">
                  <c:v>0.68112200000000001</c:v>
                </c:pt>
                <c:pt idx="61">
                  <c:v>0.82653100000000002</c:v>
                </c:pt>
                <c:pt idx="62">
                  <c:v>0.76275499999999996</c:v>
                </c:pt>
                <c:pt idx="63">
                  <c:v>0.64540799999999998</c:v>
                </c:pt>
                <c:pt idx="64">
                  <c:v>0.48979600000000001</c:v>
                </c:pt>
                <c:pt idx="65">
                  <c:v>0.74489799999999995</c:v>
                </c:pt>
                <c:pt idx="66">
                  <c:v>0.80357100000000004</c:v>
                </c:pt>
                <c:pt idx="67">
                  <c:v>0.92091800000000001</c:v>
                </c:pt>
                <c:pt idx="68">
                  <c:v>0.78316300000000005</c:v>
                </c:pt>
                <c:pt idx="69">
                  <c:v>0.471939</c:v>
                </c:pt>
                <c:pt idx="70">
                  <c:v>0.74489799999999995</c:v>
                </c:pt>
                <c:pt idx="71">
                  <c:v>0.67857100000000004</c:v>
                </c:pt>
                <c:pt idx="72">
                  <c:v>0.51785700000000001</c:v>
                </c:pt>
                <c:pt idx="73">
                  <c:v>0.5</c:v>
                </c:pt>
                <c:pt idx="74">
                  <c:v>0.81377600000000005</c:v>
                </c:pt>
                <c:pt idx="75">
                  <c:v>0.70649399999999996</c:v>
                </c:pt>
                <c:pt idx="76">
                  <c:v>0.71683699999999995</c:v>
                </c:pt>
                <c:pt idx="77">
                  <c:v>0.75255099999999997</c:v>
                </c:pt>
                <c:pt idx="78">
                  <c:v>0.56122399999999995</c:v>
                </c:pt>
                <c:pt idx="79">
                  <c:v>0.64935100000000001</c:v>
                </c:pt>
                <c:pt idx="80">
                  <c:v>0.71428599999999998</c:v>
                </c:pt>
                <c:pt idx="81">
                  <c:v>0.90389600000000003</c:v>
                </c:pt>
                <c:pt idx="82">
                  <c:v>0.68367299999999998</c:v>
                </c:pt>
                <c:pt idx="83">
                  <c:v>0.65051000000000003</c:v>
                </c:pt>
                <c:pt idx="84">
                  <c:v>0.67857100000000004</c:v>
                </c:pt>
                <c:pt idx="85">
                  <c:v>0.70663299999999996</c:v>
                </c:pt>
                <c:pt idx="86">
                  <c:v>0.83163299999999996</c:v>
                </c:pt>
                <c:pt idx="87">
                  <c:v>0.66581599999999996</c:v>
                </c:pt>
              </c:numCache>
            </c:numRef>
          </c:xVal>
          <c:yVal>
            <c:numRef>
              <c:f>'Heather SMI Data (Collapsed Acc'!$Z$2:$Z$89</c:f>
              <c:numCache>
                <c:formatCode>General</c:formatCode>
                <c:ptCount val="88"/>
                <c:pt idx="0">
                  <c:v>1.0895792901100001</c:v>
                </c:pt>
                <c:pt idx="1">
                  <c:v>1.0901890691</c:v>
                </c:pt>
                <c:pt idx="2">
                  <c:v>1.08935382959</c:v>
                </c:pt>
                <c:pt idx="3">
                  <c:v>1.2003543934700001</c:v>
                </c:pt>
                <c:pt idx="4">
                  <c:v>1.12692303058</c:v>
                </c:pt>
                <c:pt idx="5">
                  <c:v>1.10447977275</c:v>
                </c:pt>
                <c:pt idx="6">
                  <c:v>1.2025699084899999</c:v>
                </c:pt>
                <c:pt idx="7">
                  <c:v>1.1065661096599999</c:v>
                </c:pt>
                <c:pt idx="8">
                  <c:v>1.2155973099999999</c:v>
                </c:pt>
                <c:pt idx="9">
                  <c:v>1.1347129926499999</c:v>
                </c:pt>
                <c:pt idx="10">
                  <c:v>1.09883425651</c:v>
                </c:pt>
                <c:pt idx="11">
                  <c:v>1.1367278702700001</c:v>
                </c:pt>
                <c:pt idx="12">
                  <c:v>1.3598046077199999</c:v>
                </c:pt>
                <c:pt idx="13">
                  <c:v>1.1452610246399999</c:v>
                </c:pt>
                <c:pt idx="14">
                  <c:v>1.15353078941</c:v>
                </c:pt>
                <c:pt idx="15">
                  <c:v>0.97517112392100003</c:v>
                </c:pt>
                <c:pt idx="16">
                  <c:v>1.3115179725599999</c:v>
                </c:pt>
                <c:pt idx="17">
                  <c:v>1.1795171901299999</c:v>
                </c:pt>
                <c:pt idx="18">
                  <c:v>1.12331681914</c:v>
                </c:pt>
                <c:pt idx="19">
                  <c:v>1.24334921721</c:v>
                </c:pt>
                <c:pt idx="20">
                  <c:v>1.0925950074499999</c:v>
                </c:pt>
                <c:pt idx="21">
                  <c:v>1.11324025783</c:v>
                </c:pt>
                <c:pt idx="22">
                  <c:v>1.03448796743</c:v>
                </c:pt>
                <c:pt idx="23">
                  <c:v>1.07017504208</c:v>
                </c:pt>
                <c:pt idx="24">
                  <c:v>1.11479001417</c:v>
                </c:pt>
                <c:pt idx="25">
                  <c:v>1.1259322565700001</c:v>
                </c:pt>
                <c:pt idx="26">
                  <c:v>0.95047310526200002</c:v>
                </c:pt>
                <c:pt idx="27">
                  <c:v>1.2130131766200001</c:v>
                </c:pt>
                <c:pt idx="28">
                  <c:v>1.17777024203</c:v>
                </c:pt>
                <c:pt idx="29">
                  <c:v>1.11536229529</c:v>
                </c:pt>
                <c:pt idx="30">
                  <c:v>1.0659259113799999</c:v>
                </c:pt>
                <c:pt idx="31">
                  <c:v>1.2001174267400001</c:v>
                </c:pt>
                <c:pt idx="32">
                  <c:v>1.1426457213200001</c:v>
                </c:pt>
                <c:pt idx="33">
                  <c:v>1.2195816777699999</c:v>
                </c:pt>
                <c:pt idx="34">
                  <c:v>1.1520898471100001</c:v>
                </c:pt>
                <c:pt idx="35">
                  <c:v>1.15591447591</c:v>
                </c:pt>
                <c:pt idx="36">
                  <c:v>1.20567904664</c:v>
                </c:pt>
                <c:pt idx="37">
                  <c:v>1.1113283539600001</c:v>
                </c:pt>
                <c:pt idx="38">
                  <c:v>1.2749282736300001</c:v>
                </c:pt>
                <c:pt idx="39">
                  <c:v>1.2524126368799999</c:v>
                </c:pt>
                <c:pt idx="40">
                  <c:v>1.12910948377</c:v>
                </c:pt>
                <c:pt idx="41">
                  <c:v>1.10753532813</c:v>
                </c:pt>
                <c:pt idx="42">
                  <c:v>1.2119277296199999</c:v>
                </c:pt>
                <c:pt idx="43">
                  <c:v>1.06718333778</c:v>
                </c:pt>
                <c:pt idx="44">
                  <c:v>1.03783365213</c:v>
                </c:pt>
                <c:pt idx="45">
                  <c:v>1.15163570909</c:v>
                </c:pt>
                <c:pt idx="46">
                  <c:v>1.08852406353</c:v>
                </c:pt>
                <c:pt idx="47">
                  <c:v>1.0612809864999999</c:v>
                </c:pt>
                <c:pt idx="48">
                  <c:v>1.2244190123900001</c:v>
                </c:pt>
                <c:pt idx="49">
                  <c:v>1.3641711677099999</c:v>
                </c:pt>
                <c:pt idx="50">
                  <c:v>1.1023642239</c:v>
                </c:pt>
                <c:pt idx="51">
                  <c:v>0.98993413948800002</c:v>
                </c:pt>
                <c:pt idx="52">
                  <c:v>1.0376598050600001</c:v>
                </c:pt>
                <c:pt idx="53">
                  <c:v>1.2276496636200001</c:v>
                </c:pt>
                <c:pt idx="54">
                  <c:v>1.0380367960100001</c:v>
                </c:pt>
                <c:pt idx="55">
                  <c:v>1.13230654963</c:v>
                </c:pt>
                <c:pt idx="56">
                  <c:v>1.1588795977899999</c:v>
                </c:pt>
                <c:pt idx="57">
                  <c:v>1.1740390423</c:v>
                </c:pt>
                <c:pt idx="58">
                  <c:v>1.11990749678</c:v>
                </c:pt>
                <c:pt idx="59">
                  <c:v>1.0490817110199999</c:v>
                </c:pt>
                <c:pt idx="60">
                  <c:v>1.14325907451</c:v>
                </c:pt>
                <c:pt idx="61">
                  <c:v>1.0496879637300001</c:v>
                </c:pt>
                <c:pt idx="62">
                  <c:v>1.2607934275599999</c:v>
                </c:pt>
                <c:pt idx="63">
                  <c:v>1.2811690918700001</c:v>
                </c:pt>
                <c:pt idx="64">
                  <c:v>1.1612517634399999</c:v>
                </c:pt>
                <c:pt idx="65">
                  <c:v>1.1788548301899999</c:v>
                </c:pt>
                <c:pt idx="66">
                  <c:v>1.1752494678700001</c:v>
                </c:pt>
                <c:pt idx="67">
                  <c:v>1.1110284506200001</c:v>
                </c:pt>
                <c:pt idx="68">
                  <c:v>1.0169826766400001</c:v>
                </c:pt>
                <c:pt idx="69">
                  <c:v>0.95461625292700003</c:v>
                </c:pt>
                <c:pt idx="70">
                  <c:v>1.11124305971</c:v>
                </c:pt>
                <c:pt idx="71">
                  <c:v>1.13197290446</c:v>
                </c:pt>
                <c:pt idx="72">
                  <c:v>0.97871828353500001</c:v>
                </c:pt>
                <c:pt idx="73">
                  <c:v>1.2060021028400001</c:v>
                </c:pt>
                <c:pt idx="74">
                  <c:v>1.17920425301</c:v>
                </c:pt>
                <c:pt idx="75">
                  <c:v>1.0793788896600001</c:v>
                </c:pt>
                <c:pt idx="76">
                  <c:v>1.05719416137</c:v>
                </c:pt>
                <c:pt idx="77">
                  <c:v>1.0022990134600001</c:v>
                </c:pt>
                <c:pt idx="78">
                  <c:v>1.06852426287</c:v>
                </c:pt>
                <c:pt idx="79">
                  <c:v>1.0027709284999999</c:v>
                </c:pt>
                <c:pt idx="80">
                  <c:v>1.1355322941199999</c:v>
                </c:pt>
                <c:pt idx="81">
                  <c:v>1.0113967096200001</c:v>
                </c:pt>
                <c:pt idx="82">
                  <c:v>1.1604799608900001</c:v>
                </c:pt>
                <c:pt idx="83">
                  <c:v>1.19962446973</c:v>
                </c:pt>
                <c:pt idx="84">
                  <c:v>1.1010237054200001</c:v>
                </c:pt>
                <c:pt idx="85">
                  <c:v>1.01382519891</c:v>
                </c:pt>
                <c:pt idx="86">
                  <c:v>1.0626929485700001</c:v>
                </c:pt>
                <c:pt idx="87">
                  <c:v>1.05852209395</c:v>
                </c:pt>
              </c:numCache>
            </c:numRef>
          </c:yVal>
          <c:smooth val="0"/>
          <c:extLst>
            <c:ext xmlns:c16="http://schemas.microsoft.com/office/drawing/2014/chart" uri="{C3380CC4-5D6E-409C-BE32-E72D297353CC}">
              <c16:uniqueId val="{00000001-AACA-4ABD-BA7A-D56D986B9B2B}"/>
            </c:ext>
          </c:extLst>
        </c:ser>
        <c:dLbls>
          <c:showLegendKey val="0"/>
          <c:showVal val="0"/>
          <c:showCatName val="0"/>
          <c:showSerName val="0"/>
          <c:showPercent val="0"/>
          <c:showBubbleSize val="0"/>
        </c:dLbls>
        <c:axId val="433604256"/>
        <c:axId val="433605432"/>
      </c:scatterChart>
      <c:valAx>
        <c:axId val="433604256"/>
        <c:scaling>
          <c:orientation val="minMax"/>
          <c:min val="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SMI</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605432"/>
        <c:crosses val="autoZero"/>
        <c:crossBetween val="midCat"/>
      </c:valAx>
      <c:valAx>
        <c:axId val="433605432"/>
        <c:scaling>
          <c:orientation val="minMax"/>
          <c:min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Rotation</a:t>
                </a:r>
                <a:r>
                  <a:rPr lang="en-US" baseline="0"/>
                  <a:t> Angle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6042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SMI vs. Translation Magnitude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SMI vs. Translation Magnitude</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0"/>
            <c:trendlineLbl>
              <c:layout>
                <c:manualLayout>
                  <c:x val="8.4521794588760524E-2"/>
                  <c:y val="0.3563600904053659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'Heather SMI Data (Collapsed Acc'!$D$2:$D$89</c:f>
              <c:numCache>
                <c:formatCode>General</c:formatCode>
                <c:ptCount val="88"/>
                <c:pt idx="0">
                  <c:v>0.76785700000000001</c:v>
                </c:pt>
                <c:pt idx="1">
                  <c:v>0.59948999999999997</c:v>
                </c:pt>
                <c:pt idx="2">
                  <c:v>0.71688300000000005</c:v>
                </c:pt>
                <c:pt idx="3">
                  <c:v>0.85204100000000005</c:v>
                </c:pt>
                <c:pt idx="4">
                  <c:v>0.60969399999999996</c:v>
                </c:pt>
                <c:pt idx="5">
                  <c:v>0.74744900000000003</c:v>
                </c:pt>
                <c:pt idx="6">
                  <c:v>0.74234699999999998</c:v>
                </c:pt>
                <c:pt idx="7">
                  <c:v>0.75255099999999997</c:v>
                </c:pt>
                <c:pt idx="8">
                  <c:v>0.58928599999999998</c:v>
                </c:pt>
                <c:pt idx="9">
                  <c:v>0.55867299999999998</c:v>
                </c:pt>
                <c:pt idx="10">
                  <c:v>0.58163299999999996</c:v>
                </c:pt>
                <c:pt idx="11">
                  <c:v>0.71683699999999995</c:v>
                </c:pt>
                <c:pt idx="12">
                  <c:v>0.26530599999999999</c:v>
                </c:pt>
                <c:pt idx="13">
                  <c:v>0.68571400000000005</c:v>
                </c:pt>
                <c:pt idx="14">
                  <c:v>0.76020399999999999</c:v>
                </c:pt>
                <c:pt idx="15">
                  <c:v>0.94132700000000002</c:v>
                </c:pt>
                <c:pt idx="16">
                  <c:v>0.88010200000000005</c:v>
                </c:pt>
                <c:pt idx="17">
                  <c:v>0.71688300000000005</c:v>
                </c:pt>
                <c:pt idx="18">
                  <c:v>0.59948999999999997</c:v>
                </c:pt>
                <c:pt idx="19">
                  <c:v>0.69898000000000005</c:v>
                </c:pt>
                <c:pt idx="20">
                  <c:v>0.61734699999999998</c:v>
                </c:pt>
                <c:pt idx="21">
                  <c:v>0.84438800000000003</c:v>
                </c:pt>
                <c:pt idx="22">
                  <c:v>0.81122399999999995</c:v>
                </c:pt>
                <c:pt idx="23">
                  <c:v>0.79480499999999998</c:v>
                </c:pt>
                <c:pt idx="24">
                  <c:v>0.58418400000000004</c:v>
                </c:pt>
                <c:pt idx="25">
                  <c:v>0.69132700000000002</c:v>
                </c:pt>
                <c:pt idx="26">
                  <c:v>0.76530600000000004</c:v>
                </c:pt>
                <c:pt idx="27">
                  <c:v>0.55357100000000004</c:v>
                </c:pt>
                <c:pt idx="28">
                  <c:v>0.45918399999999998</c:v>
                </c:pt>
                <c:pt idx="29">
                  <c:v>0.58418400000000004</c:v>
                </c:pt>
                <c:pt idx="30">
                  <c:v>0.72222200000000003</c:v>
                </c:pt>
                <c:pt idx="31">
                  <c:v>0.55844199999999999</c:v>
                </c:pt>
                <c:pt idx="32">
                  <c:v>0.72751299999999997</c:v>
                </c:pt>
                <c:pt idx="33">
                  <c:v>0.71168799999999999</c:v>
                </c:pt>
                <c:pt idx="34">
                  <c:v>0.82908199999999999</c:v>
                </c:pt>
                <c:pt idx="35">
                  <c:v>0.35584399999999999</c:v>
                </c:pt>
                <c:pt idx="36">
                  <c:v>0.55867299999999998</c:v>
                </c:pt>
                <c:pt idx="37">
                  <c:v>0.65973999999999999</c:v>
                </c:pt>
                <c:pt idx="38">
                  <c:v>0.54846899999999998</c:v>
                </c:pt>
                <c:pt idx="39">
                  <c:v>0.55612200000000001</c:v>
                </c:pt>
                <c:pt idx="40">
                  <c:v>0.70663299999999996</c:v>
                </c:pt>
                <c:pt idx="41">
                  <c:v>0.68311699999999997</c:v>
                </c:pt>
                <c:pt idx="42">
                  <c:v>0.81887799999999999</c:v>
                </c:pt>
                <c:pt idx="43">
                  <c:v>0.64935100000000001</c:v>
                </c:pt>
                <c:pt idx="44">
                  <c:v>0.778061</c:v>
                </c:pt>
                <c:pt idx="45">
                  <c:v>0.70918400000000004</c:v>
                </c:pt>
                <c:pt idx="46">
                  <c:v>0.65816300000000005</c:v>
                </c:pt>
                <c:pt idx="47">
                  <c:v>0.71168799999999999</c:v>
                </c:pt>
                <c:pt idx="48">
                  <c:v>0.68367299999999998</c:v>
                </c:pt>
                <c:pt idx="49">
                  <c:v>0.6</c:v>
                </c:pt>
                <c:pt idx="50">
                  <c:v>0.69898000000000005</c:v>
                </c:pt>
                <c:pt idx="51">
                  <c:v>0.74234699999999998</c:v>
                </c:pt>
                <c:pt idx="52">
                  <c:v>0.79081599999999996</c:v>
                </c:pt>
                <c:pt idx="53">
                  <c:v>0.76530600000000004</c:v>
                </c:pt>
                <c:pt idx="54">
                  <c:v>0.72959200000000002</c:v>
                </c:pt>
                <c:pt idx="55">
                  <c:v>0.77142900000000003</c:v>
                </c:pt>
                <c:pt idx="56">
                  <c:v>0.68367299999999998</c:v>
                </c:pt>
                <c:pt idx="57">
                  <c:v>0.68877600000000005</c:v>
                </c:pt>
                <c:pt idx="58">
                  <c:v>0.68367299999999998</c:v>
                </c:pt>
                <c:pt idx="59">
                  <c:v>0.80779199999999995</c:v>
                </c:pt>
                <c:pt idx="60">
                  <c:v>0.68112200000000001</c:v>
                </c:pt>
                <c:pt idx="61">
                  <c:v>0.82653100000000002</c:v>
                </c:pt>
                <c:pt idx="62">
                  <c:v>0.76275499999999996</c:v>
                </c:pt>
                <c:pt idx="63">
                  <c:v>0.64540799999999998</c:v>
                </c:pt>
                <c:pt idx="64">
                  <c:v>0.48979600000000001</c:v>
                </c:pt>
                <c:pt idx="65">
                  <c:v>0.74489799999999995</c:v>
                </c:pt>
                <c:pt idx="66">
                  <c:v>0.80357100000000004</c:v>
                </c:pt>
                <c:pt idx="67">
                  <c:v>0.92091800000000001</c:v>
                </c:pt>
                <c:pt idx="68">
                  <c:v>0.78316300000000005</c:v>
                </c:pt>
                <c:pt idx="69">
                  <c:v>0.471939</c:v>
                </c:pt>
                <c:pt idx="70">
                  <c:v>0.74489799999999995</c:v>
                </c:pt>
                <c:pt idx="71">
                  <c:v>0.67857100000000004</c:v>
                </c:pt>
                <c:pt idx="72">
                  <c:v>0.51785700000000001</c:v>
                </c:pt>
                <c:pt idx="73">
                  <c:v>0.5</c:v>
                </c:pt>
                <c:pt idx="74">
                  <c:v>0.81377600000000005</c:v>
                </c:pt>
                <c:pt idx="75">
                  <c:v>0.70649399999999996</c:v>
                </c:pt>
                <c:pt idx="76">
                  <c:v>0.71683699999999995</c:v>
                </c:pt>
                <c:pt idx="77">
                  <c:v>0.75255099999999997</c:v>
                </c:pt>
                <c:pt idx="78">
                  <c:v>0.56122399999999995</c:v>
                </c:pt>
                <c:pt idx="79">
                  <c:v>0.64935100000000001</c:v>
                </c:pt>
                <c:pt idx="80">
                  <c:v>0.71428599999999998</c:v>
                </c:pt>
                <c:pt idx="81">
                  <c:v>0.90389600000000003</c:v>
                </c:pt>
                <c:pt idx="82">
                  <c:v>0.68367299999999998</c:v>
                </c:pt>
                <c:pt idx="83">
                  <c:v>0.65051000000000003</c:v>
                </c:pt>
                <c:pt idx="84">
                  <c:v>0.67857100000000004</c:v>
                </c:pt>
                <c:pt idx="85">
                  <c:v>0.70663299999999996</c:v>
                </c:pt>
                <c:pt idx="86">
                  <c:v>0.83163299999999996</c:v>
                </c:pt>
                <c:pt idx="87">
                  <c:v>0.66581599999999996</c:v>
                </c:pt>
              </c:numCache>
            </c:numRef>
          </c:xVal>
          <c:yVal>
            <c:numRef>
              <c:f>'Heather SMI Data (Collapsed Acc'!$AA$2:$AA$89</c:f>
              <c:numCache>
                <c:formatCode>General</c:formatCode>
                <c:ptCount val="88"/>
                <c:pt idx="0">
                  <c:v>177.56779725499999</c:v>
                </c:pt>
                <c:pt idx="1">
                  <c:v>52.577722174100003</c:v>
                </c:pt>
                <c:pt idx="2">
                  <c:v>94.001622179899996</c:v>
                </c:pt>
                <c:pt idx="3">
                  <c:v>82.270293921199993</c:v>
                </c:pt>
                <c:pt idx="4">
                  <c:v>91.096998780000007</c:v>
                </c:pt>
                <c:pt idx="5">
                  <c:v>100.18224390500001</c:v>
                </c:pt>
                <c:pt idx="6">
                  <c:v>81.712280662400005</c:v>
                </c:pt>
                <c:pt idx="7">
                  <c:v>64.928605974899995</c:v>
                </c:pt>
                <c:pt idx="8">
                  <c:v>113.710455517</c:v>
                </c:pt>
                <c:pt idx="9">
                  <c:v>69.251599292999998</c:v>
                </c:pt>
                <c:pt idx="10">
                  <c:v>77.696993278700006</c:v>
                </c:pt>
                <c:pt idx="11">
                  <c:v>64.278865036100001</c:v>
                </c:pt>
                <c:pt idx="12">
                  <c:v>188.512352685</c:v>
                </c:pt>
                <c:pt idx="13">
                  <c:v>51.392477377299997</c:v>
                </c:pt>
                <c:pt idx="14">
                  <c:v>54.274097577299997</c:v>
                </c:pt>
                <c:pt idx="15">
                  <c:v>113.82202563200001</c:v>
                </c:pt>
                <c:pt idx="16">
                  <c:v>88.909227915200006</c:v>
                </c:pt>
                <c:pt idx="17">
                  <c:v>90.257820694900005</c:v>
                </c:pt>
                <c:pt idx="18">
                  <c:v>58.5119701339</c:v>
                </c:pt>
                <c:pt idx="19">
                  <c:v>129.96575060200001</c:v>
                </c:pt>
                <c:pt idx="20">
                  <c:v>74.245125905199998</c:v>
                </c:pt>
                <c:pt idx="21">
                  <c:v>82.710125585599997</c:v>
                </c:pt>
                <c:pt idx="22">
                  <c:v>48.797021409099997</c:v>
                </c:pt>
                <c:pt idx="23">
                  <c:v>68.846347338900003</c:v>
                </c:pt>
                <c:pt idx="24">
                  <c:v>94.5882477225</c:v>
                </c:pt>
                <c:pt idx="25">
                  <c:v>100.872417732</c:v>
                </c:pt>
                <c:pt idx="26">
                  <c:v>88.138422802500003</c:v>
                </c:pt>
                <c:pt idx="27">
                  <c:v>119.982131115</c:v>
                </c:pt>
                <c:pt idx="28">
                  <c:v>91.638824106900003</c:v>
                </c:pt>
                <c:pt idx="29">
                  <c:v>64.686053777599994</c:v>
                </c:pt>
                <c:pt idx="30">
                  <c:v>58.207660057600002</c:v>
                </c:pt>
                <c:pt idx="31">
                  <c:v>48.3176228743</c:v>
                </c:pt>
                <c:pt idx="32">
                  <c:v>64.831457181700003</c:v>
                </c:pt>
                <c:pt idx="33">
                  <c:v>78.266874059399996</c:v>
                </c:pt>
                <c:pt idx="34">
                  <c:v>91.505677822699994</c:v>
                </c:pt>
                <c:pt idx="35">
                  <c:v>92.889292352200002</c:v>
                </c:pt>
                <c:pt idx="36">
                  <c:v>94.468026035700007</c:v>
                </c:pt>
                <c:pt idx="37">
                  <c:v>65.916495375500006</c:v>
                </c:pt>
                <c:pt idx="38">
                  <c:v>93.588949204100004</c:v>
                </c:pt>
                <c:pt idx="39">
                  <c:v>80.609386500200003</c:v>
                </c:pt>
                <c:pt idx="40">
                  <c:v>53.656787633699999</c:v>
                </c:pt>
                <c:pt idx="41">
                  <c:v>70.395513878900005</c:v>
                </c:pt>
                <c:pt idx="42">
                  <c:v>62.221897292900003</c:v>
                </c:pt>
                <c:pt idx="43">
                  <c:v>93.597116634399995</c:v>
                </c:pt>
                <c:pt idx="44">
                  <c:v>70.422816769700006</c:v>
                </c:pt>
                <c:pt idx="45">
                  <c:v>66.072920548699997</c:v>
                </c:pt>
                <c:pt idx="46">
                  <c:v>109.606680927</c:v>
                </c:pt>
                <c:pt idx="47">
                  <c:v>56.224414341799999</c:v>
                </c:pt>
                <c:pt idx="48">
                  <c:v>68.546226681600004</c:v>
                </c:pt>
                <c:pt idx="49">
                  <c:v>122.492258701</c:v>
                </c:pt>
                <c:pt idx="50">
                  <c:v>56.609008127499997</c:v>
                </c:pt>
                <c:pt idx="51">
                  <c:v>54.526296705299998</c:v>
                </c:pt>
                <c:pt idx="52">
                  <c:v>50.365542664099998</c:v>
                </c:pt>
                <c:pt idx="53">
                  <c:v>101.320647885</c:v>
                </c:pt>
                <c:pt idx="54">
                  <c:v>66.673610146300007</c:v>
                </c:pt>
                <c:pt idx="55">
                  <c:v>77.917343310700005</c:v>
                </c:pt>
                <c:pt idx="56">
                  <c:v>52.090442210799999</c:v>
                </c:pt>
                <c:pt idx="57">
                  <c:v>79.592626508799995</c:v>
                </c:pt>
                <c:pt idx="58">
                  <c:v>90.012477725400004</c:v>
                </c:pt>
                <c:pt idx="59">
                  <c:v>122.19506164400001</c:v>
                </c:pt>
                <c:pt idx="60">
                  <c:v>54.769644194199998</c:v>
                </c:pt>
                <c:pt idx="61">
                  <c:v>80.0482636399</c:v>
                </c:pt>
                <c:pt idx="62">
                  <c:v>105.76675096699999</c:v>
                </c:pt>
                <c:pt idx="63">
                  <c:v>84.075652937100003</c:v>
                </c:pt>
                <c:pt idx="64">
                  <c:v>92.259272894399999</c:v>
                </c:pt>
                <c:pt idx="65">
                  <c:v>87.459083970500004</c:v>
                </c:pt>
                <c:pt idx="66">
                  <c:v>61.553031062700001</c:v>
                </c:pt>
                <c:pt idx="67">
                  <c:v>72.857438378200001</c:v>
                </c:pt>
                <c:pt idx="68">
                  <c:v>119.768899256</c:v>
                </c:pt>
                <c:pt idx="69">
                  <c:v>68.466775830100005</c:v>
                </c:pt>
                <c:pt idx="70">
                  <c:v>122.328661536</c:v>
                </c:pt>
                <c:pt idx="71">
                  <c:v>81.6179994429</c:v>
                </c:pt>
                <c:pt idx="72">
                  <c:v>101.800553201</c:v>
                </c:pt>
                <c:pt idx="73">
                  <c:v>104.09385135700001</c:v>
                </c:pt>
                <c:pt idx="74">
                  <c:v>108.601503846</c:v>
                </c:pt>
                <c:pt idx="75">
                  <c:v>74.407735604099997</c:v>
                </c:pt>
                <c:pt idx="76">
                  <c:v>81.818578981000002</c:v>
                </c:pt>
                <c:pt idx="77">
                  <c:v>53.7315800521</c:v>
                </c:pt>
                <c:pt idx="78">
                  <c:v>79.266533433199996</c:v>
                </c:pt>
                <c:pt idx="79">
                  <c:v>88.122862293400004</c:v>
                </c:pt>
                <c:pt idx="80">
                  <c:v>59.2963233304</c:v>
                </c:pt>
                <c:pt idx="81">
                  <c:v>67.760528771699995</c:v>
                </c:pt>
                <c:pt idx="82">
                  <c:v>102.62571275099999</c:v>
                </c:pt>
                <c:pt idx="83">
                  <c:v>97.302787456600001</c:v>
                </c:pt>
                <c:pt idx="84">
                  <c:v>40.672792203599997</c:v>
                </c:pt>
                <c:pt idx="85">
                  <c:v>86.673748819300002</c:v>
                </c:pt>
                <c:pt idx="86">
                  <c:v>61.293146760699997</c:v>
                </c:pt>
                <c:pt idx="87">
                  <c:v>57.572901084400002</c:v>
                </c:pt>
              </c:numCache>
            </c:numRef>
          </c:yVal>
          <c:smooth val="0"/>
          <c:extLst>
            <c:ext xmlns:c16="http://schemas.microsoft.com/office/drawing/2014/chart" uri="{C3380CC4-5D6E-409C-BE32-E72D297353CC}">
              <c16:uniqueId val="{00000001-C7F7-4D3E-8DFA-59C6727C17B2}"/>
            </c:ext>
          </c:extLst>
        </c:ser>
        <c:dLbls>
          <c:showLegendKey val="0"/>
          <c:showVal val="0"/>
          <c:showCatName val="0"/>
          <c:showSerName val="0"/>
          <c:showPercent val="0"/>
          <c:showBubbleSize val="0"/>
        </c:dLbls>
        <c:axId val="407778736"/>
        <c:axId val="407778344"/>
      </c:scatterChart>
      <c:valAx>
        <c:axId val="4077787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SMI</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778344"/>
        <c:crosses val="autoZero"/>
        <c:crossBetween val="midCat"/>
      </c:valAx>
      <c:valAx>
        <c:axId val="4077783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Rotation</a:t>
                </a:r>
                <a:r>
                  <a:rPr lang="en-US" baseline="0"/>
                  <a:t> Angle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7787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Depression vs. True Swaps</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0"/>
            <c:trendlineLbl>
              <c:layout>
                <c:manualLayout>
                  <c:x val="0.12627208179225349"/>
                  <c:y val="0.5256667693953321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'Heather SMI Data (Collapsed Acc'!$F$2:$F$89</c:f>
              <c:numCache>
                <c:formatCode>General</c:formatCode>
                <c:ptCount val="88"/>
                <c:pt idx="0">
                  <c:v>4.7619000000000002E-2</c:v>
                </c:pt>
                <c:pt idx="1">
                  <c:v>0.14285700000000001</c:v>
                </c:pt>
                <c:pt idx="2">
                  <c:v>0.19047600000000001</c:v>
                </c:pt>
                <c:pt idx="3">
                  <c:v>0.19047600000000001</c:v>
                </c:pt>
                <c:pt idx="4">
                  <c:v>4.7619000000000002E-2</c:v>
                </c:pt>
                <c:pt idx="5">
                  <c:v>9.5238100000000006E-2</c:v>
                </c:pt>
                <c:pt idx="6">
                  <c:v>0.61904800000000004</c:v>
                </c:pt>
                <c:pt idx="7">
                  <c:v>9.5238100000000006E-2</c:v>
                </c:pt>
                <c:pt idx="8">
                  <c:v>4.7619000000000002E-2</c:v>
                </c:pt>
                <c:pt idx="9">
                  <c:v>0.238095</c:v>
                </c:pt>
                <c:pt idx="10">
                  <c:v>0.19047600000000001</c:v>
                </c:pt>
                <c:pt idx="11">
                  <c:v>0.33333299999999999</c:v>
                </c:pt>
                <c:pt idx="12">
                  <c:v>0.42857099999999998</c:v>
                </c:pt>
                <c:pt idx="13">
                  <c:v>0.238095</c:v>
                </c:pt>
                <c:pt idx="14">
                  <c:v>0.238095</c:v>
                </c:pt>
                <c:pt idx="15">
                  <c:v>4.7619000000000002E-2</c:v>
                </c:pt>
                <c:pt idx="16">
                  <c:v>4.7619000000000002E-2</c:v>
                </c:pt>
                <c:pt idx="17">
                  <c:v>0.238095</c:v>
                </c:pt>
                <c:pt idx="18">
                  <c:v>0.238095</c:v>
                </c:pt>
                <c:pt idx="19">
                  <c:v>0.14285700000000001</c:v>
                </c:pt>
                <c:pt idx="20">
                  <c:v>4.7619000000000002E-2</c:v>
                </c:pt>
                <c:pt idx="21">
                  <c:v>4.7619000000000002E-2</c:v>
                </c:pt>
                <c:pt idx="22">
                  <c:v>0</c:v>
                </c:pt>
                <c:pt idx="23">
                  <c:v>0</c:v>
                </c:pt>
                <c:pt idx="24">
                  <c:v>0.19047600000000001</c:v>
                </c:pt>
                <c:pt idx="25">
                  <c:v>9.5238100000000006E-2</c:v>
                </c:pt>
                <c:pt idx="26">
                  <c:v>0.44444400000000001</c:v>
                </c:pt>
                <c:pt idx="27">
                  <c:v>0.28571400000000002</c:v>
                </c:pt>
                <c:pt idx="28">
                  <c:v>4.7619000000000002E-2</c:v>
                </c:pt>
                <c:pt idx="29">
                  <c:v>9.5238100000000006E-2</c:v>
                </c:pt>
                <c:pt idx="30">
                  <c:v>0.14285700000000001</c:v>
                </c:pt>
                <c:pt idx="31">
                  <c:v>0.76190500000000005</c:v>
                </c:pt>
                <c:pt idx="32">
                  <c:v>0.14285700000000001</c:v>
                </c:pt>
                <c:pt idx="33">
                  <c:v>0.214286</c:v>
                </c:pt>
                <c:pt idx="34">
                  <c:v>0.47619</c:v>
                </c:pt>
                <c:pt idx="35">
                  <c:v>0.19047600000000001</c:v>
                </c:pt>
                <c:pt idx="36">
                  <c:v>0.238095</c:v>
                </c:pt>
                <c:pt idx="37">
                  <c:v>9.5238100000000006E-2</c:v>
                </c:pt>
                <c:pt idx="38">
                  <c:v>0.38095200000000001</c:v>
                </c:pt>
                <c:pt idx="39">
                  <c:v>0.27777800000000002</c:v>
                </c:pt>
                <c:pt idx="40">
                  <c:v>9.5238100000000006E-2</c:v>
                </c:pt>
                <c:pt idx="41">
                  <c:v>4.7619000000000002E-2</c:v>
                </c:pt>
                <c:pt idx="42">
                  <c:v>9.5238100000000006E-2</c:v>
                </c:pt>
                <c:pt idx="43">
                  <c:v>4.7619000000000002E-2</c:v>
                </c:pt>
                <c:pt idx="44">
                  <c:v>0.222222</c:v>
                </c:pt>
                <c:pt idx="45">
                  <c:v>4.7619000000000002E-2</c:v>
                </c:pt>
                <c:pt idx="46">
                  <c:v>0.28571400000000002</c:v>
                </c:pt>
                <c:pt idx="47">
                  <c:v>9.5238100000000006E-2</c:v>
                </c:pt>
                <c:pt idx="48">
                  <c:v>0.57142899999999996</c:v>
                </c:pt>
                <c:pt idx="49">
                  <c:v>0.14285700000000001</c:v>
                </c:pt>
                <c:pt idx="50">
                  <c:v>0.238095</c:v>
                </c:pt>
                <c:pt idx="51">
                  <c:v>9.5238100000000006E-2</c:v>
                </c:pt>
                <c:pt idx="52">
                  <c:v>0.19047600000000001</c:v>
                </c:pt>
                <c:pt idx="53">
                  <c:v>0.47619</c:v>
                </c:pt>
                <c:pt idx="54">
                  <c:v>0.14285700000000001</c:v>
                </c:pt>
                <c:pt idx="55">
                  <c:v>4.7619000000000002E-2</c:v>
                </c:pt>
                <c:pt idx="56">
                  <c:v>0.238095</c:v>
                </c:pt>
                <c:pt idx="57">
                  <c:v>0.14285700000000001</c:v>
                </c:pt>
                <c:pt idx="58">
                  <c:v>4.7619000000000002E-2</c:v>
                </c:pt>
                <c:pt idx="59">
                  <c:v>0.14285700000000001</c:v>
                </c:pt>
                <c:pt idx="60">
                  <c:v>0.33333299999999999</c:v>
                </c:pt>
                <c:pt idx="61">
                  <c:v>0.238095</c:v>
                </c:pt>
                <c:pt idx="62">
                  <c:v>0</c:v>
                </c:pt>
                <c:pt idx="63">
                  <c:v>0</c:v>
                </c:pt>
                <c:pt idx="64">
                  <c:v>0.28571400000000002</c:v>
                </c:pt>
                <c:pt idx="65">
                  <c:v>4.7619000000000002E-2</c:v>
                </c:pt>
                <c:pt idx="66">
                  <c:v>0.14285700000000001</c:v>
                </c:pt>
                <c:pt idx="67">
                  <c:v>9.5238100000000006E-2</c:v>
                </c:pt>
                <c:pt idx="68">
                  <c:v>9.5238100000000006E-2</c:v>
                </c:pt>
                <c:pt idx="69">
                  <c:v>0.33333299999999999</c:v>
                </c:pt>
                <c:pt idx="70">
                  <c:v>0.19047600000000001</c:v>
                </c:pt>
                <c:pt idx="71">
                  <c:v>0.14285700000000001</c:v>
                </c:pt>
                <c:pt idx="72">
                  <c:v>0.28571400000000002</c:v>
                </c:pt>
                <c:pt idx="73">
                  <c:v>0.238095</c:v>
                </c:pt>
                <c:pt idx="74">
                  <c:v>9.5238100000000006E-2</c:v>
                </c:pt>
                <c:pt idx="75">
                  <c:v>0.19047600000000001</c:v>
                </c:pt>
                <c:pt idx="76">
                  <c:v>4.7619000000000002E-2</c:v>
                </c:pt>
                <c:pt idx="77">
                  <c:v>9.5238100000000006E-2</c:v>
                </c:pt>
                <c:pt idx="78">
                  <c:v>0.47619</c:v>
                </c:pt>
                <c:pt idx="79">
                  <c:v>4.7619000000000002E-2</c:v>
                </c:pt>
                <c:pt idx="80">
                  <c:v>9.5238100000000006E-2</c:v>
                </c:pt>
                <c:pt idx="81">
                  <c:v>0</c:v>
                </c:pt>
                <c:pt idx="82">
                  <c:v>0.14285700000000001</c:v>
                </c:pt>
                <c:pt idx="83">
                  <c:v>0</c:v>
                </c:pt>
                <c:pt idx="84">
                  <c:v>4.7619000000000002E-2</c:v>
                </c:pt>
                <c:pt idx="85">
                  <c:v>0.33333299999999999</c:v>
                </c:pt>
                <c:pt idx="86">
                  <c:v>0.14285700000000001</c:v>
                </c:pt>
                <c:pt idx="87">
                  <c:v>0.238095</c:v>
                </c:pt>
              </c:numCache>
            </c:numRef>
          </c:xVal>
          <c:yVal>
            <c:numRef>
              <c:f>'Heather SMI Data (Collapsed Acc'!$AF$2:$AF$89</c:f>
              <c:numCache>
                <c:formatCode>General</c:formatCode>
                <c:ptCount val="88"/>
                <c:pt idx="0">
                  <c:v>0.4</c:v>
                </c:pt>
                <c:pt idx="1">
                  <c:v>0.25</c:v>
                </c:pt>
                <c:pt idx="2">
                  <c:v>0.2</c:v>
                </c:pt>
                <c:pt idx="3">
                  <c:v>0.05</c:v>
                </c:pt>
                <c:pt idx="4">
                  <c:v>0.25</c:v>
                </c:pt>
                <c:pt idx="5">
                  <c:v>0.1</c:v>
                </c:pt>
                <c:pt idx="6">
                  <c:v>0.25</c:v>
                </c:pt>
                <c:pt idx="7">
                  <c:v>0.05</c:v>
                </c:pt>
                <c:pt idx="8">
                  <c:v>0.2</c:v>
                </c:pt>
                <c:pt idx="9">
                  <c:v>0.35</c:v>
                </c:pt>
                <c:pt idx="10">
                  <c:v>0.15</c:v>
                </c:pt>
                <c:pt idx="11">
                  <c:v>0.1</c:v>
                </c:pt>
                <c:pt idx="12">
                  <c:v>0.15</c:v>
                </c:pt>
                <c:pt idx="13">
                  <c:v>0.2</c:v>
                </c:pt>
                <c:pt idx="14">
                  <c:v>0.25</c:v>
                </c:pt>
                <c:pt idx="15">
                  <c:v>0.2</c:v>
                </c:pt>
                <c:pt idx="16">
                  <c:v>0.2</c:v>
                </c:pt>
                <c:pt idx="17">
                  <c:v>0.25</c:v>
                </c:pt>
                <c:pt idx="18">
                  <c:v>0.2</c:v>
                </c:pt>
                <c:pt idx="19">
                  <c:v>0.1</c:v>
                </c:pt>
                <c:pt idx="20">
                  <c:v>0.1</c:v>
                </c:pt>
                <c:pt idx="21">
                  <c:v>0.1</c:v>
                </c:pt>
                <c:pt idx="22">
                  <c:v>0.1</c:v>
                </c:pt>
                <c:pt idx="23">
                  <c:v>0.1</c:v>
                </c:pt>
                <c:pt idx="24">
                  <c:v>0.1</c:v>
                </c:pt>
                <c:pt idx="25">
                  <c:v>0.25</c:v>
                </c:pt>
                <c:pt idx="26">
                  <c:v>0.35</c:v>
                </c:pt>
                <c:pt idx="27">
                  <c:v>0.3</c:v>
                </c:pt>
                <c:pt idx="28">
                  <c:v>0.2</c:v>
                </c:pt>
                <c:pt idx="29">
                  <c:v>0.1</c:v>
                </c:pt>
                <c:pt idx="30">
                  <c:v>0.3</c:v>
                </c:pt>
                <c:pt idx="31">
                  <c:v>0.2</c:v>
                </c:pt>
                <c:pt idx="32">
                  <c:v>0.1</c:v>
                </c:pt>
                <c:pt idx="33">
                  <c:v>0.2</c:v>
                </c:pt>
                <c:pt idx="34">
                  <c:v>0.15</c:v>
                </c:pt>
                <c:pt idx="35">
                  <c:v>0.25</c:v>
                </c:pt>
                <c:pt idx="36">
                  <c:v>0.45</c:v>
                </c:pt>
                <c:pt idx="37">
                  <c:v>0.2</c:v>
                </c:pt>
                <c:pt idx="38">
                  <c:v>0.35</c:v>
                </c:pt>
                <c:pt idx="39">
                  <c:v>0.15</c:v>
                </c:pt>
                <c:pt idx="40">
                  <c:v>0.25</c:v>
                </c:pt>
                <c:pt idx="41">
                  <c:v>0.15</c:v>
                </c:pt>
                <c:pt idx="42">
                  <c:v>0.2</c:v>
                </c:pt>
                <c:pt idx="43">
                  <c:v>0.1</c:v>
                </c:pt>
                <c:pt idx="44">
                  <c:v>0.1</c:v>
                </c:pt>
                <c:pt idx="45">
                  <c:v>0.1</c:v>
                </c:pt>
                <c:pt idx="46">
                  <c:v>0.2</c:v>
                </c:pt>
                <c:pt idx="47">
                  <c:v>0.2</c:v>
                </c:pt>
                <c:pt idx="48">
                  <c:v>0.15</c:v>
                </c:pt>
                <c:pt idx="49">
                  <c:v>0.2</c:v>
                </c:pt>
                <c:pt idx="50">
                  <c:v>0.35</c:v>
                </c:pt>
                <c:pt idx="51">
                  <c:v>0.15</c:v>
                </c:pt>
                <c:pt idx="52">
                  <c:v>0.05</c:v>
                </c:pt>
                <c:pt idx="53">
                  <c:v>0.3</c:v>
                </c:pt>
                <c:pt idx="54">
                  <c:v>0.35</c:v>
                </c:pt>
                <c:pt idx="55">
                  <c:v>0.05</c:v>
                </c:pt>
                <c:pt idx="56">
                  <c:v>0.3</c:v>
                </c:pt>
                <c:pt idx="57">
                  <c:v>0.05</c:v>
                </c:pt>
                <c:pt idx="58">
                  <c:v>0.4</c:v>
                </c:pt>
                <c:pt idx="59">
                  <c:v>0.25</c:v>
                </c:pt>
                <c:pt idx="60">
                  <c:v>0.15</c:v>
                </c:pt>
                <c:pt idx="61">
                  <c:v>0.25</c:v>
                </c:pt>
                <c:pt idx="62">
                  <c:v>0.1</c:v>
                </c:pt>
                <c:pt idx="63">
                  <c:v>0.25</c:v>
                </c:pt>
                <c:pt idx="64">
                  <c:v>0.1</c:v>
                </c:pt>
                <c:pt idx="65">
                  <c:v>0.25</c:v>
                </c:pt>
                <c:pt idx="66">
                  <c:v>0.2</c:v>
                </c:pt>
                <c:pt idx="67">
                  <c:v>0.05</c:v>
                </c:pt>
                <c:pt idx="68">
                  <c:v>0.25</c:v>
                </c:pt>
                <c:pt idx="69">
                  <c:v>0.25</c:v>
                </c:pt>
                <c:pt idx="70">
                  <c:v>0.3</c:v>
                </c:pt>
                <c:pt idx="71">
                  <c:v>0.3</c:v>
                </c:pt>
                <c:pt idx="72">
                  <c:v>0.1</c:v>
                </c:pt>
                <c:pt idx="73">
                  <c:v>0.4</c:v>
                </c:pt>
                <c:pt idx="74">
                  <c:v>0.2</c:v>
                </c:pt>
                <c:pt idx="75">
                  <c:v>0.2</c:v>
                </c:pt>
                <c:pt idx="76">
                  <c:v>0.25</c:v>
                </c:pt>
                <c:pt idx="77">
                  <c:v>0.15</c:v>
                </c:pt>
                <c:pt idx="78">
                  <c:v>0.35</c:v>
                </c:pt>
                <c:pt idx="79">
                  <c:v>0.2</c:v>
                </c:pt>
                <c:pt idx="80">
                  <c:v>0.2</c:v>
                </c:pt>
                <c:pt idx="81">
                  <c:v>0.05</c:v>
                </c:pt>
                <c:pt idx="82">
                  <c:v>0.15</c:v>
                </c:pt>
                <c:pt idx="83">
                  <c:v>0.25</c:v>
                </c:pt>
                <c:pt idx="84">
                  <c:v>0.1</c:v>
                </c:pt>
                <c:pt idx="85">
                  <c:v>0.4</c:v>
                </c:pt>
                <c:pt idx="86">
                  <c:v>0.1</c:v>
                </c:pt>
                <c:pt idx="87">
                  <c:v>0.35</c:v>
                </c:pt>
              </c:numCache>
            </c:numRef>
          </c:yVal>
          <c:smooth val="0"/>
          <c:extLst>
            <c:ext xmlns:c16="http://schemas.microsoft.com/office/drawing/2014/chart" uri="{C3380CC4-5D6E-409C-BE32-E72D297353CC}">
              <c16:uniqueId val="{00000001-D93F-451F-9E8F-38BA1A60BAC0}"/>
            </c:ext>
          </c:extLst>
        </c:ser>
        <c:dLbls>
          <c:showLegendKey val="0"/>
          <c:showVal val="0"/>
          <c:showCatName val="0"/>
          <c:showSerName val="0"/>
          <c:showPercent val="0"/>
          <c:showBubbleSize val="0"/>
        </c:dLbls>
        <c:axId val="403977240"/>
        <c:axId val="403972144"/>
      </c:scatterChart>
      <c:valAx>
        <c:axId val="4039772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Depression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3972144"/>
        <c:crosses val="autoZero"/>
        <c:crossBetween val="midCat"/>
      </c:valAx>
      <c:valAx>
        <c:axId val="4039721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True</a:t>
                </a:r>
                <a:r>
                  <a:rPr lang="en-US" baseline="0"/>
                  <a:t> Swaps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39772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New Swap Method</a:t>
            </a:r>
            <a:r>
              <a:rPr lang="en-US" baseline="0" dirty="0"/>
              <a:t> By Number of Items (Controls)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1"/>
          <c:order val="0"/>
          <c:tx>
            <c:strRef>
              <c:f>Controls!$G$80</c:f>
              <c:strCache>
                <c:ptCount val="1"/>
                <c:pt idx="0">
                  <c:v>Original Swaps</c:v>
                </c:pt>
              </c:strCache>
            </c:strRef>
          </c:tx>
          <c:spPr>
            <a:solidFill>
              <a:schemeClr val="bg1"/>
            </a:solidFill>
            <a:ln>
              <a:solidFill>
                <a:schemeClr val="tx1"/>
              </a:solidFill>
            </a:ln>
            <a:effectLst/>
          </c:spPr>
          <c:invertIfNegative val="0"/>
          <c:cat>
            <c:numRef>
              <c:f>Controls!$H$79:$AB$79</c:f>
              <c:numCache>
                <c:formatCode>General</c:formatCode>
                <c:ptCount val="12"/>
                <c:pt idx="0">
                  <c:v>2</c:v>
                </c:pt>
                <c:pt idx="1">
                  <c:v>2</c:v>
                </c:pt>
                <c:pt idx="2">
                  <c:v>2</c:v>
                </c:pt>
                <c:pt idx="3">
                  <c:v>3</c:v>
                </c:pt>
                <c:pt idx="4">
                  <c:v>3</c:v>
                </c:pt>
                <c:pt idx="5">
                  <c:v>3</c:v>
                </c:pt>
                <c:pt idx="6">
                  <c:v>4</c:v>
                </c:pt>
                <c:pt idx="7">
                  <c:v>4</c:v>
                </c:pt>
                <c:pt idx="8">
                  <c:v>4</c:v>
                </c:pt>
                <c:pt idx="9">
                  <c:v>5</c:v>
                </c:pt>
                <c:pt idx="10">
                  <c:v>5</c:v>
                </c:pt>
                <c:pt idx="11">
                  <c:v>5</c:v>
                </c:pt>
              </c:numCache>
            </c:numRef>
          </c:cat>
          <c:val>
            <c:numRef>
              <c:f>Controls!$H$80:$AA$80</c:f>
              <c:numCache>
                <c:formatCode>General</c:formatCode>
                <c:ptCount val="11"/>
                <c:pt idx="0">
                  <c:v>0</c:v>
                </c:pt>
                <c:pt idx="1">
                  <c:v>0</c:v>
                </c:pt>
                <c:pt idx="3">
                  <c:v>0</c:v>
                </c:pt>
                <c:pt idx="4">
                  <c:v>0</c:v>
                </c:pt>
                <c:pt idx="6">
                  <c:v>0</c:v>
                </c:pt>
                <c:pt idx="7">
                  <c:v>0</c:v>
                </c:pt>
                <c:pt idx="9">
                  <c:v>0</c:v>
                </c:pt>
                <c:pt idx="10">
                  <c:v>8</c:v>
                </c:pt>
              </c:numCache>
            </c:numRef>
          </c:val>
          <c:extLst>
            <c:ext xmlns:c16="http://schemas.microsoft.com/office/drawing/2014/chart" uri="{C3380CC4-5D6E-409C-BE32-E72D297353CC}">
              <c16:uniqueId val="{00000000-0CC0-40DB-A3D8-67DDF5F8A99B}"/>
            </c:ext>
          </c:extLst>
        </c:ser>
        <c:ser>
          <c:idx val="2"/>
          <c:order val="1"/>
          <c:tx>
            <c:strRef>
              <c:f>Controls!$G$81</c:f>
              <c:strCache>
                <c:ptCount val="1"/>
                <c:pt idx="0">
                  <c:v>Cycle Swaps</c:v>
                </c:pt>
              </c:strCache>
            </c:strRef>
          </c:tx>
          <c:spPr>
            <a:solidFill>
              <a:schemeClr val="bg2">
                <a:lumMod val="90000"/>
              </a:schemeClr>
            </a:solidFill>
            <a:ln>
              <a:noFill/>
            </a:ln>
            <a:effectLst/>
          </c:spPr>
          <c:invertIfNegative val="0"/>
          <c:cat>
            <c:numRef>
              <c:f>Controls!$H$79:$AB$79</c:f>
              <c:numCache>
                <c:formatCode>General</c:formatCode>
                <c:ptCount val="12"/>
                <c:pt idx="0">
                  <c:v>2</c:v>
                </c:pt>
                <c:pt idx="1">
                  <c:v>2</c:v>
                </c:pt>
                <c:pt idx="2">
                  <c:v>2</c:v>
                </c:pt>
                <c:pt idx="3">
                  <c:v>3</c:v>
                </c:pt>
                <c:pt idx="4">
                  <c:v>3</c:v>
                </c:pt>
                <c:pt idx="5">
                  <c:v>3</c:v>
                </c:pt>
                <c:pt idx="6">
                  <c:v>4</c:v>
                </c:pt>
                <c:pt idx="7">
                  <c:v>4</c:v>
                </c:pt>
                <c:pt idx="8">
                  <c:v>4</c:v>
                </c:pt>
                <c:pt idx="9">
                  <c:v>5</c:v>
                </c:pt>
                <c:pt idx="10">
                  <c:v>5</c:v>
                </c:pt>
                <c:pt idx="11">
                  <c:v>5</c:v>
                </c:pt>
              </c:numCache>
            </c:numRef>
          </c:cat>
          <c:val>
            <c:numRef>
              <c:f>Controls!$H$81:$AA$81</c:f>
              <c:numCache>
                <c:formatCode>General</c:formatCode>
                <c:ptCount val="11"/>
                <c:pt idx="0">
                  <c:v>0</c:v>
                </c:pt>
                <c:pt idx="1">
                  <c:v>0</c:v>
                </c:pt>
                <c:pt idx="3">
                  <c:v>0</c:v>
                </c:pt>
                <c:pt idx="4">
                  <c:v>0</c:v>
                </c:pt>
                <c:pt idx="6">
                  <c:v>0</c:v>
                </c:pt>
                <c:pt idx="7">
                  <c:v>0</c:v>
                </c:pt>
                <c:pt idx="9">
                  <c:v>3</c:v>
                </c:pt>
                <c:pt idx="10">
                  <c:v>0</c:v>
                </c:pt>
              </c:numCache>
            </c:numRef>
          </c:val>
          <c:extLst>
            <c:ext xmlns:c16="http://schemas.microsoft.com/office/drawing/2014/chart" uri="{C3380CC4-5D6E-409C-BE32-E72D297353CC}">
              <c16:uniqueId val="{00000001-0CC0-40DB-A3D8-67DDF5F8A99B}"/>
            </c:ext>
          </c:extLst>
        </c:ser>
        <c:ser>
          <c:idx val="3"/>
          <c:order val="2"/>
          <c:tx>
            <c:strRef>
              <c:f>Controls!$G$82</c:f>
              <c:strCache>
                <c:ptCount val="1"/>
                <c:pt idx="0">
                  <c:v>Partial Cycle Swaps</c:v>
                </c:pt>
              </c:strCache>
            </c:strRef>
          </c:tx>
          <c:spPr>
            <a:solidFill>
              <a:schemeClr val="bg2">
                <a:lumMod val="75000"/>
              </a:schemeClr>
            </a:solidFill>
            <a:ln>
              <a:noFill/>
            </a:ln>
            <a:effectLst/>
          </c:spPr>
          <c:invertIfNegative val="0"/>
          <c:cat>
            <c:numRef>
              <c:f>Controls!$H$79:$AB$79</c:f>
              <c:numCache>
                <c:formatCode>General</c:formatCode>
                <c:ptCount val="12"/>
                <c:pt idx="0">
                  <c:v>2</c:v>
                </c:pt>
                <c:pt idx="1">
                  <c:v>2</c:v>
                </c:pt>
                <c:pt idx="2">
                  <c:v>2</c:v>
                </c:pt>
                <c:pt idx="3">
                  <c:v>3</c:v>
                </c:pt>
                <c:pt idx="4">
                  <c:v>3</c:v>
                </c:pt>
                <c:pt idx="5">
                  <c:v>3</c:v>
                </c:pt>
                <c:pt idx="6">
                  <c:v>4</c:v>
                </c:pt>
                <c:pt idx="7">
                  <c:v>4</c:v>
                </c:pt>
                <c:pt idx="8">
                  <c:v>4</c:v>
                </c:pt>
                <c:pt idx="9">
                  <c:v>5</c:v>
                </c:pt>
                <c:pt idx="10">
                  <c:v>5</c:v>
                </c:pt>
                <c:pt idx="11">
                  <c:v>5</c:v>
                </c:pt>
              </c:numCache>
            </c:numRef>
          </c:cat>
          <c:val>
            <c:numRef>
              <c:f>Controls!$H$82:$AA$82</c:f>
              <c:numCache>
                <c:formatCode>General</c:formatCode>
                <c:ptCount val="11"/>
                <c:pt idx="0">
                  <c:v>0</c:v>
                </c:pt>
                <c:pt idx="1">
                  <c:v>0</c:v>
                </c:pt>
                <c:pt idx="3">
                  <c:v>0</c:v>
                </c:pt>
                <c:pt idx="4">
                  <c:v>0</c:v>
                </c:pt>
                <c:pt idx="6">
                  <c:v>0</c:v>
                </c:pt>
                <c:pt idx="7">
                  <c:v>0</c:v>
                </c:pt>
                <c:pt idx="9">
                  <c:v>10</c:v>
                </c:pt>
                <c:pt idx="10">
                  <c:v>0</c:v>
                </c:pt>
              </c:numCache>
            </c:numRef>
          </c:val>
          <c:extLst>
            <c:ext xmlns:c16="http://schemas.microsoft.com/office/drawing/2014/chart" uri="{C3380CC4-5D6E-409C-BE32-E72D297353CC}">
              <c16:uniqueId val="{00000002-0CC0-40DB-A3D8-67DDF5F8A99B}"/>
            </c:ext>
          </c:extLst>
        </c:ser>
        <c:ser>
          <c:idx val="4"/>
          <c:order val="3"/>
          <c:tx>
            <c:strRef>
              <c:f>Controls!$G$83</c:f>
              <c:strCache>
                <c:ptCount val="1"/>
                <c:pt idx="0">
                  <c:v>Partial Swaps</c:v>
                </c:pt>
              </c:strCache>
            </c:strRef>
          </c:tx>
          <c:spPr>
            <a:solidFill>
              <a:schemeClr val="bg2">
                <a:lumMod val="50000"/>
              </a:schemeClr>
            </a:solidFill>
            <a:ln>
              <a:noFill/>
            </a:ln>
            <a:effectLst/>
          </c:spPr>
          <c:invertIfNegative val="0"/>
          <c:cat>
            <c:numRef>
              <c:f>Controls!$H$79:$AB$79</c:f>
              <c:numCache>
                <c:formatCode>General</c:formatCode>
                <c:ptCount val="12"/>
                <c:pt idx="0">
                  <c:v>2</c:v>
                </c:pt>
                <c:pt idx="1">
                  <c:v>2</c:v>
                </c:pt>
                <c:pt idx="2">
                  <c:v>2</c:v>
                </c:pt>
                <c:pt idx="3">
                  <c:v>3</c:v>
                </c:pt>
                <c:pt idx="4">
                  <c:v>3</c:v>
                </c:pt>
                <c:pt idx="5">
                  <c:v>3</c:v>
                </c:pt>
                <c:pt idx="6">
                  <c:v>4</c:v>
                </c:pt>
                <c:pt idx="7">
                  <c:v>4</c:v>
                </c:pt>
                <c:pt idx="8">
                  <c:v>4</c:v>
                </c:pt>
                <c:pt idx="9">
                  <c:v>5</c:v>
                </c:pt>
                <c:pt idx="10">
                  <c:v>5</c:v>
                </c:pt>
                <c:pt idx="11">
                  <c:v>5</c:v>
                </c:pt>
              </c:numCache>
            </c:numRef>
          </c:cat>
          <c:val>
            <c:numRef>
              <c:f>Controls!$H$83:$AA$83</c:f>
              <c:numCache>
                <c:formatCode>General</c:formatCode>
                <c:ptCount val="11"/>
                <c:pt idx="0">
                  <c:v>0</c:v>
                </c:pt>
                <c:pt idx="1">
                  <c:v>0</c:v>
                </c:pt>
                <c:pt idx="3">
                  <c:v>0</c:v>
                </c:pt>
                <c:pt idx="4">
                  <c:v>0</c:v>
                </c:pt>
                <c:pt idx="6">
                  <c:v>0</c:v>
                </c:pt>
                <c:pt idx="7">
                  <c:v>0</c:v>
                </c:pt>
                <c:pt idx="9">
                  <c:v>4</c:v>
                </c:pt>
                <c:pt idx="10">
                  <c:v>0</c:v>
                </c:pt>
              </c:numCache>
            </c:numRef>
          </c:val>
          <c:extLst>
            <c:ext xmlns:c16="http://schemas.microsoft.com/office/drawing/2014/chart" uri="{C3380CC4-5D6E-409C-BE32-E72D297353CC}">
              <c16:uniqueId val="{00000003-0CC0-40DB-A3D8-67DDF5F8A99B}"/>
            </c:ext>
          </c:extLst>
        </c:ser>
        <c:ser>
          <c:idx val="5"/>
          <c:order val="4"/>
          <c:tx>
            <c:strRef>
              <c:f>Controls!$G$84</c:f>
              <c:strCache>
                <c:ptCount val="1"/>
                <c:pt idx="0">
                  <c:v>True Swaps</c:v>
                </c:pt>
              </c:strCache>
            </c:strRef>
          </c:tx>
          <c:spPr>
            <a:solidFill>
              <a:schemeClr val="bg2">
                <a:lumMod val="25000"/>
              </a:schemeClr>
            </a:solidFill>
            <a:ln>
              <a:noFill/>
            </a:ln>
            <a:effectLst/>
          </c:spPr>
          <c:invertIfNegative val="0"/>
          <c:cat>
            <c:numRef>
              <c:f>Controls!$H$79:$AB$79</c:f>
              <c:numCache>
                <c:formatCode>General</c:formatCode>
                <c:ptCount val="12"/>
                <c:pt idx="0">
                  <c:v>2</c:v>
                </c:pt>
                <c:pt idx="1">
                  <c:v>2</c:v>
                </c:pt>
                <c:pt idx="2">
                  <c:v>2</c:v>
                </c:pt>
                <c:pt idx="3">
                  <c:v>3</c:v>
                </c:pt>
                <c:pt idx="4">
                  <c:v>3</c:v>
                </c:pt>
                <c:pt idx="5">
                  <c:v>3</c:v>
                </c:pt>
                <c:pt idx="6">
                  <c:v>4</c:v>
                </c:pt>
                <c:pt idx="7">
                  <c:v>4</c:v>
                </c:pt>
                <c:pt idx="8">
                  <c:v>4</c:v>
                </c:pt>
                <c:pt idx="9">
                  <c:v>5</c:v>
                </c:pt>
                <c:pt idx="10">
                  <c:v>5</c:v>
                </c:pt>
                <c:pt idx="11">
                  <c:v>5</c:v>
                </c:pt>
              </c:numCache>
            </c:numRef>
          </c:cat>
          <c:val>
            <c:numRef>
              <c:f>Controls!$H$84:$AA$84</c:f>
              <c:numCache>
                <c:formatCode>General</c:formatCode>
                <c:ptCount val="11"/>
                <c:pt idx="0">
                  <c:v>0</c:v>
                </c:pt>
                <c:pt idx="1">
                  <c:v>0</c:v>
                </c:pt>
                <c:pt idx="3">
                  <c:v>0</c:v>
                </c:pt>
                <c:pt idx="4">
                  <c:v>0</c:v>
                </c:pt>
                <c:pt idx="6">
                  <c:v>0</c:v>
                </c:pt>
                <c:pt idx="7">
                  <c:v>0</c:v>
                </c:pt>
                <c:pt idx="9">
                  <c:v>4</c:v>
                </c:pt>
                <c:pt idx="10">
                  <c:v>0</c:v>
                </c:pt>
              </c:numCache>
            </c:numRef>
          </c:val>
          <c:extLst>
            <c:ext xmlns:c16="http://schemas.microsoft.com/office/drawing/2014/chart" uri="{C3380CC4-5D6E-409C-BE32-E72D297353CC}">
              <c16:uniqueId val="{00000004-0CC0-40DB-A3D8-67DDF5F8A99B}"/>
            </c:ext>
          </c:extLst>
        </c:ser>
        <c:dLbls>
          <c:showLegendKey val="0"/>
          <c:showVal val="0"/>
          <c:showCatName val="0"/>
          <c:showSerName val="0"/>
          <c:showPercent val="0"/>
          <c:showBubbleSize val="0"/>
        </c:dLbls>
        <c:gapWidth val="150"/>
        <c:overlap val="100"/>
        <c:axId val="726308616"/>
        <c:axId val="726310256"/>
      </c:barChart>
      <c:catAx>
        <c:axId val="7263086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Items Tested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310256"/>
        <c:crosses val="autoZero"/>
        <c:auto val="1"/>
        <c:lblAlgn val="ctr"/>
        <c:lblOffset val="100"/>
        <c:tickLblSkip val="3"/>
        <c:tickMarkSkip val="1"/>
        <c:noMultiLvlLbl val="0"/>
      </c:catAx>
      <c:valAx>
        <c:axId val="726310256"/>
        <c:scaling>
          <c:orientation val="minMax"/>
          <c:max val="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dirty="0">
                    <a:effectLst/>
                  </a:rPr>
                  <a:t>Number of Items Involved In Swaps</a:t>
                </a:r>
                <a:endParaRPr lang="en-US" sz="1000" dirty="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3086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Non-Normalized Category True Swaps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Sheet1!$A$10</c:f>
              <c:strCache>
                <c:ptCount val="1"/>
                <c:pt idx="0">
                  <c:v>Mean</c:v>
                </c:pt>
              </c:strCache>
            </c:strRef>
          </c:tx>
          <c:spPr>
            <a:solidFill>
              <a:schemeClr val="accent1"/>
            </a:solidFill>
            <a:ln>
              <a:noFill/>
            </a:ln>
            <a:effectLst/>
          </c:spPr>
          <c:invertIfNegative val="0"/>
          <c:errBars>
            <c:errBarType val="both"/>
            <c:errValType val="cust"/>
            <c:noEndCap val="0"/>
            <c:plus>
              <c:numRef>
                <c:f>Sheet1!$B$12:$C$12</c:f>
                <c:numCache>
                  <c:formatCode>General</c:formatCode>
                  <c:ptCount val="2"/>
                  <c:pt idx="0">
                    <c:v>1.3832891717640605E-2</c:v>
                  </c:pt>
                  <c:pt idx="1">
                    <c:v>1.5912420563984855E-2</c:v>
                  </c:pt>
                </c:numCache>
              </c:numRef>
            </c:plus>
            <c:minus>
              <c:numRef>
                <c:f>Sheet1!$B$12:$C$12</c:f>
                <c:numCache>
                  <c:formatCode>General</c:formatCode>
                  <c:ptCount val="2"/>
                  <c:pt idx="0">
                    <c:v>1.3832891717640605E-2</c:v>
                  </c:pt>
                  <c:pt idx="1">
                    <c:v>1.5912420563984855E-2</c:v>
                  </c:pt>
                </c:numCache>
              </c:numRef>
            </c:minus>
            <c:spPr>
              <a:noFill/>
              <a:ln w="9525" cap="flat" cmpd="sng" algn="ctr">
                <a:solidFill>
                  <a:schemeClr val="tx1">
                    <a:lumMod val="65000"/>
                    <a:lumOff val="35000"/>
                  </a:schemeClr>
                </a:solidFill>
                <a:round/>
              </a:ln>
              <a:effectLst/>
            </c:spPr>
          </c:errBars>
          <c:cat>
            <c:strRef>
              <c:f>Sheet1!$B$9:$C$9</c:f>
              <c:strCache>
                <c:ptCount val="2"/>
                <c:pt idx="0">
                  <c:v>Within Category Swaps</c:v>
                </c:pt>
                <c:pt idx="1">
                  <c:v>Across Category Swaps</c:v>
                </c:pt>
              </c:strCache>
            </c:strRef>
          </c:cat>
          <c:val>
            <c:numRef>
              <c:f>Sheet1!$B$10:$C$10</c:f>
              <c:numCache>
                <c:formatCode>General</c:formatCode>
                <c:ptCount val="2"/>
                <c:pt idx="0">
                  <c:v>9.1666666666666646E-2</c:v>
                </c:pt>
                <c:pt idx="1">
                  <c:v>5.8333333333333348E-2</c:v>
                </c:pt>
              </c:numCache>
            </c:numRef>
          </c:val>
          <c:extLst>
            <c:ext xmlns:c16="http://schemas.microsoft.com/office/drawing/2014/chart" uri="{C3380CC4-5D6E-409C-BE32-E72D297353CC}">
              <c16:uniqueId val="{00000000-4053-4F99-9F86-E5FDE07ECAD6}"/>
            </c:ext>
          </c:extLst>
        </c:ser>
        <c:dLbls>
          <c:showLegendKey val="0"/>
          <c:showVal val="0"/>
          <c:showCatName val="0"/>
          <c:showSerName val="0"/>
          <c:showPercent val="0"/>
          <c:showBubbleSize val="0"/>
        </c:dLbls>
        <c:gapWidth val="219"/>
        <c:overlap val="-27"/>
        <c:axId val="457583416"/>
        <c:axId val="457577512"/>
      </c:barChart>
      <c:catAx>
        <c:axId val="457583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7577512"/>
        <c:crosses val="autoZero"/>
        <c:auto val="1"/>
        <c:lblAlgn val="ctr"/>
        <c:lblOffset val="100"/>
        <c:noMultiLvlLbl val="0"/>
      </c:catAx>
      <c:valAx>
        <c:axId val="457577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Swaps per Trial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7583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Normalized Category True</a:t>
            </a:r>
            <a:r>
              <a:rPr lang="en-US" baseline="0"/>
              <a:t> Swaps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Sheet1!$A$17</c:f>
              <c:strCache>
                <c:ptCount val="1"/>
                <c:pt idx="0">
                  <c:v>Mean</c:v>
                </c:pt>
              </c:strCache>
            </c:strRef>
          </c:tx>
          <c:spPr>
            <a:solidFill>
              <a:schemeClr val="accent1"/>
            </a:solidFill>
            <a:ln>
              <a:noFill/>
            </a:ln>
            <a:effectLst/>
          </c:spPr>
          <c:invertIfNegative val="0"/>
          <c:errBars>
            <c:errBarType val="both"/>
            <c:errValType val="cust"/>
            <c:noEndCap val="0"/>
            <c:plus>
              <c:numRef>
                <c:f>Sheet1!$B$19:$C$19</c:f>
                <c:numCache>
                  <c:formatCode>General</c:formatCode>
                  <c:ptCount val="2"/>
                  <c:pt idx="0">
                    <c:v>2.3054819529401008E-3</c:v>
                  </c:pt>
                  <c:pt idx="1">
                    <c:v>1.0608280375989903E-3</c:v>
                  </c:pt>
                </c:numCache>
              </c:numRef>
            </c:plus>
            <c:minus>
              <c:numRef>
                <c:f>Sheet1!$B$19:$C$19</c:f>
                <c:numCache>
                  <c:formatCode>General</c:formatCode>
                  <c:ptCount val="2"/>
                  <c:pt idx="0">
                    <c:v>2.3054819529401008E-3</c:v>
                  </c:pt>
                  <c:pt idx="1">
                    <c:v>1.0608280375989903E-3</c:v>
                  </c:pt>
                </c:numCache>
              </c:numRef>
            </c:minus>
            <c:spPr>
              <a:noFill/>
              <a:ln w="9525" cap="flat" cmpd="sng" algn="ctr">
                <a:solidFill>
                  <a:schemeClr val="tx1">
                    <a:lumMod val="65000"/>
                    <a:lumOff val="35000"/>
                  </a:schemeClr>
                </a:solidFill>
                <a:round/>
              </a:ln>
              <a:effectLst/>
            </c:spPr>
          </c:errBars>
          <c:cat>
            <c:strRef>
              <c:f>Sheet1!$B$16:$C$16</c:f>
              <c:strCache>
                <c:ptCount val="2"/>
                <c:pt idx="0">
                  <c:v>Within Category Swaps Normalized</c:v>
                </c:pt>
                <c:pt idx="1">
                  <c:v>Across Category Swaps Normalized</c:v>
                </c:pt>
              </c:strCache>
            </c:strRef>
          </c:cat>
          <c:val>
            <c:numRef>
              <c:f>Sheet1!$B$17:$C$17</c:f>
              <c:numCache>
                <c:formatCode>General</c:formatCode>
                <c:ptCount val="2"/>
                <c:pt idx="0">
                  <c:v>1.5277777777777774E-2</c:v>
                </c:pt>
                <c:pt idx="1">
                  <c:v>3.8888888888888901E-3</c:v>
                </c:pt>
              </c:numCache>
            </c:numRef>
          </c:val>
          <c:extLst>
            <c:ext xmlns:c16="http://schemas.microsoft.com/office/drawing/2014/chart" uri="{C3380CC4-5D6E-409C-BE32-E72D297353CC}">
              <c16:uniqueId val="{00000000-DC34-4AD3-B16E-C4E6313A657C}"/>
            </c:ext>
          </c:extLst>
        </c:ser>
        <c:dLbls>
          <c:showLegendKey val="0"/>
          <c:showVal val="0"/>
          <c:showCatName val="0"/>
          <c:showSerName val="0"/>
          <c:showPercent val="0"/>
          <c:showBubbleSize val="0"/>
        </c:dLbls>
        <c:gapWidth val="219"/>
        <c:overlap val="-27"/>
        <c:axId val="457583416"/>
        <c:axId val="457577512"/>
      </c:barChart>
      <c:catAx>
        <c:axId val="457583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7577512"/>
        <c:crosses val="autoZero"/>
        <c:auto val="1"/>
        <c:lblAlgn val="ctr"/>
        <c:lblOffset val="100"/>
        <c:noMultiLvlLbl val="0"/>
      </c:catAx>
      <c:valAx>
        <c:axId val="457577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 Swaps per Trial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7583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a:t>Difference From Correct Distance (All Trials)</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Sheet1!$A$1</c:f>
              <c:strCache>
                <c:ptCount val="1"/>
                <c:pt idx="0">
                  <c:v>2D</c:v>
                </c:pt>
              </c:strCache>
            </c:strRef>
          </c:tx>
          <c:spPr>
            <a:solidFill>
              <a:schemeClr val="accent1"/>
            </a:solidFill>
            <a:ln>
              <a:noFill/>
            </a:ln>
            <a:effectLst/>
          </c:spPr>
          <c:invertIfNegative val="0"/>
          <c:errBars>
            <c:errBarType val="both"/>
            <c:errValType val="cust"/>
            <c:noEndCap val="0"/>
            <c:plus>
              <c:numRef>
                <c:f>Sheet1!$D$3:$D$4</c:f>
                <c:numCache>
                  <c:formatCode>General</c:formatCode>
                  <c:ptCount val="2"/>
                  <c:pt idx="0">
                    <c:v>9.3981968501655869E-2</c:v>
                  </c:pt>
                  <c:pt idx="1">
                    <c:v>4.4442945261859809E-2</c:v>
                  </c:pt>
                </c:numCache>
              </c:numRef>
            </c:plus>
            <c:minus>
              <c:numRef>
                <c:f>Sheet1!$D$3:$D$4</c:f>
                <c:numCache>
                  <c:formatCode>General</c:formatCode>
                  <c:ptCount val="2"/>
                  <c:pt idx="0">
                    <c:v>9.3981968501655869E-2</c:v>
                  </c:pt>
                  <c:pt idx="1">
                    <c:v>4.4442945261859809E-2</c:v>
                  </c:pt>
                </c:numCache>
              </c:numRef>
            </c:minus>
            <c:spPr>
              <a:noFill/>
              <a:ln w="38100" cap="flat" cmpd="sng" algn="ctr">
                <a:solidFill>
                  <a:schemeClr val="tx1">
                    <a:lumMod val="65000"/>
                    <a:lumOff val="35000"/>
                  </a:schemeClr>
                </a:solidFill>
                <a:round/>
              </a:ln>
              <a:effectLst/>
            </c:spPr>
          </c:errBars>
          <c:cat>
            <c:strRef>
              <c:f>Sheet1!$A$3:$A$4</c:f>
              <c:strCache>
                <c:ptCount val="2"/>
                <c:pt idx="0">
                  <c:v>context-crossing</c:v>
                </c:pt>
                <c:pt idx="1">
                  <c:v>non-context-crossing</c:v>
                </c:pt>
              </c:strCache>
            </c:strRef>
          </c:cat>
          <c:val>
            <c:numRef>
              <c:f>Sheet1!$B$3:$B$4</c:f>
              <c:numCache>
                <c:formatCode>General</c:formatCode>
                <c:ptCount val="2"/>
                <c:pt idx="0">
                  <c:v>0.2801681979845918</c:v>
                </c:pt>
                <c:pt idx="1">
                  <c:v>-4.7727055802557983E-2</c:v>
                </c:pt>
              </c:numCache>
            </c:numRef>
          </c:val>
          <c:extLst>
            <c:ext xmlns:c16="http://schemas.microsoft.com/office/drawing/2014/chart" uri="{C3380CC4-5D6E-409C-BE32-E72D297353CC}">
              <c16:uniqueId val="{00000000-CF6C-4884-8C70-B61292BF7A2E}"/>
            </c:ext>
          </c:extLst>
        </c:ser>
        <c:ser>
          <c:idx val="1"/>
          <c:order val="1"/>
          <c:tx>
            <c:strRef>
              <c:f>Sheet1!$G$1</c:f>
              <c:strCache>
                <c:ptCount val="1"/>
                <c:pt idx="0">
                  <c:v>VR</c:v>
                </c:pt>
              </c:strCache>
            </c:strRef>
          </c:tx>
          <c:spPr>
            <a:solidFill>
              <a:schemeClr val="accent2"/>
            </a:solidFill>
            <a:ln>
              <a:noFill/>
            </a:ln>
            <a:effectLst/>
          </c:spPr>
          <c:invertIfNegative val="0"/>
          <c:errBars>
            <c:errBarType val="both"/>
            <c:errValType val="cust"/>
            <c:noEndCap val="0"/>
            <c:plus>
              <c:numRef>
                <c:f>Sheet1!$J$3:$J$4</c:f>
                <c:numCache>
                  <c:formatCode>General</c:formatCode>
                  <c:ptCount val="2"/>
                  <c:pt idx="0">
                    <c:v>9.052321064285658E-2</c:v>
                  </c:pt>
                  <c:pt idx="1">
                    <c:v>5.682982838526815E-2</c:v>
                  </c:pt>
                </c:numCache>
              </c:numRef>
            </c:plus>
            <c:minus>
              <c:numRef>
                <c:f>Sheet1!$J$3:$J$4</c:f>
                <c:numCache>
                  <c:formatCode>General</c:formatCode>
                  <c:ptCount val="2"/>
                  <c:pt idx="0">
                    <c:v>9.052321064285658E-2</c:v>
                  </c:pt>
                  <c:pt idx="1">
                    <c:v>5.682982838526815E-2</c:v>
                  </c:pt>
                </c:numCache>
              </c:numRef>
            </c:minus>
            <c:spPr>
              <a:noFill/>
              <a:ln w="38100" cap="flat" cmpd="sng" algn="ctr">
                <a:solidFill>
                  <a:schemeClr val="tx1">
                    <a:lumMod val="65000"/>
                    <a:lumOff val="35000"/>
                  </a:schemeClr>
                </a:solidFill>
                <a:round/>
              </a:ln>
              <a:effectLst/>
            </c:spPr>
          </c:errBars>
          <c:cat>
            <c:strRef>
              <c:f>Sheet1!$A$3:$A$4</c:f>
              <c:strCache>
                <c:ptCount val="2"/>
                <c:pt idx="0">
                  <c:v>context-crossing</c:v>
                </c:pt>
                <c:pt idx="1">
                  <c:v>non-context-crossing</c:v>
                </c:pt>
              </c:strCache>
            </c:strRef>
          </c:cat>
          <c:val>
            <c:numRef>
              <c:f>Sheet1!$H$3:$H$4</c:f>
              <c:numCache>
                <c:formatCode>General</c:formatCode>
                <c:ptCount val="2"/>
                <c:pt idx="0">
                  <c:v>0.22438856180831368</c:v>
                </c:pt>
                <c:pt idx="1">
                  <c:v>-6.461877467420063E-2</c:v>
                </c:pt>
              </c:numCache>
            </c:numRef>
          </c:val>
          <c:extLst>
            <c:ext xmlns:c16="http://schemas.microsoft.com/office/drawing/2014/chart" uri="{C3380CC4-5D6E-409C-BE32-E72D297353CC}">
              <c16:uniqueId val="{00000001-CF6C-4884-8C70-B61292BF7A2E}"/>
            </c:ext>
          </c:extLst>
        </c:ser>
        <c:dLbls>
          <c:showLegendKey val="0"/>
          <c:showVal val="0"/>
          <c:showCatName val="0"/>
          <c:showSerName val="0"/>
          <c:showPercent val="0"/>
          <c:showBubbleSize val="0"/>
        </c:dLbls>
        <c:gapWidth val="219"/>
        <c:overlap val="-27"/>
        <c:axId val="352362752"/>
        <c:axId val="352365104"/>
      </c:barChart>
      <c:catAx>
        <c:axId val="35236275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2365104"/>
        <c:crosses val="autoZero"/>
        <c:auto val="1"/>
        <c:lblAlgn val="ctr"/>
        <c:lblOffset val="400"/>
        <c:noMultiLvlLbl val="0"/>
      </c:catAx>
      <c:valAx>
        <c:axId val="35236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Normalized Distance Difference</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2362752"/>
        <c:crosses val="autoZero"/>
        <c:crossBetween val="between"/>
      </c:valAx>
      <c:spPr>
        <a:noFill/>
        <a:ln>
          <a:noFill/>
        </a:ln>
        <a:effectLst/>
      </c:spPr>
    </c:plotArea>
    <c:plotVisOnly val="1"/>
    <c:dispBlanksAs val="gap"/>
    <c:showDLblsOverMax val="0"/>
  </c:chart>
  <c:spPr>
    <a:noFill/>
    <a:ln>
      <a:noFill/>
    </a:ln>
    <a:effectLst/>
  </c:spPr>
  <c:txPr>
    <a:bodyPr/>
    <a:lstStyle/>
    <a:p>
      <a:pPr>
        <a:defRPr sz="900"/>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a:t>Context Segmentation Effect Difference</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Sheet1!$A$1</c:f>
              <c:strCache>
                <c:ptCount val="1"/>
                <c:pt idx="0">
                  <c:v>2D</c:v>
                </c:pt>
              </c:strCache>
            </c:strRef>
          </c:tx>
          <c:spPr>
            <a:ln w="76200" cap="rnd">
              <a:solidFill>
                <a:schemeClr val="accent1"/>
              </a:solidFill>
              <a:round/>
            </a:ln>
            <a:effectLst/>
          </c:spPr>
          <c:marker>
            <c:symbol val="none"/>
          </c:marker>
          <c:errBars>
            <c:errDir val="y"/>
            <c:errBarType val="both"/>
            <c:errValType val="cust"/>
            <c:noEndCap val="0"/>
            <c:plus>
              <c:numRef>
                <c:f>Sheet1!$L$3:$L$6</c:f>
                <c:numCache>
                  <c:formatCode>General</c:formatCode>
                  <c:ptCount val="4"/>
                  <c:pt idx="0">
                    <c:v>0.10205553239776805</c:v>
                  </c:pt>
                  <c:pt idx="1">
                    <c:v>0.10021210636559012</c:v>
                  </c:pt>
                  <c:pt idx="2">
                    <c:v>9.4312299514367204E-2</c:v>
                  </c:pt>
                  <c:pt idx="3">
                    <c:v>9.4937453163062194E-2</c:v>
                  </c:pt>
                </c:numCache>
              </c:numRef>
            </c:plus>
            <c:minus>
              <c:numRef>
                <c:f>Sheet1!$L$3:$L$6</c:f>
                <c:numCache>
                  <c:formatCode>General</c:formatCode>
                  <c:ptCount val="4"/>
                  <c:pt idx="0">
                    <c:v>0.10205553239776805</c:v>
                  </c:pt>
                  <c:pt idx="1">
                    <c:v>0.10021210636559012</c:v>
                  </c:pt>
                  <c:pt idx="2">
                    <c:v>9.4312299514367204E-2</c:v>
                  </c:pt>
                  <c:pt idx="3">
                    <c:v>9.4937453163062194E-2</c:v>
                  </c:pt>
                </c:numCache>
              </c:numRef>
            </c:minus>
            <c:spPr>
              <a:noFill/>
              <a:ln w="38100" cap="flat" cmpd="sng" algn="ctr">
                <a:solidFill>
                  <a:schemeClr val="tx1">
                    <a:lumMod val="65000"/>
                    <a:lumOff val="35000"/>
                  </a:schemeClr>
                </a:solidFill>
                <a:round/>
              </a:ln>
              <a:effectLst/>
            </c:spPr>
          </c:errBars>
          <c:cat>
            <c:strRef>
              <c:f>Sheet1!$T$3:$T$6</c:f>
              <c:strCache>
                <c:ptCount val="4"/>
                <c:pt idx="0">
                  <c:v>Trial 0</c:v>
                </c:pt>
                <c:pt idx="1">
                  <c:v>Trial 1</c:v>
                </c:pt>
                <c:pt idx="2">
                  <c:v>Trial 2</c:v>
                </c:pt>
                <c:pt idx="3">
                  <c:v>Trial 3</c:v>
                </c:pt>
              </c:strCache>
            </c:strRef>
          </c:cat>
          <c:val>
            <c:numRef>
              <c:f>Sheet1!$J$3:$J$6</c:f>
              <c:numCache>
                <c:formatCode>General</c:formatCode>
                <c:ptCount val="4"/>
                <c:pt idx="0">
                  <c:v>0.51285635052365819</c:v>
                </c:pt>
                <c:pt idx="1">
                  <c:v>0.34930613430047397</c:v>
                </c:pt>
                <c:pt idx="2">
                  <c:v>0.25027311632006677</c:v>
                </c:pt>
                <c:pt idx="3">
                  <c:v>0.25489729271059924</c:v>
                </c:pt>
              </c:numCache>
            </c:numRef>
          </c:val>
          <c:smooth val="0"/>
          <c:extLst>
            <c:ext xmlns:c16="http://schemas.microsoft.com/office/drawing/2014/chart" uri="{C3380CC4-5D6E-409C-BE32-E72D297353CC}">
              <c16:uniqueId val="{00000000-B7DB-4E0D-BF1D-9C94DB6B1419}"/>
            </c:ext>
          </c:extLst>
        </c:ser>
        <c:ser>
          <c:idx val="1"/>
          <c:order val="1"/>
          <c:tx>
            <c:strRef>
              <c:f>Sheet1!$N$1</c:f>
              <c:strCache>
                <c:ptCount val="1"/>
                <c:pt idx="0">
                  <c:v>VR</c:v>
                </c:pt>
              </c:strCache>
            </c:strRef>
          </c:tx>
          <c:spPr>
            <a:ln w="76200" cap="rnd">
              <a:solidFill>
                <a:schemeClr val="accent2"/>
              </a:solidFill>
              <a:round/>
            </a:ln>
            <a:effectLst/>
          </c:spPr>
          <c:marker>
            <c:symbol val="none"/>
          </c:marker>
          <c:errBars>
            <c:errDir val="y"/>
            <c:errBarType val="both"/>
            <c:errValType val="cust"/>
            <c:noEndCap val="0"/>
            <c:plus>
              <c:numRef>
                <c:f>Sheet1!$Y$3:$Y$6</c:f>
                <c:numCache>
                  <c:formatCode>General</c:formatCode>
                  <c:ptCount val="4"/>
                  <c:pt idx="0">
                    <c:v>0.11874669821470553</c:v>
                  </c:pt>
                  <c:pt idx="1">
                    <c:v>0.10228512172951605</c:v>
                  </c:pt>
                  <c:pt idx="2">
                    <c:v>9.9649557240640702E-2</c:v>
                  </c:pt>
                  <c:pt idx="3">
                    <c:v>0.10427950598377021</c:v>
                  </c:pt>
                </c:numCache>
              </c:numRef>
            </c:plus>
            <c:minus>
              <c:numRef>
                <c:f>Sheet1!$Y$3:$Y$6</c:f>
                <c:numCache>
                  <c:formatCode>General</c:formatCode>
                  <c:ptCount val="4"/>
                  <c:pt idx="0">
                    <c:v>0.11874669821470553</c:v>
                  </c:pt>
                  <c:pt idx="1">
                    <c:v>0.10228512172951605</c:v>
                  </c:pt>
                  <c:pt idx="2">
                    <c:v>9.9649557240640702E-2</c:v>
                  </c:pt>
                  <c:pt idx="3">
                    <c:v>0.10427950598377021</c:v>
                  </c:pt>
                </c:numCache>
              </c:numRef>
            </c:minus>
            <c:spPr>
              <a:noFill/>
              <a:ln w="38100" cap="flat" cmpd="sng" algn="ctr">
                <a:solidFill>
                  <a:schemeClr val="tx1">
                    <a:lumMod val="65000"/>
                    <a:lumOff val="35000"/>
                  </a:schemeClr>
                </a:solidFill>
                <a:round/>
              </a:ln>
              <a:effectLst/>
            </c:spPr>
          </c:errBars>
          <c:cat>
            <c:strRef>
              <c:f>Sheet1!$T$3:$T$6</c:f>
              <c:strCache>
                <c:ptCount val="4"/>
                <c:pt idx="0">
                  <c:v>Trial 0</c:v>
                </c:pt>
                <c:pt idx="1">
                  <c:v>Trial 1</c:v>
                </c:pt>
                <c:pt idx="2">
                  <c:v>Trial 2</c:v>
                </c:pt>
                <c:pt idx="3">
                  <c:v>Trial 3</c:v>
                </c:pt>
              </c:strCache>
            </c:strRef>
          </c:cat>
          <c:val>
            <c:numRef>
              <c:f>Sheet1!$W$3:$W$6</c:f>
              <c:numCache>
                <c:formatCode>General</c:formatCode>
                <c:ptCount val="4"/>
                <c:pt idx="0">
                  <c:v>0.58498808040027572</c:v>
                </c:pt>
                <c:pt idx="1">
                  <c:v>0.25918303244853846</c:v>
                </c:pt>
                <c:pt idx="2">
                  <c:v>0.23333688386670237</c:v>
                </c:pt>
                <c:pt idx="3">
                  <c:v>0.1784594480421462</c:v>
                </c:pt>
              </c:numCache>
            </c:numRef>
          </c:val>
          <c:smooth val="0"/>
          <c:extLst>
            <c:ext xmlns:c16="http://schemas.microsoft.com/office/drawing/2014/chart" uri="{C3380CC4-5D6E-409C-BE32-E72D297353CC}">
              <c16:uniqueId val="{00000001-B7DB-4E0D-BF1D-9C94DB6B1419}"/>
            </c:ext>
          </c:extLst>
        </c:ser>
        <c:dLbls>
          <c:showLegendKey val="0"/>
          <c:showVal val="0"/>
          <c:showCatName val="0"/>
          <c:showSerName val="0"/>
          <c:showPercent val="0"/>
          <c:showBubbleSize val="0"/>
        </c:dLbls>
        <c:smooth val="0"/>
        <c:axId val="352361968"/>
        <c:axId val="352366280"/>
      </c:lineChart>
      <c:catAx>
        <c:axId val="352361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2366280"/>
        <c:crosses val="autoZero"/>
        <c:auto val="1"/>
        <c:lblAlgn val="ctr"/>
        <c:lblOffset val="100"/>
        <c:noMultiLvlLbl val="0"/>
      </c:catAx>
      <c:valAx>
        <c:axId val="352366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Normalized Distance Difference</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2361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900"/>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Space Misplacement</a:t>
            </a:r>
          </a:p>
        </c:rich>
      </c:tx>
      <c:overlay val="0"/>
      <c:spPr>
        <a:noFill/>
        <a:ln>
          <a:noFill/>
        </a:ln>
        <a:effectLst/>
      </c:spPr>
    </c:title>
    <c:autoTitleDeleted val="0"/>
    <c:plotArea>
      <c:layout/>
      <c:lineChart>
        <c:grouping val="standard"/>
        <c:varyColors val="0"/>
        <c:ser>
          <c:idx val="1"/>
          <c:order val="0"/>
          <c:tx>
            <c:strRef>
              <c:f>out!$O$298</c:f>
              <c:strCache>
                <c:ptCount val="1"/>
                <c:pt idx="0">
                  <c:v>Space Misplacement</c:v>
                </c:pt>
              </c:strCache>
            </c:strRef>
          </c:tx>
          <c:spPr>
            <a:ln w="28575" cap="rnd">
              <a:solidFill>
                <a:schemeClr val="accent2"/>
              </a:solidFill>
              <a:round/>
            </a:ln>
            <a:effectLst/>
          </c:spPr>
          <c:marker>
            <c:symbol val="none"/>
          </c:marker>
          <c:errBars>
            <c:errDir val="y"/>
            <c:errBarType val="both"/>
            <c:errValType val="cust"/>
            <c:noEndCap val="0"/>
            <c:plus>
              <c:numRef>
                <c:f>out!$P$300:$S$300</c:f>
                <c:numCache>
                  <c:formatCode>General</c:formatCode>
                  <c:ptCount val="4"/>
                  <c:pt idx="0">
                    <c:v>5.4722170381945556</c:v>
                  </c:pt>
                  <c:pt idx="1">
                    <c:v>6.1559050402437485</c:v>
                  </c:pt>
                  <c:pt idx="2">
                    <c:v>3.2360638512060897</c:v>
                  </c:pt>
                  <c:pt idx="3">
                    <c:v>3.0151604208356835</c:v>
                  </c:pt>
                </c:numCache>
              </c:numRef>
            </c:plus>
            <c:minus>
              <c:numRef>
                <c:f>out!$P$300:$S$300</c:f>
                <c:numCache>
                  <c:formatCode>General</c:formatCode>
                  <c:ptCount val="4"/>
                  <c:pt idx="0">
                    <c:v>5.4722170381945556</c:v>
                  </c:pt>
                  <c:pt idx="1">
                    <c:v>6.1559050402437485</c:v>
                  </c:pt>
                  <c:pt idx="2">
                    <c:v>3.2360638512060897</c:v>
                  </c:pt>
                  <c:pt idx="3">
                    <c:v>3.0151604208356835</c:v>
                  </c:pt>
                </c:numCache>
              </c:numRef>
            </c:minus>
            <c:spPr>
              <a:noFill/>
              <a:ln w="9525" cap="flat" cmpd="sng" algn="ctr">
                <a:solidFill>
                  <a:schemeClr val="tx1">
                    <a:lumMod val="65000"/>
                    <a:lumOff val="35000"/>
                  </a:schemeClr>
                </a:solidFill>
                <a:round/>
              </a:ln>
              <a:effectLst/>
            </c:spPr>
          </c:errBars>
          <c:val>
            <c:numRef>
              <c:f>out!$P$298:$S$298</c:f>
              <c:numCache>
                <c:formatCode>General</c:formatCode>
                <c:ptCount val="4"/>
                <c:pt idx="0">
                  <c:v>60.611302247530233</c:v>
                </c:pt>
                <c:pt idx="1">
                  <c:v>41.378382920593012</c:v>
                </c:pt>
                <c:pt idx="2">
                  <c:v>22.746679745972326</c:v>
                </c:pt>
                <c:pt idx="3">
                  <c:v>21.0984979392314</c:v>
                </c:pt>
              </c:numCache>
            </c:numRef>
          </c:val>
          <c:smooth val="0"/>
          <c:extLst>
            <c:ext xmlns:c16="http://schemas.microsoft.com/office/drawing/2014/chart" uri="{C3380CC4-5D6E-409C-BE32-E72D297353CC}">
              <c16:uniqueId val="{00000000-2339-424E-9203-90AC8D016810}"/>
            </c:ext>
          </c:extLst>
        </c:ser>
        <c:dLbls>
          <c:showLegendKey val="0"/>
          <c:showVal val="0"/>
          <c:showCatName val="0"/>
          <c:showSerName val="0"/>
          <c:showPercent val="0"/>
          <c:showBubbleSize val="0"/>
        </c:dLbls>
        <c:smooth val="0"/>
        <c:axId val="441321024"/>
        <c:axId val="441319848"/>
      </c:lineChart>
      <c:catAx>
        <c:axId val="441321024"/>
        <c:scaling>
          <c:orientation val="minMax"/>
        </c:scaling>
        <c:delete val="0"/>
        <c:axPos val="b"/>
        <c:title>
          <c:tx>
            <c:rich>
              <a:bodyPr/>
              <a:lstStyle/>
              <a:p>
                <a:pPr>
                  <a:defRPr/>
                </a:pPr>
                <a:r>
                  <a:rPr lang="en-US" b="0"/>
                  <a:t>Trial</a:t>
                </a:r>
              </a:p>
            </c:rich>
          </c:tx>
          <c:overlay val="0"/>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1319848"/>
        <c:crosses val="autoZero"/>
        <c:auto val="1"/>
        <c:lblAlgn val="ctr"/>
        <c:lblOffset val="100"/>
        <c:noMultiLvlLbl val="0"/>
      </c:catAx>
      <c:valAx>
        <c:axId val="441319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b="0"/>
                  <a:t>Sum</a:t>
                </a:r>
                <a:r>
                  <a:rPr lang="en-US" b="0" baseline="0"/>
                  <a:t> of Misplacement (meters)</a:t>
                </a:r>
                <a:endParaRPr lang="en-US" b="0"/>
              </a:p>
            </c:rich>
          </c:tx>
          <c:overlay val="0"/>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1321024"/>
        <c:crosses val="autoZero"/>
        <c:crossBetween val="between"/>
      </c:valAx>
    </c:plotArea>
    <c:plotVisOnly val="1"/>
    <c:dispBlanksAs val="gap"/>
    <c:showDLblsOverMax val="0"/>
  </c:chart>
  <c:txPr>
    <a:bodyPr/>
    <a:lstStyle/>
    <a:p>
      <a:pPr>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Misplacement</a:t>
            </a:r>
          </a:p>
        </c:rich>
      </c:tx>
      <c:overlay val="0"/>
      <c:spPr>
        <a:noFill/>
        <a:ln>
          <a:noFill/>
        </a:ln>
        <a:effectLst/>
      </c:spPr>
    </c:title>
    <c:autoTitleDeleted val="0"/>
    <c:plotArea>
      <c:layout/>
      <c:lineChart>
        <c:grouping val="standard"/>
        <c:varyColors val="0"/>
        <c:ser>
          <c:idx val="0"/>
          <c:order val="0"/>
          <c:tx>
            <c:strRef>
              <c:f>[analysis2.xlsx]out!$O$303</c:f>
              <c:strCache>
                <c:ptCount val="1"/>
                <c:pt idx="0">
                  <c:v>Time Misplacement</c:v>
                </c:pt>
              </c:strCache>
            </c:strRef>
          </c:tx>
          <c:marker>
            <c:symbol val="none"/>
          </c:marker>
          <c:errBars>
            <c:errDir val="y"/>
            <c:errBarType val="both"/>
            <c:errValType val="cust"/>
            <c:noEndCap val="0"/>
            <c:plus>
              <c:numRef>
                <c:f>[analysis2.xlsx]out!$P$305:$S$305</c:f>
                <c:numCache>
                  <c:formatCode>General</c:formatCode>
                  <c:ptCount val="4"/>
                  <c:pt idx="0">
                    <c:v>7.9858576184677057</c:v>
                  </c:pt>
                  <c:pt idx="1">
                    <c:v>8.8802505285161768</c:v>
                  </c:pt>
                  <c:pt idx="2">
                    <c:v>8.3724751043881636</c:v>
                  </c:pt>
                  <c:pt idx="3">
                    <c:v>7.1798243481215565</c:v>
                  </c:pt>
                </c:numCache>
              </c:numRef>
            </c:plus>
            <c:minus>
              <c:numRef>
                <c:f>[analysis2.xlsx]out!$P$305:$S$305</c:f>
                <c:numCache>
                  <c:formatCode>General</c:formatCode>
                  <c:ptCount val="4"/>
                  <c:pt idx="0">
                    <c:v>7.9858576184677057</c:v>
                  </c:pt>
                  <c:pt idx="1">
                    <c:v>8.8802505285161768</c:v>
                  </c:pt>
                  <c:pt idx="2">
                    <c:v>8.3724751043881636</c:v>
                  </c:pt>
                  <c:pt idx="3">
                    <c:v>7.1798243481215565</c:v>
                  </c:pt>
                </c:numCache>
              </c:numRef>
            </c:minus>
          </c:errBars>
          <c:val>
            <c:numRef>
              <c:f>[analysis2.xlsx]out!$P$303:$S$303</c:f>
              <c:numCache>
                <c:formatCode>General</c:formatCode>
                <c:ptCount val="4"/>
                <c:pt idx="0">
                  <c:v>151.2249259533163</c:v>
                </c:pt>
                <c:pt idx="1">
                  <c:v>87.389208034034894</c:v>
                </c:pt>
                <c:pt idx="2">
                  <c:v>68.597488511476044</c:v>
                </c:pt>
                <c:pt idx="3">
                  <c:v>52.700774658549541</c:v>
                </c:pt>
              </c:numCache>
            </c:numRef>
          </c:val>
          <c:smooth val="0"/>
          <c:extLst>
            <c:ext xmlns:c16="http://schemas.microsoft.com/office/drawing/2014/chart" uri="{C3380CC4-5D6E-409C-BE32-E72D297353CC}">
              <c16:uniqueId val="{00000000-8E26-4428-8340-63EE477D58B1}"/>
            </c:ext>
          </c:extLst>
        </c:ser>
        <c:dLbls>
          <c:showLegendKey val="0"/>
          <c:showVal val="0"/>
          <c:showCatName val="0"/>
          <c:showSerName val="0"/>
          <c:showPercent val="0"/>
          <c:showBubbleSize val="0"/>
        </c:dLbls>
        <c:smooth val="0"/>
        <c:axId val="440754528"/>
        <c:axId val="440754920"/>
      </c:lineChart>
      <c:catAx>
        <c:axId val="440754528"/>
        <c:scaling>
          <c:orientation val="minMax"/>
        </c:scaling>
        <c:delete val="0"/>
        <c:axPos val="b"/>
        <c:title>
          <c:tx>
            <c:rich>
              <a:bodyPr/>
              <a:lstStyle/>
              <a:p>
                <a:pPr>
                  <a:defRPr/>
                </a:pPr>
                <a:r>
                  <a:rPr lang="en-US" b="0"/>
                  <a:t>Trial</a:t>
                </a:r>
              </a:p>
            </c:rich>
          </c:tx>
          <c:overlay val="0"/>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0754920"/>
        <c:crosses val="autoZero"/>
        <c:auto val="1"/>
        <c:lblAlgn val="ctr"/>
        <c:lblOffset val="100"/>
        <c:noMultiLvlLbl val="0"/>
      </c:catAx>
      <c:valAx>
        <c:axId val="440754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b="0"/>
                  <a:t>Sum</a:t>
                </a:r>
                <a:r>
                  <a:rPr lang="en-US" b="0" baseline="0"/>
                  <a:t> of Misplacement (seconds)</a:t>
                </a:r>
                <a:endParaRPr lang="en-US" b="0"/>
              </a:p>
            </c:rich>
          </c:tx>
          <c:overlay val="0"/>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0754528"/>
        <c:crosses val="autoZero"/>
        <c:crossBetween val="between"/>
      </c:valAx>
    </c:plotArea>
    <c:plotVisOnly val="1"/>
    <c:dispBlanksAs val="gap"/>
    <c:showDLblsOverMax val="0"/>
  </c:chart>
  <c:txPr>
    <a:bodyPr/>
    <a:lstStyle/>
    <a:p>
      <a:pPr>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Number of Incorrect Event</a:t>
            </a:r>
            <a:r>
              <a:rPr lang="en-US" baseline="0"/>
              <a:t> Types</a:t>
            </a:r>
            <a:endParaRPr lang="en-US"/>
          </a:p>
        </c:rich>
      </c:tx>
      <c:overlay val="0"/>
      <c:spPr>
        <a:noFill/>
        <a:ln>
          <a:noFill/>
        </a:ln>
        <a:effectLst/>
      </c:spPr>
    </c:title>
    <c:autoTitleDeleted val="0"/>
    <c:plotArea>
      <c:layout/>
      <c:lineChart>
        <c:grouping val="standard"/>
        <c:varyColors val="0"/>
        <c:ser>
          <c:idx val="1"/>
          <c:order val="0"/>
          <c:tx>
            <c:strRef>
              <c:f>out!$O$313</c:f>
              <c:strCache>
                <c:ptCount val="1"/>
                <c:pt idx="0">
                  <c:v>Event Type Correct</c:v>
                </c:pt>
              </c:strCache>
            </c:strRef>
          </c:tx>
          <c:spPr>
            <a:ln w="28575" cap="rnd">
              <a:solidFill>
                <a:schemeClr val="accent2"/>
              </a:solidFill>
              <a:round/>
            </a:ln>
            <a:effectLst/>
          </c:spPr>
          <c:marker>
            <c:symbol val="none"/>
          </c:marker>
          <c:dPt>
            <c:idx val="1"/>
            <c:bubble3D val="0"/>
            <c:spPr>
              <a:ln w="28575" cap="rnd">
                <a:solidFill>
                  <a:schemeClr val="accent6"/>
                </a:solidFill>
                <a:round/>
              </a:ln>
              <a:effectLst/>
            </c:spPr>
            <c:extLst>
              <c:ext xmlns:c16="http://schemas.microsoft.com/office/drawing/2014/chart" uri="{C3380CC4-5D6E-409C-BE32-E72D297353CC}">
                <c16:uniqueId val="{00000001-F320-4757-9415-7F1F4ED9D394}"/>
              </c:ext>
            </c:extLst>
          </c:dPt>
          <c:dPt>
            <c:idx val="2"/>
            <c:bubble3D val="0"/>
            <c:spPr>
              <a:ln w="28575" cap="rnd">
                <a:solidFill>
                  <a:schemeClr val="accent6"/>
                </a:solidFill>
                <a:round/>
              </a:ln>
              <a:effectLst/>
            </c:spPr>
            <c:extLst>
              <c:ext xmlns:c16="http://schemas.microsoft.com/office/drawing/2014/chart" uri="{C3380CC4-5D6E-409C-BE32-E72D297353CC}">
                <c16:uniqueId val="{00000003-F320-4757-9415-7F1F4ED9D394}"/>
              </c:ext>
            </c:extLst>
          </c:dPt>
          <c:dPt>
            <c:idx val="3"/>
            <c:bubble3D val="0"/>
            <c:spPr>
              <a:ln w="28575" cap="rnd">
                <a:solidFill>
                  <a:schemeClr val="accent6"/>
                </a:solidFill>
                <a:round/>
              </a:ln>
              <a:effectLst/>
            </c:spPr>
            <c:extLst>
              <c:ext xmlns:c16="http://schemas.microsoft.com/office/drawing/2014/chart" uri="{C3380CC4-5D6E-409C-BE32-E72D297353CC}">
                <c16:uniqueId val="{00000005-F320-4757-9415-7F1F4ED9D394}"/>
              </c:ext>
            </c:extLst>
          </c:dPt>
          <c:errBars>
            <c:errDir val="y"/>
            <c:errBarType val="both"/>
            <c:errValType val="cust"/>
            <c:noEndCap val="0"/>
            <c:plus>
              <c:numRef>
                <c:f>out!$P$315:$S$315</c:f>
                <c:numCache>
                  <c:formatCode>General</c:formatCode>
                  <c:ptCount val="4"/>
                  <c:pt idx="0">
                    <c:v>0.28336340061585741</c:v>
                  </c:pt>
                  <c:pt idx="1">
                    <c:v>0.2938231118886071</c:v>
                  </c:pt>
                  <c:pt idx="2">
                    <c:v>0.26883148277551877</c:v>
                  </c:pt>
                  <c:pt idx="3">
                    <c:v>0.28158234336814497</c:v>
                  </c:pt>
                </c:numCache>
              </c:numRef>
            </c:plus>
            <c:minus>
              <c:numRef>
                <c:f>out!$P$315:$S$315</c:f>
                <c:numCache>
                  <c:formatCode>General</c:formatCode>
                  <c:ptCount val="4"/>
                  <c:pt idx="0">
                    <c:v>0.28336340061585741</c:v>
                  </c:pt>
                  <c:pt idx="1">
                    <c:v>0.2938231118886071</c:v>
                  </c:pt>
                  <c:pt idx="2">
                    <c:v>0.26883148277551877</c:v>
                  </c:pt>
                  <c:pt idx="3">
                    <c:v>0.28158234336814497</c:v>
                  </c:pt>
                </c:numCache>
              </c:numRef>
            </c:minus>
            <c:spPr>
              <a:noFill/>
              <a:ln w="9525" cap="flat" cmpd="sng" algn="ctr">
                <a:solidFill>
                  <a:schemeClr val="tx1">
                    <a:lumMod val="65000"/>
                    <a:lumOff val="35000"/>
                  </a:schemeClr>
                </a:solidFill>
                <a:round/>
              </a:ln>
              <a:effectLst/>
            </c:spPr>
          </c:errBars>
          <c:val>
            <c:numRef>
              <c:f>out!$P$313:$S$313</c:f>
              <c:numCache>
                <c:formatCode>General</c:formatCode>
                <c:ptCount val="4"/>
                <c:pt idx="0">
                  <c:v>6.4186046511627906</c:v>
                </c:pt>
                <c:pt idx="1">
                  <c:v>5.0930232558139537</c:v>
                </c:pt>
                <c:pt idx="2">
                  <c:v>3.9069767441860463</c:v>
                </c:pt>
                <c:pt idx="3">
                  <c:v>3.441860465116279</c:v>
                </c:pt>
              </c:numCache>
            </c:numRef>
          </c:val>
          <c:smooth val="0"/>
          <c:extLst>
            <c:ext xmlns:c16="http://schemas.microsoft.com/office/drawing/2014/chart" uri="{C3380CC4-5D6E-409C-BE32-E72D297353CC}">
              <c16:uniqueId val="{00000006-F320-4757-9415-7F1F4ED9D394}"/>
            </c:ext>
          </c:extLst>
        </c:ser>
        <c:dLbls>
          <c:showLegendKey val="0"/>
          <c:showVal val="0"/>
          <c:showCatName val="0"/>
          <c:showSerName val="0"/>
          <c:showPercent val="0"/>
          <c:showBubbleSize val="0"/>
        </c:dLbls>
        <c:smooth val="0"/>
        <c:axId val="440755312"/>
        <c:axId val="440755704"/>
      </c:lineChart>
      <c:catAx>
        <c:axId val="440755312"/>
        <c:scaling>
          <c:orientation val="minMax"/>
        </c:scaling>
        <c:delete val="0"/>
        <c:axPos val="b"/>
        <c:title>
          <c:tx>
            <c:rich>
              <a:bodyPr/>
              <a:lstStyle/>
              <a:p>
                <a:pPr>
                  <a:defRPr/>
                </a:pPr>
                <a:r>
                  <a:rPr lang="en-US" b="0"/>
                  <a:t>Trial</a:t>
                </a:r>
              </a:p>
            </c:rich>
          </c:tx>
          <c:overlay val="0"/>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0755704"/>
        <c:crosses val="autoZero"/>
        <c:auto val="1"/>
        <c:lblAlgn val="ctr"/>
        <c:lblOffset val="100"/>
        <c:noMultiLvlLbl val="0"/>
      </c:catAx>
      <c:valAx>
        <c:axId val="440755704"/>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b="0"/>
                  <a:t>Number</a:t>
                </a:r>
                <a:r>
                  <a:rPr lang="en-US" b="0" baseline="0"/>
                  <a:t> of Items</a:t>
                </a:r>
                <a:endParaRPr lang="en-US" b="0"/>
              </a:p>
            </c:rich>
          </c:tx>
          <c:overlay val="0"/>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0755312"/>
        <c:crosses val="autoZero"/>
        <c:crossBetween val="between"/>
      </c:valAx>
    </c:plotArea>
    <c:plotVisOnly val="1"/>
    <c:dispBlanksAs val="gap"/>
    <c:showDLblsOverMax val="0"/>
  </c:chart>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Trial-by-Trial</a:t>
            </a:r>
            <a:r>
              <a:rPr lang="en-US" baseline="0" dirty="0"/>
              <a:t> Identity-Location Errors in </a:t>
            </a:r>
            <a:r>
              <a:rPr lang="en-US" dirty="0"/>
              <a:t>Space vs.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454403815961362"/>
          <c:y val="0.2828174603174603"/>
          <c:w val="0.80359903642181718"/>
          <c:h val="0.51369672540932387"/>
        </c:manualLayout>
      </c:layout>
      <c:lineChart>
        <c:grouping val="standard"/>
        <c:varyColors val="0"/>
        <c:ser>
          <c:idx val="0"/>
          <c:order val="0"/>
          <c:tx>
            <c:strRef>
              <c:f>Sheet1!$B$17</c:f>
              <c:strCache>
                <c:ptCount val="1"/>
                <c:pt idx="0">
                  <c:v>Space Only</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errBars>
            <c:errDir val="y"/>
            <c:errBarType val="both"/>
            <c:errValType val="cust"/>
            <c:noEndCap val="0"/>
            <c:plus>
              <c:numRef>
                <c:f>Sheet1!$B$21:$E$21</c:f>
                <c:numCache>
                  <c:formatCode>General</c:formatCode>
                  <c:ptCount val="4"/>
                  <c:pt idx="0">
                    <c:v>0.15842701082083765</c:v>
                  </c:pt>
                  <c:pt idx="1">
                    <c:v>0.18362707822138999</c:v>
                  </c:pt>
                  <c:pt idx="2">
                    <c:v>0.18054172110950972</c:v>
                  </c:pt>
                  <c:pt idx="3">
                    <c:v>0.19273912753375402</c:v>
                  </c:pt>
                </c:numCache>
              </c:numRef>
            </c:plus>
            <c:minus>
              <c:numRef>
                <c:f>Sheet1!$B$21:$E$21</c:f>
                <c:numCache>
                  <c:formatCode>General</c:formatCode>
                  <c:ptCount val="4"/>
                  <c:pt idx="0">
                    <c:v>0.15842701082083765</c:v>
                  </c:pt>
                  <c:pt idx="1">
                    <c:v>0.18362707822138999</c:v>
                  </c:pt>
                  <c:pt idx="2">
                    <c:v>0.18054172110950972</c:v>
                  </c:pt>
                  <c:pt idx="3">
                    <c:v>0.19273912753375402</c:v>
                  </c:pt>
                </c:numCache>
              </c:numRef>
            </c:minus>
            <c:spPr>
              <a:noFill/>
              <a:ln w="9525" cap="flat" cmpd="sng" algn="ctr">
                <a:solidFill>
                  <a:schemeClr val="tx1">
                    <a:lumMod val="65000"/>
                    <a:lumOff val="35000"/>
                  </a:schemeClr>
                </a:solidFill>
                <a:round/>
              </a:ln>
              <a:effectLst/>
            </c:spPr>
          </c:errBars>
          <c:val>
            <c:numRef>
              <c:f>Sheet1!$B$19:$E$19</c:f>
              <c:numCache>
                <c:formatCode>General</c:formatCode>
                <c:ptCount val="4"/>
                <c:pt idx="0">
                  <c:v>1.2325581395348837</c:v>
                </c:pt>
                <c:pt idx="1">
                  <c:v>0.67441860465116277</c:v>
                </c:pt>
                <c:pt idx="2">
                  <c:v>0.34883720930232559</c:v>
                </c:pt>
                <c:pt idx="3">
                  <c:v>0.20930232558139536</c:v>
                </c:pt>
              </c:numCache>
            </c:numRef>
          </c:val>
          <c:smooth val="0"/>
          <c:extLst>
            <c:ext xmlns:c16="http://schemas.microsoft.com/office/drawing/2014/chart" uri="{C3380CC4-5D6E-409C-BE32-E72D297353CC}">
              <c16:uniqueId val="{00000000-C743-4E05-8CB7-626E8F02C2AD}"/>
            </c:ext>
          </c:extLst>
        </c:ser>
        <c:ser>
          <c:idx val="1"/>
          <c:order val="1"/>
          <c:tx>
            <c:strRef>
              <c:f>Sheet1!$B$23</c:f>
              <c:strCache>
                <c:ptCount val="1"/>
                <c:pt idx="0">
                  <c:v>Time Only</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errBars>
            <c:errDir val="y"/>
            <c:errBarType val="both"/>
            <c:errValType val="cust"/>
            <c:noEndCap val="0"/>
            <c:plus>
              <c:numRef>
                <c:f>Sheet1!$B$27:$E$27</c:f>
                <c:numCache>
                  <c:formatCode>General</c:formatCode>
                  <c:ptCount val="4"/>
                  <c:pt idx="0">
                    <c:v>0.39409019256987227</c:v>
                  </c:pt>
                  <c:pt idx="1">
                    <c:v>0.37405961288786616</c:v>
                  </c:pt>
                  <c:pt idx="2">
                    <c:v>0.35836789178508821</c:v>
                  </c:pt>
                  <c:pt idx="3">
                    <c:v>0.35597332014110383</c:v>
                  </c:pt>
                </c:numCache>
              </c:numRef>
            </c:plus>
            <c:minus>
              <c:numRef>
                <c:f>Sheet1!$B$27:$E$27</c:f>
                <c:numCache>
                  <c:formatCode>General</c:formatCode>
                  <c:ptCount val="4"/>
                  <c:pt idx="0">
                    <c:v>0.39409019256987227</c:v>
                  </c:pt>
                  <c:pt idx="1">
                    <c:v>0.37405961288786616</c:v>
                  </c:pt>
                  <c:pt idx="2">
                    <c:v>0.35836789178508821</c:v>
                  </c:pt>
                  <c:pt idx="3">
                    <c:v>0.35597332014110383</c:v>
                  </c:pt>
                </c:numCache>
              </c:numRef>
            </c:minus>
            <c:spPr>
              <a:noFill/>
              <a:ln w="9525" cap="flat" cmpd="sng" algn="ctr">
                <a:solidFill>
                  <a:schemeClr val="tx1">
                    <a:lumMod val="65000"/>
                    <a:lumOff val="35000"/>
                  </a:schemeClr>
                </a:solidFill>
                <a:round/>
              </a:ln>
              <a:effectLst/>
            </c:spPr>
          </c:errBars>
          <c:val>
            <c:numRef>
              <c:f>Sheet1!$B$25:$E$25</c:f>
              <c:numCache>
                <c:formatCode>General</c:formatCode>
                <c:ptCount val="4"/>
                <c:pt idx="0">
                  <c:v>5.5348837209302326</c:v>
                </c:pt>
                <c:pt idx="1">
                  <c:v>4.8372093023255811</c:v>
                </c:pt>
                <c:pt idx="2">
                  <c:v>4.0930232558139537</c:v>
                </c:pt>
                <c:pt idx="3">
                  <c:v>3.4883720930232558</c:v>
                </c:pt>
              </c:numCache>
            </c:numRef>
          </c:val>
          <c:smooth val="0"/>
          <c:extLst>
            <c:ext xmlns:c16="http://schemas.microsoft.com/office/drawing/2014/chart" uri="{C3380CC4-5D6E-409C-BE32-E72D297353CC}">
              <c16:uniqueId val="{00000001-C743-4E05-8CB7-626E8F02C2AD}"/>
            </c:ext>
          </c:extLst>
        </c:ser>
        <c:dLbls>
          <c:showLegendKey val="0"/>
          <c:showVal val="0"/>
          <c:showCatName val="0"/>
          <c:showSerName val="0"/>
          <c:showPercent val="0"/>
          <c:showBubbleSize val="0"/>
        </c:dLbls>
        <c:marker val="1"/>
        <c:smooth val="0"/>
        <c:axId val="433394768"/>
        <c:axId val="440820464"/>
      </c:lineChart>
      <c:catAx>
        <c:axId val="4333947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Trial</a:t>
                </a:r>
              </a:p>
            </c:rich>
          </c:tx>
          <c:layout>
            <c:manualLayout>
              <c:xMode val="edge"/>
              <c:yMode val="edge"/>
              <c:x val="0.51117612866884787"/>
              <c:y val="0.8409517560304962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0820464"/>
        <c:crosses val="autoZero"/>
        <c:auto val="1"/>
        <c:lblAlgn val="ctr"/>
        <c:lblOffset val="100"/>
        <c:noMultiLvlLbl val="0"/>
      </c:catAx>
      <c:valAx>
        <c:axId val="440820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dirty="0">
                    <a:effectLst/>
                  </a:rPr>
                  <a:t>Number of Identity-Location Errors</a:t>
                </a:r>
                <a:endParaRPr lang="en-US" sz="1000" dirty="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394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Overall Identity-Location Errors in Space vs.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Sheet1!$A$10</c:f>
              <c:strCache>
                <c:ptCount val="1"/>
                <c:pt idx="0">
                  <c:v>Average</c:v>
                </c:pt>
              </c:strCache>
            </c:strRef>
          </c:tx>
          <c:spPr>
            <a:solidFill>
              <a:schemeClr val="accent1"/>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2-BB27-40A3-BC8E-BC2A0A22255F}"/>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1-C648-4F31-81EA-643E780703C1}"/>
              </c:ext>
            </c:extLst>
          </c:dPt>
          <c:errBars>
            <c:errBarType val="both"/>
            <c:errValType val="cust"/>
            <c:noEndCap val="0"/>
            <c:plus>
              <c:numRef>
                <c:f>Sheet1!$B$12:$C$12</c:f>
                <c:numCache>
                  <c:formatCode>General</c:formatCode>
                  <c:ptCount val="2"/>
                  <c:pt idx="0">
                    <c:v>0.18039168466941771</c:v>
                  </c:pt>
                  <c:pt idx="1">
                    <c:v>0.37299613226108141</c:v>
                  </c:pt>
                </c:numCache>
              </c:numRef>
            </c:plus>
            <c:minus>
              <c:numRef>
                <c:f>Sheet1!$B$12:$C$12</c:f>
                <c:numCache>
                  <c:formatCode>General</c:formatCode>
                  <c:ptCount val="2"/>
                  <c:pt idx="0">
                    <c:v>0.18039168466941771</c:v>
                  </c:pt>
                  <c:pt idx="1">
                    <c:v>0.37299613226108141</c:v>
                  </c:pt>
                </c:numCache>
              </c:numRef>
            </c:minus>
            <c:spPr>
              <a:noFill/>
              <a:ln w="9525" cap="flat" cmpd="sng" algn="ctr">
                <a:solidFill>
                  <a:schemeClr val="tx1">
                    <a:lumMod val="65000"/>
                    <a:lumOff val="35000"/>
                  </a:schemeClr>
                </a:solidFill>
                <a:round/>
              </a:ln>
              <a:effectLst/>
            </c:spPr>
          </c:errBars>
          <c:cat>
            <c:strRef>
              <c:f>Sheet1!$B$8:$C$9</c:f>
              <c:strCache>
                <c:ptCount val="2"/>
                <c:pt idx="0">
                  <c:v>Space Only</c:v>
                </c:pt>
                <c:pt idx="1">
                  <c:v>Time Only</c:v>
                </c:pt>
              </c:strCache>
            </c:strRef>
          </c:cat>
          <c:val>
            <c:numRef>
              <c:f>Sheet1!$B$10:$C$10</c:f>
              <c:numCache>
                <c:formatCode>General</c:formatCode>
                <c:ptCount val="2"/>
                <c:pt idx="0">
                  <c:v>0.61627906976744184</c:v>
                </c:pt>
                <c:pt idx="1">
                  <c:v>4.4883720930232558</c:v>
                </c:pt>
              </c:numCache>
            </c:numRef>
          </c:val>
          <c:extLst>
            <c:ext xmlns:c16="http://schemas.microsoft.com/office/drawing/2014/chart" uri="{C3380CC4-5D6E-409C-BE32-E72D297353CC}">
              <c16:uniqueId val="{00000002-C648-4F31-81EA-643E780703C1}"/>
            </c:ext>
          </c:extLst>
        </c:ser>
        <c:dLbls>
          <c:showLegendKey val="0"/>
          <c:showVal val="0"/>
          <c:showCatName val="0"/>
          <c:showSerName val="0"/>
          <c:showPercent val="0"/>
          <c:showBubbleSize val="0"/>
        </c:dLbls>
        <c:gapWidth val="219"/>
        <c:overlap val="-27"/>
        <c:axId val="438793720"/>
        <c:axId val="438794896"/>
        <c:extLst>
          <c:ext xmlns:c15="http://schemas.microsoft.com/office/drawing/2012/chart" uri="{02D57815-91ED-43cb-92C2-25804820EDAC}">
            <c15:filteredBarSeries>
              <c15:ser>
                <c:idx val="1"/>
                <c:order val="1"/>
                <c:tx>
                  <c:strRef>
                    <c:extLst>
                      <c:ext uri="{02D57815-91ED-43cb-92C2-25804820EDAC}">
                        <c15:formulaRef>
                          <c15:sqref>Sheet1!$A$11</c15:sqref>
                        </c15:formulaRef>
                      </c:ext>
                    </c:extLst>
                    <c:strCache>
                      <c:ptCount val="1"/>
                      <c:pt idx="0">
                        <c:v>STD</c:v>
                      </c:pt>
                    </c:strCache>
                  </c:strRef>
                </c:tx>
                <c:spPr>
                  <a:solidFill>
                    <a:schemeClr val="accent2"/>
                  </a:solidFill>
                  <a:ln>
                    <a:noFill/>
                  </a:ln>
                  <a:effectLst/>
                </c:spPr>
                <c:invertIfNegative val="0"/>
                <c:cat>
                  <c:strRef>
                    <c:extLst>
                      <c:ext uri="{02D57815-91ED-43cb-92C2-25804820EDAC}">
                        <c15:formulaRef>
                          <c15:sqref>Sheet1!$B$8:$C$9</c15:sqref>
                        </c15:formulaRef>
                      </c:ext>
                    </c:extLst>
                    <c:strCache>
                      <c:ptCount val="2"/>
                      <c:pt idx="0">
                        <c:v>Space Only</c:v>
                      </c:pt>
                      <c:pt idx="1">
                        <c:v>Time Only</c:v>
                      </c:pt>
                    </c:strCache>
                  </c:strRef>
                </c:cat>
                <c:val>
                  <c:numRef>
                    <c:extLst>
                      <c:ext uri="{02D57815-91ED-43cb-92C2-25804820EDAC}">
                        <c15:formulaRef>
                          <c15:sqref>Sheet1!$B$11:$C$11</c15:sqref>
                        </c15:formulaRef>
                      </c:ext>
                    </c:extLst>
                    <c:numCache>
                      <c:formatCode>General</c:formatCode>
                      <c:ptCount val="2"/>
                      <c:pt idx="0">
                        <c:v>1.1829073825149783</c:v>
                      </c:pt>
                      <c:pt idx="1">
                        <c:v>2.4458992071044596</c:v>
                      </c:pt>
                    </c:numCache>
                  </c:numRef>
                </c:val>
                <c:extLst>
                  <c:ext xmlns:c16="http://schemas.microsoft.com/office/drawing/2014/chart" uri="{C3380CC4-5D6E-409C-BE32-E72D297353CC}">
                    <c16:uniqueId val="{00000003-C648-4F31-81EA-643E780703C1}"/>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Sheet1!$A$12</c15:sqref>
                        </c15:formulaRef>
                      </c:ext>
                    </c:extLst>
                    <c:strCache>
                      <c:ptCount val="1"/>
                      <c:pt idx="0">
                        <c:v>STE</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Sheet1!$B$8:$C$9</c15:sqref>
                        </c15:formulaRef>
                      </c:ext>
                    </c:extLst>
                    <c:strCache>
                      <c:ptCount val="2"/>
                      <c:pt idx="0">
                        <c:v>Space Only</c:v>
                      </c:pt>
                      <c:pt idx="1">
                        <c:v>Time Only</c:v>
                      </c:pt>
                    </c:strCache>
                  </c:strRef>
                </c:cat>
                <c:val>
                  <c:numRef>
                    <c:extLst xmlns:c15="http://schemas.microsoft.com/office/drawing/2012/chart">
                      <c:ext xmlns:c15="http://schemas.microsoft.com/office/drawing/2012/chart" uri="{02D57815-91ED-43cb-92C2-25804820EDAC}">
                        <c15:formulaRef>
                          <c15:sqref>Sheet1!$B$12:$C$12</c15:sqref>
                        </c15:formulaRef>
                      </c:ext>
                    </c:extLst>
                    <c:numCache>
                      <c:formatCode>General</c:formatCode>
                      <c:ptCount val="2"/>
                      <c:pt idx="0">
                        <c:v>0.18039168466941771</c:v>
                      </c:pt>
                      <c:pt idx="1">
                        <c:v>0.37299613226108141</c:v>
                      </c:pt>
                    </c:numCache>
                  </c:numRef>
                </c:val>
                <c:extLst xmlns:c15="http://schemas.microsoft.com/office/drawing/2012/chart">
                  <c:ext xmlns:c16="http://schemas.microsoft.com/office/drawing/2014/chart" uri="{C3380CC4-5D6E-409C-BE32-E72D297353CC}">
                    <c16:uniqueId val="{00000004-C648-4F31-81EA-643E780703C1}"/>
                  </c:ext>
                </c:extLst>
              </c15:ser>
            </c15:filteredBarSeries>
          </c:ext>
        </c:extLst>
      </c:barChart>
      <c:catAx>
        <c:axId val="43879372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794896"/>
        <c:crosses val="autoZero"/>
        <c:auto val="1"/>
        <c:lblAlgn val="ctr"/>
        <c:lblOffset val="100"/>
        <c:noMultiLvlLbl val="0"/>
      </c:catAx>
      <c:valAx>
        <c:axId val="438794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Number</a:t>
                </a:r>
                <a:r>
                  <a:rPr lang="en-US" baseline="0" dirty="0"/>
                  <a:t> of Identity-Location Errors</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7937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Spatial Context Boundary Effect</a:t>
            </a:r>
            <a:br>
              <a:rPr lang="en-US" dirty="0"/>
            </a:br>
            <a:r>
              <a:rPr lang="en-US" dirty="0"/>
              <a:t>(excluding</a:t>
            </a:r>
            <a:r>
              <a:rPr lang="en-US" baseline="0" dirty="0"/>
              <a:t> incorrect context; p=0.1648)</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spPr>
            <a:solidFill>
              <a:schemeClr val="accent1"/>
            </a:solidFill>
            <a:ln>
              <a:noFill/>
            </a:ln>
            <a:effectLst/>
          </c:spPr>
          <c:invertIfNegative val="0"/>
          <c:errBars>
            <c:errBarType val="both"/>
            <c:errValType val="cust"/>
            <c:noEndCap val="0"/>
            <c:plus>
              <c:numRef>
                <c:f>out_test_with_space_context!$S$197:$T$197</c:f>
                <c:numCache>
                  <c:formatCode>General</c:formatCode>
                  <c:ptCount val="2"/>
                  <c:pt idx="0">
                    <c:v>3.785484588913024E-2</c:v>
                  </c:pt>
                  <c:pt idx="1">
                    <c:v>2.1360282887461238E-2</c:v>
                  </c:pt>
                </c:numCache>
              </c:numRef>
            </c:plus>
            <c:minus>
              <c:numRef>
                <c:f>out_test_with_space_context!$S$197:$T$197</c:f>
                <c:numCache>
                  <c:formatCode>General</c:formatCode>
                  <c:ptCount val="2"/>
                  <c:pt idx="0">
                    <c:v>3.785484588913024E-2</c:v>
                  </c:pt>
                  <c:pt idx="1">
                    <c:v>2.1360282887461238E-2</c:v>
                  </c:pt>
                </c:numCache>
              </c:numRef>
            </c:minus>
            <c:spPr>
              <a:noFill/>
              <a:ln w="9525" cap="flat" cmpd="sng" algn="ctr">
                <a:solidFill>
                  <a:schemeClr val="tx1">
                    <a:lumMod val="65000"/>
                    <a:lumOff val="35000"/>
                  </a:schemeClr>
                </a:solidFill>
                <a:round/>
              </a:ln>
              <a:effectLst/>
            </c:spPr>
          </c:errBars>
          <c:cat>
            <c:strRef>
              <c:f>out_test_with_space_context!$S$194:$T$194</c:f>
              <c:strCache>
                <c:ptCount val="2"/>
                <c:pt idx="0">
                  <c:v>Space Context Crossing</c:v>
                </c:pt>
                <c:pt idx="1">
                  <c:v>Space Non-Context Crossing</c:v>
                </c:pt>
              </c:strCache>
            </c:strRef>
          </c:cat>
          <c:val>
            <c:numRef>
              <c:f>out_test_with_space_context!$S$195:$T$195</c:f>
              <c:numCache>
                <c:formatCode>General</c:formatCode>
                <c:ptCount val="2"/>
                <c:pt idx="0">
                  <c:v>1.7763130691435647E-2</c:v>
                </c:pt>
                <c:pt idx="1">
                  <c:v>-4.314144375981499E-2</c:v>
                </c:pt>
              </c:numCache>
            </c:numRef>
          </c:val>
          <c:extLst>
            <c:ext xmlns:c16="http://schemas.microsoft.com/office/drawing/2014/chart" uri="{C3380CC4-5D6E-409C-BE32-E72D297353CC}">
              <c16:uniqueId val="{00000000-7119-4604-B6DE-54183F0FFB34}"/>
            </c:ext>
          </c:extLst>
        </c:ser>
        <c:dLbls>
          <c:showLegendKey val="0"/>
          <c:showVal val="0"/>
          <c:showCatName val="0"/>
          <c:showSerName val="0"/>
          <c:showPercent val="0"/>
          <c:showBubbleSize val="0"/>
        </c:dLbls>
        <c:gapWidth val="150"/>
        <c:overlap val="100"/>
        <c:axId val="349772328"/>
        <c:axId val="349772656"/>
      </c:barChart>
      <c:catAx>
        <c:axId val="349772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9772656"/>
        <c:crosses val="autoZero"/>
        <c:auto val="1"/>
        <c:lblAlgn val="ctr"/>
        <c:lblOffset val="100"/>
        <c:noMultiLvlLbl val="0"/>
      </c:catAx>
      <c:valAx>
        <c:axId val="349772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dirty="0">
                    <a:effectLst/>
                  </a:rPr>
                  <a:t>Normalized Distance </a:t>
                </a:r>
                <a:br>
                  <a:rPr lang="en-US" sz="1000" b="0" i="0" baseline="0" dirty="0">
                    <a:effectLst/>
                  </a:rPr>
                </a:br>
                <a:r>
                  <a:rPr lang="en-US" sz="1000" b="0" i="0" baseline="0" dirty="0">
                    <a:effectLst/>
                  </a:rPr>
                  <a:t>(0 is perfect accuracy)</a:t>
                </a:r>
                <a:endParaRPr lang="en-US" sz="1000" dirty="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9772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New Swap Method</a:t>
            </a:r>
            <a:r>
              <a:rPr lang="en-US" baseline="0" dirty="0"/>
              <a:t> By Number of Items (Patients)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1"/>
          <c:order val="0"/>
          <c:tx>
            <c:strRef>
              <c:f>Patients!$G$80</c:f>
              <c:strCache>
                <c:ptCount val="1"/>
                <c:pt idx="0">
                  <c:v>Original Swaps</c:v>
                </c:pt>
              </c:strCache>
            </c:strRef>
          </c:tx>
          <c:spPr>
            <a:solidFill>
              <a:schemeClr val="bg1"/>
            </a:solidFill>
            <a:ln>
              <a:solidFill>
                <a:schemeClr val="tx1"/>
              </a:solidFill>
            </a:ln>
            <a:effectLst/>
          </c:spPr>
          <c:invertIfNegative val="0"/>
          <c:cat>
            <c:numRef>
              <c:f>Patients!$H$79:$AE$79</c:f>
              <c:numCache>
                <c:formatCode>General</c:formatCode>
                <c:ptCount val="12"/>
                <c:pt idx="0">
                  <c:v>2</c:v>
                </c:pt>
                <c:pt idx="1">
                  <c:v>2</c:v>
                </c:pt>
                <c:pt idx="2">
                  <c:v>2</c:v>
                </c:pt>
                <c:pt idx="3">
                  <c:v>3</c:v>
                </c:pt>
                <c:pt idx="4">
                  <c:v>3</c:v>
                </c:pt>
                <c:pt idx="5">
                  <c:v>3</c:v>
                </c:pt>
                <c:pt idx="6">
                  <c:v>4</c:v>
                </c:pt>
                <c:pt idx="7">
                  <c:v>4</c:v>
                </c:pt>
                <c:pt idx="8">
                  <c:v>4</c:v>
                </c:pt>
                <c:pt idx="9">
                  <c:v>5</c:v>
                </c:pt>
                <c:pt idx="10">
                  <c:v>5</c:v>
                </c:pt>
                <c:pt idx="11">
                  <c:v>5</c:v>
                </c:pt>
              </c:numCache>
            </c:numRef>
          </c:cat>
          <c:val>
            <c:numRef>
              <c:f>Patients!$H$80:$AF$80</c:f>
              <c:numCache>
                <c:formatCode>General</c:formatCode>
                <c:ptCount val="12"/>
                <c:pt idx="0">
                  <c:v>0</c:v>
                </c:pt>
                <c:pt idx="1">
                  <c:v>4</c:v>
                </c:pt>
                <c:pt idx="3">
                  <c:v>0</c:v>
                </c:pt>
                <c:pt idx="4">
                  <c:v>13.999999999991999</c:v>
                </c:pt>
                <c:pt idx="6">
                  <c:v>0</c:v>
                </c:pt>
                <c:pt idx="7">
                  <c:v>14.000000000028001</c:v>
                </c:pt>
                <c:pt idx="9">
                  <c:v>0</c:v>
                </c:pt>
                <c:pt idx="10">
                  <c:v>40</c:v>
                </c:pt>
              </c:numCache>
            </c:numRef>
          </c:val>
          <c:extLst>
            <c:ext xmlns:c16="http://schemas.microsoft.com/office/drawing/2014/chart" uri="{C3380CC4-5D6E-409C-BE32-E72D297353CC}">
              <c16:uniqueId val="{00000000-A456-44DA-A731-DEBB6C984DFB}"/>
            </c:ext>
          </c:extLst>
        </c:ser>
        <c:ser>
          <c:idx val="2"/>
          <c:order val="1"/>
          <c:tx>
            <c:strRef>
              <c:f>Patients!$G$81</c:f>
              <c:strCache>
                <c:ptCount val="1"/>
                <c:pt idx="0">
                  <c:v>Cycle Swaps</c:v>
                </c:pt>
              </c:strCache>
            </c:strRef>
          </c:tx>
          <c:spPr>
            <a:solidFill>
              <a:schemeClr val="bg2">
                <a:lumMod val="90000"/>
              </a:schemeClr>
            </a:solidFill>
            <a:ln>
              <a:noFill/>
            </a:ln>
            <a:effectLst/>
          </c:spPr>
          <c:invertIfNegative val="0"/>
          <c:cat>
            <c:numRef>
              <c:f>Patients!$H$79:$AE$79</c:f>
              <c:numCache>
                <c:formatCode>General</c:formatCode>
                <c:ptCount val="12"/>
                <c:pt idx="0">
                  <c:v>2</c:v>
                </c:pt>
                <c:pt idx="1">
                  <c:v>2</c:v>
                </c:pt>
                <c:pt idx="2">
                  <c:v>2</c:v>
                </c:pt>
                <c:pt idx="3">
                  <c:v>3</c:v>
                </c:pt>
                <c:pt idx="4">
                  <c:v>3</c:v>
                </c:pt>
                <c:pt idx="5">
                  <c:v>3</c:v>
                </c:pt>
                <c:pt idx="6">
                  <c:v>4</c:v>
                </c:pt>
                <c:pt idx="7">
                  <c:v>4</c:v>
                </c:pt>
                <c:pt idx="8">
                  <c:v>4</c:v>
                </c:pt>
                <c:pt idx="9">
                  <c:v>5</c:v>
                </c:pt>
                <c:pt idx="10">
                  <c:v>5</c:v>
                </c:pt>
                <c:pt idx="11">
                  <c:v>5</c:v>
                </c:pt>
              </c:numCache>
            </c:numRef>
          </c:cat>
          <c:val>
            <c:numRef>
              <c:f>Patients!$H$81:$AF$81</c:f>
              <c:numCache>
                <c:formatCode>General</c:formatCode>
                <c:ptCount val="12"/>
                <c:pt idx="0">
                  <c:v>1</c:v>
                </c:pt>
                <c:pt idx="1">
                  <c:v>0</c:v>
                </c:pt>
                <c:pt idx="3">
                  <c:v>1</c:v>
                </c:pt>
                <c:pt idx="4">
                  <c:v>0</c:v>
                </c:pt>
                <c:pt idx="6">
                  <c:v>1</c:v>
                </c:pt>
                <c:pt idx="7">
                  <c:v>0</c:v>
                </c:pt>
                <c:pt idx="9">
                  <c:v>7</c:v>
                </c:pt>
                <c:pt idx="10">
                  <c:v>0</c:v>
                </c:pt>
              </c:numCache>
            </c:numRef>
          </c:val>
          <c:extLst>
            <c:ext xmlns:c16="http://schemas.microsoft.com/office/drawing/2014/chart" uri="{C3380CC4-5D6E-409C-BE32-E72D297353CC}">
              <c16:uniqueId val="{00000001-A456-44DA-A731-DEBB6C984DFB}"/>
            </c:ext>
          </c:extLst>
        </c:ser>
        <c:ser>
          <c:idx val="3"/>
          <c:order val="2"/>
          <c:tx>
            <c:strRef>
              <c:f>Patients!$G$82</c:f>
              <c:strCache>
                <c:ptCount val="1"/>
                <c:pt idx="0">
                  <c:v>Partial Cycle Swaps</c:v>
                </c:pt>
              </c:strCache>
            </c:strRef>
          </c:tx>
          <c:spPr>
            <a:solidFill>
              <a:schemeClr val="bg2">
                <a:lumMod val="75000"/>
              </a:schemeClr>
            </a:solidFill>
            <a:ln>
              <a:noFill/>
            </a:ln>
            <a:effectLst/>
          </c:spPr>
          <c:invertIfNegative val="0"/>
          <c:cat>
            <c:numRef>
              <c:f>Patients!$H$79:$AE$79</c:f>
              <c:numCache>
                <c:formatCode>General</c:formatCode>
                <c:ptCount val="12"/>
                <c:pt idx="0">
                  <c:v>2</c:v>
                </c:pt>
                <c:pt idx="1">
                  <c:v>2</c:v>
                </c:pt>
                <c:pt idx="2">
                  <c:v>2</c:v>
                </c:pt>
                <c:pt idx="3">
                  <c:v>3</c:v>
                </c:pt>
                <c:pt idx="4">
                  <c:v>3</c:v>
                </c:pt>
                <c:pt idx="5">
                  <c:v>3</c:v>
                </c:pt>
                <c:pt idx="6">
                  <c:v>4</c:v>
                </c:pt>
                <c:pt idx="7">
                  <c:v>4</c:v>
                </c:pt>
                <c:pt idx="8">
                  <c:v>4</c:v>
                </c:pt>
                <c:pt idx="9">
                  <c:v>5</c:v>
                </c:pt>
                <c:pt idx="10">
                  <c:v>5</c:v>
                </c:pt>
                <c:pt idx="11">
                  <c:v>5</c:v>
                </c:pt>
              </c:numCache>
            </c:numRef>
          </c:cat>
          <c:val>
            <c:numRef>
              <c:f>Patients!$H$82:$AF$82</c:f>
              <c:numCache>
                <c:formatCode>General</c:formatCode>
                <c:ptCount val="12"/>
                <c:pt idx="0">
                  <c:v>1</c:v>
                </c:pt>
                <c:pt idx="1">
                  <c:v>0</c:v>
                </c:pt>
                <c:pt idx="3">
                  <c:v>4</c:v>
                </c:pt>
                <c:pt idx="4">
                  <c:v>0</c:v>
                </c:pt>
                <c:pt idx="6">
                  <c:v>7</c:v>
                </c:pt>
                <c:pt idx="7">
                  <c:v>0</c:v>
                </c:pt>
                <c:pt idx="9">
                  <c:v>10</c:v>
                </c:pt>
                <c:pt idx="10">
                  <c:v>0</c:v>
                </c:pt>
              </c:numCache>
            </c:numRef>
          </c:val>
          <c:extLst>
            <c:ext xmlns:c16="http://schemas.microsoft.com/office/drawing/2014/chart" uri="{C3380CC4-5D6E-409C-BE32-E72D297353CC}">
              <c16:uniqueId val="{00000002-A456-44DA-A731-DEBB6C984DFB}"/>
            </c:ext>
          </c:extLst>
        </c:ser>
        <c:ser>
          <c:idx val="4"/>
          <c:order val="3"/>
          <c:tx>
            <c:strRef>
              <c:f>Patients!$G$83</c:f>
              <c:strCache>
                <c:ptCount val="1"/>
                <c:pt idx="0">
                  <c:v>Partial Swaps</c:v>
                </c:pt>
              </c:strCache>
            </c:strRef>
          </c:tx>
          <c:spPr>
            <a:solidFill>
              <a:schemeClr val="bg2">
                <a:lumMod val="50000"/>
              </a:schemeClr>
            </a:solidFill>
            <a:ln>
              <a:noFill/>
            </a:ln>
            <a:effectLst/>
          </c:spPr>
          <c:invertIfNegative val="0"/>
          <c:cat>
            <c:numRef>
              <c:f>Patients!$H$79:$AE$79</c:f>
              <c:numCache>
                <c:formatCode>General</c:formatCode>
                <c:ptCount val="12"/>
                <c:pt idx="0">
                  <c:v>2</c:v>
                </c:pt>
                <c:pt idx="1">
                  <c:v>2</c:v>
                </c:pt>
                <c:pt idx="2">
                  <c:v>2</c:v>
                </c:pt>
                <c:pt idx="3">
                  <c:v>3</c:v>
                </c:pt>
                <c:pt idx="4">
                  <c:v>3</c:v>
                </c:pt>
                <c:pt idx="5">
                  <c:v>3</c:v>
                </c:pt>
                <c:pt idx="6">
                  <c:v>4</c:v>
                </c:pt>
                <c:pt idx="7">
                  <c:v>4</c:v>
                </c:pt>
                <c:pt idx="8">
                  <c:v>4</c:v>
                </c:pt>
                <c:pt idx="9">
                  <c:v>5</c:v>
                </c:pt>
                <c:pt idx="10">
                  <c:v>5</c:v>
                </c:pt>
                <c:pt idx="11">
                  <c:v>5</c:v>
                </c:pt>
              </c:numCache>
            </c:numRef>
          </c:cat>
          <c:val>
            <c:numRef>
              <c:f>Patients!$H$83:$AF$83</c:f>
              <c:numCache>
                <c:formatCode>General</c:formatCode>
                <c:ptCount val="12"/>
                <c:pt idx="0">
                  <c:v>2</c:v>
                </c:pt>
                <c:pt idx="1">
                  <c:v>0</c:v>
                </c:pt>
                <c:pt idx="3">
                  <c:v>8</c:v>
                </c:pt>
                <c:pt idx="4">
                  <c:v>0</c:v>
                </c:pt>
                <c:pt idx="6">
                  <c:v>8</c:v>
                </c:pt>
                <c:pt idx="7">
                  <c:v>0</c:v>
                </c:pt>
                <c:pt idx="9">
                  <c:v>16</c:v>
                </c:pt>
                <c:pt idx="10">
                  <c:v>0</c:v>
                </c:pt>
              </c:numCache>
            </c:numRef>
          </c:val>
          <c:extLst>
            <c:ext xmlns:c16="http://schemas.microsoft.com/office/drawing/2014/chart" uri="{C3380CC4-5D6E-409C-BE32-E72D297353CC}">
              <c16:uniqueId val="{00000003-A456-44DA-A731-DEBB6C984DFB}"/>
            </c:ext>
          </c:extLst>
        </c:ser>
        <c:ser>
          <c:idx val="5"/>
          <c:order val="4"/>
          <c:tx>
            <c:strRef>
              <c:f>Patients!$G$84</c:f>
              <c:strCache>
                <c:ptCount val="1"/>
                <c:pt idx="0">
                  <c:v>True Swaps</c:v>
                </c:pt>
              </c:strCache>
            </c:strRef>
          </c:tx>
          <c:spPr>
            <a:solidFill>
              <a:schemeClr val="bg2">
                <a:lumMod val="25000"/>
              </a:schemeClr>
            </a:solidFill>
            <a:ln>
              <a:noFill/>
            </a:ln>
            <a:effectLst/>
          </c:spPr>
          <c:invertIfNegative val="0"/>
          <c:cat>
            <c:numRef>
              <c:f>Patients!$H$79:$AE$79</c:f>
              <c:numCache>
                <c:formatCode>General</c:formatCode>
                <c:ptCount val="12"/>
                <c:pt idx="0">
                  <c:v>2</c:v>
                </c:pt>
                <c:pt idx="1">
                  <c:v>2</c:v>
                </c:pt>
                <c:pt idx="2">
                  <c:v>2</c:v>
                </c:pt>
                <c:pt idx="3">
                  <c:v>3</c:v>
                </c:pt>
                <c:pt idx="4">
                  <c:v>3</c:v>
                </c:pt>
                <c:pt idx="5">
                  <c:v>3</c:v>
                </c:pt>
                <c:pt idx="6">
                  <c:v>4</c:v>
                </c:pt>
                <c:pt idx="7">
                  <c:v>4</c:v>
                </c:pt>
                <c:pt idx="8">
                  <c:v>4</c:v>
                </c:pt>
                <c:pt idx="9">
                  <c:v>5</c:v>
                </c:pt>
                <c:pt idx="10">
                  <c:v>5</c:v>
                </c:pt>
                <c:pt idx="11">
                  <c:v>5</c:v>
                </c:pt>
              </c:numCache>
            </c:numRef>
          </c:cat>
          <c:val>
            <c:numRef>
              <c:f>Patients!$H$84:$AF$84</c:f>
              <c:numCache>
                <c:formatCode>General</c:formatCode>
                <c:ptCount val="12"/>
                <c:pt idx="0">
                  <c:v>2</c:v>
                </c:pt>
                <c:pt idx="1">
                  <c:v>0</c:v>
                </c:pt>
                <c:pt idx="3">
                  <c:v>0</c:v>
                </c:pt>
                <c:pt idx="4">
                  <c:v>0</c:v>
                </c:pt>
                <c:pt idx="6">
                  <c:v>4</c:v>
                </c:pt>
                <c:pt idx="7">
                  <c:v>0</c:v>
                </c:pt>
                <c:pt idx="9">
                  <c:v>2</c:v>
                </c:pt>
                <c:pt idx="10">
                  <c:v>0</c:v>
                </c:pt>
              </c:numCache>
            </c:numRef>
          </c:val>
          <c:extLst>
            <c:ext xmlns:c16="http://schemas.microsoft.com/office/drawing/2014/chart" uri="{C3380CC4-5D6E-409C-BE32-E72D297353CC}">
              <c16:uniqueId val="{00000004-A456-44DA-A731-DEBB6C984DFB}"/>
            </c:ext>
          </c:extLst>
        </c:ser>
        <c:dLbls>
          <c:showLegendKey val="0"/>
          <c:showVal val="0"/>
          <c:showCatName val="0"/>
          <c:showSerName val="0"/>
          <c:showPercent val="0"/>
          <c:showBubbleSize val="0"/>
        </c:dLbls>
        <c:gapWidth val="150"/>
        <c:overlap val="100"/>
        <c:axId val="467071008"/>
        <c:axId val="467067872"/>
      </c:barChart>
      <c:catAx>
        <c:axId val="4670710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Items Tested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7067872"/>
        <c:crosses val="autoZero"/>
        <c:auto val="1"/>
        <c:lblAlgn val="ctr"/>
        <c:lblOffset val="100"/>
        <c:tickLblSkip val="3"/>
        <c:tickMarkSkip val="1"/>
        <c:noMultiLvlLbl val="0"/>
      </c:catAx>
      <c:valAx>
        <c:axId val="467067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Items Involved In Swaps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70710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Spatial Context Boundary Effect</a:t>
            </a:r>
            <a:br>
              <a:rPr lang="en-US" dirty="0"/>
            </a:br>
            <a:r>
              <a:rPr lang="en-US" dirty="0"/>
              <a:t>(including</a:t>
            </a:r>
            <a:r>
              <a:rPr lang="en-US" baseline="0" dirty="0"/>
              <a:t> incorrect context; p=0.0013)</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spPr>
            <a:solidFill>
              <a:schemeClr val="accent1"/>
            </a:solidFill>
            <a:ln>
              <a:noFill/>
            </a:ln>
            <a:effectLst/>
          </c:spPr>
          <c:invertIfNegative val="0"/>
          <c:errBars>
            <c:errBarType val="both"/>
            <c:errValType val="cust"/>
            <c:noEndCap val="0"/>
            <c:plus>
              <c:numRef>
                <c:f>out_test_with_space_context!$S$197:$T$197</c:f>
                <c:numCache>
                  <c:formatCode>General</c:formatCode>
                  <c:ptCount val="2"/>
                  <c:pt idx="0">
                    <c:v>3.785484588913024E-2</c:v>
                  </c:pt>
                  <c:pt idx="1">
                    <c:v>2.1360282887461238E-2</c:v>
                  </c:pt>
                </c:numCache>
              </c:numRef>
            </c:plus>
            <c:minus>
              <c:numRef>
                <c:f>out_test_with_space_context!$S$197:$T$197</c:f>
                <c:numCache>
                  <c:formatCode>General</c:formatCode>
                  <c:ptCount val="2"/>
                  <c:pt idx="0">
                    <c:v>3.785484588913024E-2</c:v>
                  </c:pt>
                  <c:pt idx="1">
                    <c:v>2.1360282887461238E-2</c:v>
                  </c:pt>
                </c:numCache>
              </c:numRef>
            </c:minus>
            <c:spPr>
              <a:noFill/>
              <a:ln w="9525" cap="flat" cmpd="sng" algn="ctr">
                <a:solidFill>
                  <a:schemeClr val="tx1">
                    <a:lumMod val="65000"/>
                    <a:lumOff val="35000"/>
                  </a:schemeClr>
                </a:solidFill>
                <a:round/>
              </a:ln>
              <a:effectLst/>
            </c:spPr>
          </c:errBars>
          <c:cat>
            <c:strRef>
              <c:f>out_test_with_space_context!$U$194:$V$194</c:f>
              <c:strCache>
                <c:ptCount val="2"/>
                <c:pt idx="0">
                  <c:v>Space Context Crossing</c:v>
                </c:pt>
                <c:pt idx="1">
                  <c:v>Space Non-Context Crossing</c:v>
                </c:pt>
              </c:strCache>
            </c:strRef>
          </c:cat>
          <c:val>
            <c:numRef>
              <c:f>out_test_with_space_context!$U$195:$V$195</c:f>
              <c:numCache>
                <c:formatCode>General</c:formatCode>
                <c:ptCount val="2"/>
                <c:pt idx="0">
                  <c:v>-9.8818899003713989E-2</c:v>
                </c:pt>
                <c:pt idx="1">
                  <c:v>5.8905479987688025E-2</c:v>
                </c:pt>
              </c:numCache>
            </c:numRef>
          </c:val>
          <c:extLst>
            <c:ext xmlns:c16="http://schemas.microsoft.com/office/drawing/2014/chart" uri="{C3380CC4-5D6E-409C-BE32-E72D297353CC}">
              <c16:uniqueId val="{00000000-FA86-4B9A-8162-DA41B67A2E63}"/>
            </c:ext>
          </c:extLst>
        </c:ser>
        <c:dLbls>
          <c:showLegendKey val="0"/>
          <c:showVal val="0"/>
          <c:showCatName val="0"/>
          <c:showSerName val="0"/>
          <c:showPercent val="0"/>
          <c:showBubbleSize val="0"/>
        </c:dLbls>
        <c:gapWidth val="150"/>
        <c:overlap val="100"/>
        <c:axId val="349772328"/>
        <c:axId val="349772656"/>
      </c:barChart>
      <c:catAx>
        <c:axId val="349772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9772656"/>
        <c:crosses val="autoZero"/>
        <c:auto val="1"/>
        <c:lblAlgn val="ctr"/>
        <c:lblOffset val="100"/>
        <c:noMultiLvlLbl val="0"/>
      </c:catAx>
      <c:valAx>
        <c:axId val="349772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dirty="0">
                    <a:effectLst/>
                  </a:rPr>
                  <a:t>Normalized Distance </a:t>
                </a:r>
                <a:br>
                  <a:rPr lang="en-US" sz="1000" b="0" i="0" baseline="0" dirty="0">
                    <a:effectLst/>
                  </a:rPr>
                </a:br>
                <a:r>
                  <a:rPr lang="en-US" sz="1000" b="0" i="0" baseline="0" dirty="0">
                    <a:effectLst/>
                  </a:rPr>
                  <a:t>(0 is perfect accuracy)</a:t>
                </a:r>
                <a:endParaRPr lang="en-US" sz="1000" dirty="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9772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Identity-location errors</a:t>
            </a:r>
            <a:r>
              <a:rPr lang="en-US" baseline="0" dirty="0"/>
              <a:t> Within vs. Across Context by Trial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053338366950705"/>
          <c:y val="0.215"/>
          <c:w val="0.77760969091192367"/>
          <c:h val="0.52447006624171977"/>
        </c:manualLayout>
      </c:layout>
      <c:lineChart>
        <c:grouping val="standard"/>
        <c:varyColors val="0"/>
        <c:ser>
          <c:idx val="0"/>
          <c:order val="0"/>
          <c:tx>
            <c:strRef>
              <c:f>Sheet1!$B$34</c:f>
              <c:strCache>
                <c:ptCount val="1"/>
                <c:pt idx="0">
                  <c:v>Within</c:v>
                </c:pt>
              </c:strCache>
            </c:strRef>
          </c:tx>
          <c:spPr>
            <a:ln w="28575" cap="rnd">
              <a:solidFill>
                <a:schemeClr val="accent1"/>
              </a:solidFill>
              <a:round/>
            </a:ln>
            <a:effectLst/>
          </c:spPr>
          <c:marker>
            <c:symbol val="none"/>
          </c:marker>
          <c:errBars>
            <c:errDir val="y"/>
            <c:errBarType val="both"/>
            <c:errValType val="cust"/>
            <c:noEndCap val="0"/>
            <c:plus>
              <c:numRef>
                <c:f>Sheet1!$B$37:$E$37</c:f>
                <c:numCache>
                  <c:formatCode>General</c:formatCode>
                  <c:ptCount val="4"/>
                  <c:pt idx="0">
                    <c:v>4.2475539999999999E-2</c:v>
                  </c:pt>
                  <c:pt idx="1">
                    <c:v>5.7421899999999998E-2</c:v>
                  </c:pt>
                  <c:pt idx="2">
                    <c:v>5.3505320000000002E-2</c:v>
                  </c:pt>
                  <c:pt idx="3">
                    <c:v>5.7388559999999998E-2</c:v>
                  </c:pt>
                </c:numCache>
              </c:numRef>
            </c:plus>
            <c:minus>
              <c:numRef>
                <c:f>Sheet1!$B$37:$E$37</c:f>
                <c:numCache>
                  <c:formatCode>General</c:formatCode>
                  <c:ptCount val="4"/>
                  <c:pt idx="0">
                    <c:v>4.2475539999999999E-2</c:v>
                  </c:pt>
                  <c:pt idx="1">
                    <c:v>5.7421899999999998E-2</c:v>
                  </c:pt>
                  <c:pt idx="2">
                    <c:v>5.3505320000000002E-2</c:v>
                  </c:pt>
                  <c:pt idx="3">
                    <c:v>5.7388559999999998E-2</c:v>
                  </c:pt>
                </c:numCache>
              </c:numRef>
            </c:minus>
            <c:spPr>
              <a:noFill/>
              <a:ln w="9525" cap="flat" cmpd="sng" algn="ctr">
                <a:solidFill>
                  <a:schemeClr val="tx1">
                    <a:lumMod val="65000"/>
                    <a:lumOff val="35000"/>
                  </a:schemeClr>
                </a:solidFill>
                <a:round/>
              </a:ln>
              <a:effectLst/>
            </c:spPr>
          </c:errBars>
          <c:cat>
            <c:numRef>
              <c:f>Sheet1!$B$33:$E$33</c:f>
              <c:numCache>
                <c:formatCode>General</c:formatCode>
                <c:ptCount val="4"/>
                <c:pt idx="0">
                  <c:v>1</c:v>
                </c:pt>
                <c:pt idx="1">
                  <c:v>2</c:v>
                </c:pt>
                <c:pt idx="2">
                  <c:v>3</c:v>
                </c:pt>
                <c:pt idx="3">
                  <c:v>4</c:v>
                </c:pt>
              </c:numCache>
            </c:numRef>
          </c:cat>
          <c:val>
            <c:numRef>
              <c:f>Sheet1!$B$35:$E$35</c:f>
              <c:numCache>
                <c:formatCode>General</c:formatCode>
                <c:ptCount val="4"/>
                <c:pt idx="0">
                  <c:v>0.25</c:v>
                </c:pt>
                <c:pt idx="1">
                  <c:v>0.41153845999999999</c:v>
                </c:pt>
                <c:pt idx="2">
                  <c:v>0.65945946</c:v>
                </c:pt>
                <c:pt idx="3">
                  <c:v>0.64141413999999997</c:v>
                </c:pt>
              </c:numCache>
            </c:numRef>
          </c:val>
          <c:smooth val="0"/>
          <c:extLst>
            <c:ext xmlns:c16="http://schemas.microsoft.com/office/drawing/2014/chart" uri="{C3380CC4-5D6E-409C-BE32-E72D297353CC}">
              <c16:uniqueId val="{00000000-DAF6-4A9C-B01D-CDF3FF1CA377}"/>
            </c:ext>
          </c:extLst>
        </c:ser>
        <c:ser>
          <c:idx val="3"/>
          <c:order val="1"/>
          <c:tx>
            <c:strRef>
              <c:f>Sheet1!$B$41</c:f>
              <c:strCache>
                <c:ptCount val="1"/>
                <c:pt idx="0">
                  <c:v>Across</c:v>
                </c:pt>
              </c:strCache>
            </c:strRef>
          </c:tx>
          <c:spPr>
            <a:ln w="28575" cap="rnd">
              <a:solidFill>
                <a:schemeClr val="accent2"/>
              </a:solidFill>
              <a:round/>
            </a:ln>
            <a:effectLst/>
          </c:spPr>
          <c:marker>
            <c:symbol val="none"/>
          </c:marker>
          <c:errBars>
            <c:errDir val="y"/>
            <c:errBarType val="both"/>
            <c:errValType val="cust"/>
            <c:noEndCap val="0"/>
            <c:plus>
              <c:numRef>
                <c:f>Sheet1!$B$44:$E$44</c:f>
                <c:numCache>
                  <c:formatCode>General</c:formatCode>
                  <c:ptCount val="4"/>
                  <c:pt idx="0">
                    <c:v>4.2475539999999999E-2</c:v>
                  </c:pt>
                  <c:pt idx="1">
                    <c:v>5.7421899999999998E-2</c:v>
                  </c:pt>
                  <c:pt idx="2">
                    <c:v>5.3505320000000002E-2</c:v>
                  </c:pt>
                  <c:pt idx="3">
                    <c:v>5.7388559999999998E-2</c:v>
                  </c:pt>
                </c:numCache>
              </c:numRef>
            </c:plus>
            <c:minus>
              <c:numRef>
                <c:f>Sheet1!$B$44:$E$44</c:f>
                <c:numCache>
                  <c:formatCode>General</c:formatCode>
                  <c:ptCount val="4"/>
                  <c:pt idx="0">
                    <c:v>4.2475539999999999E-2</c:v>
                  </c:pt>
                  <c:pt idx="1">
                    <c:v>5.7421899999999998E-2</c:v>
                  </c:pt>
                  <c:pt idx="2">
                    <c:v>5.3505320000000002E-2</c:v>
                  </c:pt>
                  <c:pt idx="3">
                    <c:v>5.7388559999999998E-2</c:v>
                  </c:pt>
                </c:numCache>
              </c:numRef>
            </c:minus>
            <c:spPr>
              <a:noFill/>
              <a:ln w="9525" cap="flat" cmpd="sng" algn="ctr">
                <a:solidFill>
                  <a:schemeClr val="tx1">
                    <a:lumMod val="65000"/>
                    <a:lumOff val="35000"/>
                  </a:schemeClr>
                </a:solidFill>
                <a:round/>
              </a:ln>
              <a:effectLst/>
            </c:spPr>
          </c:errBars>
          <c:cat>
            <c:numRef>
              <c:f>Sheet1!$B$33:$E$33</c:f>
              <c:numCache>
                <c:formatCode>General</c:formatCode>
                <c:ptCount val="4"/>
                <c:pt idx="0">
                  <c:v>1</c:v>
                </c:pt>
                <c:pt idx="1">
                  <c:v>2</c:v>
                </c:pt>
                <c:pt idx="2">
                  <c:v>3</c:v>
                </c:pt>
                <c:pt idx="3">
                  <c:v>4</c:v>
                </c:pt>
              </c:numCache>
            </c:numRef>
          </c:cat>
          <c:val>
            <c:numRef>
              <c:f>Sheet1!$B$42:$E$42</c:f>
              <c:numCache>
                <c:formatCode>General</c:formatCode>
                <c:ptCount val="4"/>
                <c:pt idx="0">
                  <c:v>0.75</c:v>
                </c:pt>
                <c:pt idx="1">
                  <c:v>0.58846153999999995</c:v>
                </c:pt>
                <c:pt idx="2">
                  <c:v>0.34054054</c:v>
                </c:pt>
                <c:pt idx="3">
                  <c:v>0.35858585999999998</c:v>
                </c:pt>
              </c:numCache>
            </c:numRef>
          </c:val>
          <c:smooth val="0"/>
          <c:extLst>
            <c:ext xmlns:c16="http://schemas.microsoft.com/office/drawing/2014/chart" uri="{C3380CC4-5D6E-409C-BE32-E72D297353CC}">
              <c16:uniqueId val="{00000001-DAF6-4A9C-B01D-CDF3FF1CA377}"/>
            </c:ext>
          </c:extLst>
        </c:ser>
        <c:ser>
          <c:idx val="1"/>
          <c:order val="2"/>
          <c:tx>
            <c:v>Within Chance</c:v>
          </c:tx>
          <c:spPr>
            <a:ln w="28575" cap="rnd">
              <a:solidFill>
                <a:schemeClr val="accent1"/>
              </a:solidFill>
              <a:prstDash val="sysDash"/>
              <a:round/>
            </a:ln>
            <a:effectLst/>
          </c:spPr>
          <c:marker>
            <c:symbol val="none"/>
          </c:marker>
          <c:cat>
            <c:numRef>
              <c:f>Sheet1!$B$33:$E$33</c:f>
              <c:numCache>
                <c:formatCode>General</c:formatCode>
                <c:ptCount val="4"/>
                <c:pt idx="0">
                  <c:v>1</c:v>
                </c:pt>
                <c:pt idx="1">
                  <c:v>2</c:v>
                </c:pt>
                <c:pt idx="2">
                  <c:v>3</c:v>
                </c:pt>
                <c:pt idx="3">
                  <c:v>4</c:v>
                </c:pt>
              </c:numCache>
            </c:numRef>
          </c:cat>
          <c:val>
            <c:numRef>
              <c:f>Sheet1!$B$38:$E$38</c:f>
              <c:numCache>
                <c:formatCode>General</c:formatCode>
                <c:ptCount val="4"/>
                <c:pt idx="0">
                  <c:v>0.14285714285714285</c:v>
                </c:pt>
                <c:pt idx="1">
                  <c:v>0.14285714285714285</c:v>
                </c:pt>
                <c:pt idx="2">
                  <c:v>0.14285714285714285</c:v>
                </c:pt>
                <c:pt idx="3">
                  <c:v>0.14285714285714285</c:v>
                </c:pt>
              </c:numCache>
            </c:numRef>
          </c:val>
          <c:smooth val="0"/>
          <c:extLst>
            <c:ext xmlns:c16="http://schemas.microsoft.com/office/drawing/2014/chart" uri="{C3380CC4-5D6E-409C-BE32-E72D297353CC}">
              <c16:uniqueId val="{00000002-DAF6-4A9C-B01D-CDF3FF1CA377}"/>
            </c:ext>
          </c:extLst>
        </c:ser>
        <c:ser>
          <c:idx val="2"/>
          <c:order val="3"/>
          <c:tx>
            <c:v>Across Chance</c:v>
          </c:tx>
          <c:spPr>
            <a:ln w="28575" cap="rnd">
              <a:solidFill>
                <a:schemeClr val="accent2"/>
              </a:solidFill>
              <a:prstDash val="sysDash"/>
              <a:round/>
            </a:ln>
            <a:effectLst/>
          </c:spPr>
          <c:marker>
            <c:symbol val="none"/>
          </c:marker>
          <c:cat>
            <c:numRef>
              <c:f>Sheet1!$B$33:$E$33</c:f>
              <c:numCache>
                <c:formatCode>General</c:formatCode>
                <c:ptCount val="4"/>
                <c:pt idx="0">
                  <c:v>1</c:v>
                </c:pt>
                <c:pt idx="1">
                  <c:v>2</c:v>
                </c:pt>
                <c:pt idx="2">
                  <c:v>3</c:v>
                </c:pt>
                <c:pt idx="3">
                  <c:v>4</c:v>
                </c:pt>
              </c:numCache>
            </c:numRef>
          </c:cat>
          <c:val>
            <c:numRef>
              <c:f>Sheet1!$B$39:$E$39</c:f>
              <c:numCache>
                <c:formatCode>General</c:formatCode>
                <c:ptCount val="4"/>
                <c:pt idx="0">
                  <c:v>0.85714285714285721</c:v>
                </c:pt>
                <c:pt idx="1">
                  <c:v>0.85714285714285721</c:v>
                </c:pt>
                <c:pt idx="2">
                  <c:v>0.85714285714285721</c:v>
                </c:pt>
                <c:pt idx="3">
                  <c:v>0.85714285714285721</c:v>
                </c:pt>
              </c:numCache>
            </c:numRef>
          </c:val>
          <c:smooth val="0"/>
          <c:extLst>
            <c:ext xmlns:c16="http://schemas.microsoft.com/office/drawing/2014/chart" uri="{C3380CC4-5D6E-409C-BE32-E72D297353CC}">
              <c16:uniqueId val="{00000003-DAF6-4A9C-B01D-CDF3FF1CA377}"/>
            </c:ext>
          </c:extLst>
        </c:ser>
        <c:dLbls>
          <c:showLegendKey val="0"/>
          <c:showVal val="0"/>
          <c:showCatName val="0"/>
          <c:showSerName val="0"/>
          <c:showPercent val="0"/>
          <c:showBubbleSize val="0"/>
        </c:dLbls>
        <c:smooth val="0"/>
        <c:axId val="551424176"/>
        <c:axId val="551424568"/>
      </c:lineChart>
      <c:catAx>
        <c:axId val="5514241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Trial</a:t>
                </a:r>
              </a:p>
            </c:rich>
          </c:tx>
          <c:layout>
            <c:manualLayout>
              <c:xMode val="edge"/>
              <c:yMode val="edge"/>
              <c:x val="0.5165603015376502"/>
              <c:y val="0.7839076365454318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1424568"/>
        <c:crosses val="autoZero"/>
        <c:auto val="1"/>
        <c:lblAlgn val="ctr"/>
        <c:lblOffset val="100"/>
        <c:noMultiLvlLbl val="0"/>
      </c:catAx>
      <c:valAx>
        <c:axId val="551424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Proportion of Items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1424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rgbClr val="FFFFFF">
        <a:alpha val="0"/>
      </a:srgbClr>
    </a:solidFill>
    <a:ln w="9525" cap="flat" cmpd="sng" algn="ctr">
      <a:noFill/>
      <a:prstDash val="solid"/>
      <a:round/>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Identity-location errors </a:t>
            </a:r>
            <a:r>
              <a:rPr lang="en-US" dirty="0"/>
              <a:t>Within</a:t>
            </a:r>
            <a:r>
              <a:rPr lang="en-US" baseline="0" dirty="0"/>
              <a:t> vs. Across Context by Trial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Within</c:v>
          </c:tx>
          <c:spPr>
            <a:ln w="28575" cap="rnd">
              <a:solidFill>
                <a:schemeClr val="accent1"/>
              </a:solidFill>
              <a:round/>
            </a:ln>
            <a:effectLst/>
          </c:spPr>
          <c:marker>
            <c:symbol val="none"/>
          </c:marker>
          <c:errBars>
            <c:errDir val="y"/>
            <c:errBarType val="both"/>
            <c:errValType val="cust"/>
            <c:noEndCap val="0"/>
            <c:plus>
              <c:numRef>
                <c:f>Sheet1!$B$53:$E$53</c:f>
                <c:numCache>
                  <c:formatCode>General</c:formatCode>
                  <c:ptCount val="4"/>
                  <c:pt idx="0">
                    <c:v>0.16306088988967918</c:v>
                  </c:pt>
                  <c:pt idx="1">
                    <c:v>0.22096581080410801</c:v>
                  </c:pt>
                  <c:pt idx="2">
                    <c:v>0.21993885337513178</c:v>
                  </c:pt>
                  <c:pt idx="3">
                    <c:v>0.23190823195902371</c:v>
                  </c:pt>
                </c:numCache>
              </c:numRef>
            </c:plus>
            <c:minus>
              <c:numRef>
                <c:f>Sheet1!$B$53:$E$53</c:f>
                <c:numCache>
                  <c:formatCode>General</c:formatCode>
                  <c:ptCount val="4"/>
                  <c:pt idx="0">
                    <c:v>0.16306088988967918</c:v>
                  </c:pt>
                  <c:pt idx="1">
                    <c:v>0.22096581080410801</c:v>
                  </c:pt>
                  <c:pt idx="2">
                    <c:v>0.21993885337513178</c:v>
                  </c:pt>
                  <c:pt idx="3">
                    <c:v>0.23190823195902371</c:v>
                  </c:pt>
                </c:numCache>
              </c:numRef>
            </c:minus>
            <c:spPr>
              <a:noFill/>
              <a:ln w="9525" cap="flat" cmpd="sng" algn="ctr">
                <a:solidFill>
                  <a:schemeClr val="tx1">
                    <a:lumMod val="65000"/>
                    <a:lumOff val="35000"/>
                  </a:schemeClr>
                </a:solidFill>
                <a:round/>
              </a:ln>
              <a:effectLst/>
            </c:spPr>
          </c:errBars>
          <c:val>
            <c:numRef>
              <c:f>Sheet1!$B$51:$E$51</c:f>
              <c:numCache>
                <c:formatCode>General</c:formatCode>
                <c:ptCount val="4"/>
                <c:pt idx="0">
                  <c:v>0.86046511627906974</c:v>
                </c:pt>
                <c:pt idx="1">
                  <c:v>1.3953488372093024</c:v>
                </c:pt>
                <c:pt idx="2">
                  <c:v>1.6744186046511629</c:v>
                </c:pt>
                <c:pt idx="3">
                  <c:v>1.3255813953488371</c:v>
                </c:pt>
              </c:numCache>
            </c:numRef>
          </c:val>
          <c:smooth val="0"/>
          <c:extLst>
            <c:ext xmlns:c16="http://schemas.microsoft.com/office/drawing/2014/chart" uri="{C3380CC4-5D6E-409C-BE32-E72D297353CC}">
              <c16:uniqueId val="{00000000-D6CE-433A-AD79-76A23790718E}"/>
            </c:ext>
          </c:extLst>
        </c:ser>
        <c:ser>
          <c:idx val="1"/>
          <c:order val="1"/>
          <c:tx>
            <c:v>Across</c:v>
          </c:tx>
          <c:spPr>
            <a:ln w="28575" cap="rnd">
              <a:solidFill>
                <a:schemeClr val="accent2"/>
              </a:solidFill>
              <a:round/>
            </a:ln>
            <a:effectLst/>
          </c:spPr>
          <c:marker>
            <c:symbol val="none"/>
          </c:marker>
          <c:errBars>
            <c:errDir val="y"/>
            <c:errBarType val="both"/>
            <c:errValType val="cust"/>
            <c:noEndCap val="0"/>
            <c:plus>
              <c:numRef>
                <c:f>Sheet1!$B$53:$E$53</c:f>
                <c:numCache>
                  <c:formatCode>General</c:formatCode>
                  <c:ptCount val="4"/>
                  <c:pt idx="0">
                    <c:v>0.16306088988967918</c:v>
                  </c:pt>
                  <c:pt idx="1">
                    <c:v>0.22096581080410801</c:v>
                  </c:pt>
                  <c:pt idx="2">
                    <c:v>0.21993885337513178</c:v>
                  </c:pt>
                  <c:pt idx="3">
                    <c:v>0.23190823195902371</c:v>
                  </c:pt>
                </c:numCache>
              </c:numRef>
            </c:plus>
            <c:minus>
              <c:numRef>
                <c:f>Sheet1!$B$53:$E$53</c:f>
                <c:numCache>
                  <c:formatCode>General</c:formatCode>
                  <c:ptCount val="4"/>
                  <c:pt idx="0">
                    <c:v>0.16306088988967918</c:v>
                  </c:pt>
                  <c:pt idx="1">
                    <c:v>0.22096581080410801</c:v>
                  </c:pt>
                  <c:pt idx="2">
                    <c:v>0.21993885337513178</c:v>
                  </c:pt>
                  <c:pt idx="3">
                    <c:v>0.23190823195902371</c:v>
                  </c:pt>
                </c:numCache>
              </c:numRef>
            </c:minus>
            <c:spPr>
              <a:noFill/>
              <a:ln w="9525" cap="flat" cmpd="sng" algn="ctr">
                <a:solidFill>
                  <a:schemeClr val="tx1">
                    <a:lumMod val="65000"/>
                    <a:lumOff val="35000"/>
                  </a:schemeClr>
                </a:solidFill>
                <a:round/>
              </a:ln>
              <a:effectLst/>
            </c:spPr>
          </c:errBars>
          <c:val>
            <c:numRef>
              <c:f>Sheet1!$B$52:$E$52</c:f>
              <c:numCache>
                <c:formatCode>General</c:formatCode>
                <c:ptCount val="4"/>
                <c:pt idx="0">
                  <c:v>2.9302325581395348</c:v>
                </c:pt>
                <c:pt idx="1">
                  <c:v>2.0232558139534884</c:v>
                </c:pt>
                <c:pt idx="2">
                  <c:v>1.1395348837209303</c:v>
                </c:pt>
                <c:pt idx="3">
                  <c:v>0.88372093023255816</c:v>
                </c:pt>
              </c:numCache>
            </c:numRef>
          </c:val>
          <c:smooth val="0"/>
          <c:extLst>
            <c:ext xmlns:c16="http://schemas.microsoft.com/office/drawing/2014/chart" uri="{C3380CC4-5D6E-409C-BE32-E72D297353CC}">
              <c16:uniqueId val="{00000001-D6CE-433A-AD79-76A23790718E}"/>
            </c:ext>
          </c:extLst>
        </c:ser>
        <c:dLbls>
          <c:showLegendKey val="0"/>
          <c:showVal val="0"/>
          <c:showCatName val="0"/>
          <c:showSerName val="0"/>
          <c:showPercent val="0"/>
          <c:showBubbleSize val="0"/>
        </c:dLbls>
        <c:smooth val="0"/>
        <c:axId val="489943528"/>
        <c:axId val="489944184"/>
      </c:lineChart>
      <c:catAx>
        <c:axId val="4899435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Trial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9944184"/>
        <c:crosses val="autoZero"/>
        <c:auto val="1"/>
        <c:lblAlgn val="ctr"/>
        <c:lblOffset val="100"/>
        <c:noMultiLvlLbl val="0"/>
      </c:catAx>
      <c:valAx>
        <c:axId val="489944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Items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9943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Trial-by-Trial Context Boundary Effects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out!$AB$298</c:f>
              <c:strCache>
                <c:ptCount val="1"/>
                <c:pt idx="0">
                  <c:v>Across</c:v>
                </c:pt>
              </c:strCache>
            </c:strRef>
          </c:tx>
          <c:spPr>
            <a:ln w="28575" cap="rnd">
              <a:solidFill>
                <a:schemeClr val="accent2"/>
              </a:solidFill>
              <a:round/>
            </a:ln>
            <a:effectLst/>
          </c:spPr>
          <c:marker>
            <c:symbol val="none"/>
          </c:marker>
          <c:errBars>
            <c:errDir val="y"/>
            <c:errBarType val="both"/>
            <c:errValType val="cust"/>
            <c:noEndCap val="0"/>
            <c:plus>
              <c:numRef>
                <c:f>out!$AC$300:$AF$300</c:f>
                <c:numCache>
                  <c:formatCode>General</c:formatCode>
                  <c:ptCount val="4"/>
                  <c:pt idx="0">
                    <c:v>0.20832121191851771</c:v>
                  </c:pt>
                  <c:pt idx="1">
                    <c:v>0.12778506002817019</c:v>
                  </c:pt>
                  <c:pt idx="2">
                    <c:v>9.9839177482572025E-2</c:v>
                  </c:pt>
                  <c:pt idx="3">
                    <c:v>9.7008017465415652E-2</c:v>
                  </c:pt>
                </c:numCache>
              </c:numRef>
            </c:plus>
            <c:minus>
              <c:numRef>
                <c:f>out!$AC$300:$AF$300</c:f>
                <c:numCache>
                  <c:formatCode>General</c:formatCode>
                  <c:ptCount val="4"/>
                  <c:pt idx="0">
                    <c:v>0.20832121191851771</c:v>
                  </c:pt>
                  <c:pt idx="1">
                    <c:v>0.12778506002817019</c:v>
                  </c:pt>
                  <c:pt idx="2">
                    <c:v>9.9839177482572025E-2</c:v>
                  </c:pt>
                  <c:pt idx="3">
                    <c:v>9.7008017465415652E-2</c:v>
                  </c:pt>
                </c:numCache>
              </c:numRef>
            </c:minus>
            <c:spPr>
              <a:noFill/>
              <a:ln w="9525" cap="flat" cmpd="sng" algn="ctr">
                <a:solidFill>
                  <a:schemeClr val="tx1">
                    <a:lumMod val="65000"/>
                    <a:lumOff val="35000"/>
                  </a:schemeClr>
                </a:solidFill>
                <a:round/>
              </a:ln>
              <a:effectLst/>
            </c:spPr>
          </c:errBars>
          <c:cat>
            <c:numRef>
              <c:f>out!$AC$296:$AF$296</c:f>
              <c:numCache>
                <c:formatCode>General</c:formatCode>
                <c:ptCount val="4"/>
                <c:pt idx="0">
                  <c:v>1</c:v>
                </c:pt>
                <c:pt idx="1">
                  <c:v>2</c:v>
                </c:pt>
                <c:pt idx="2">
                  <c:v>3</c:v>
                </c:pt>
                <c:pt idx="3">
                  <c:v>4</c:v>
                </c:pt>
              </c:numCache>
            </c:numRef>
          </c:cat>
          <c:val>
            <c:numRef>
              <c:f>out!$AC$298:$AF$298</c:f>
              <c:numCache>
                <c:formatCode>General</c:formatCode>
                <c:ptCount val="4"/>
                <c:pt idx="0">
                  <c:v>0.40975168292081254</c:v>
                </c:pt>
                <c:pt idx="1">
                  <c:v>0.80542427395967842</c:v>
                </c:pt>
                <c:pt idx="2">
                  <c:v>0.816423117546486</c:v>
                </c:pt>
                <c:pt idx="3">
                  <c:v>0.48466854291210848</c:v>
                </c:pt>
              </c:numCache>
            </c:numRef>
          </c:val>
          <c:smooth val="0"/>
          <c:extLst>
            <c:ext xmlns:c16="http://schemas.microsoft.com/office/drawing/2014/chart" uri="{C3380CC4-5D6E-409C-BE32-E72D297353CC}">
              <c16:uniqueId val="{00000000-4C75-42EC-9B1B-D0DE79290884}"/>
            </c:ext>
          </c:extLst>
        </c:ser>
        <c:ser>
          <c:idx val="1"/>
          <c:order val="1"/>
          <c:tx>
            <c:strRef>
              <c:f>out!$AB$303</c:f>
              <c:strCache>
                <c:ptCount val="1"/>
                <c:pt idx="0">
                  <c:v>Within</c:v>
                </c:pt>
              </c:strCache>
            </c:strRef>
          </c:tx>
          <c:spPr>
            <a:ln w="28575" cap="rnd">
              <a:solidFill>
                <a:schemeClr val="accent1"/>
              </a:solidFill>
              <a:round/>
            </a:ln>
            <a:effectLst/>
          </c:spPr>
          <c:marker>
            <c:symbol val="none"/>
          </c:marker>
          <c:errBars>
            <c:errDir val="y"/>
            <c:errBarType val="both"/>
            <c:errValType val="cust"/>
            <c:noEndCap val="0"/>
            <c:plus>
              <c:numRef>
                <c:f>out!$AC$305:$AF$305</c:f>
                <c:numCache>
                  <c:formatCode>General</c:formatCode>
                  <c:ptCount val="4"/>
                  <c:pt idx="0">
                    <c:v>9.8021086999697096E-2</c:v>
                  </c:pt>
                  <c:pt idx="1">
                    <c:v>0.10896436902843787</c:v>
                  </c:pt>
                  <c:pt idx="2">
                    <c:v>7.9526129166559656E-2</c:v>
                  </c:pt>
                  <c:pt idx="3">
                    <c:v>6.7168580643159226E-2</c:v>
                  </c:pt>
                </c:numCache>
              </c:numRef>
            </c:plus>
            <c:minus>
              <c:numRef>
                <c:f>out!$AC$305:$AF$305</c:f>
                <c:numCache>
                  <c:formatCode>General</c:formatCode>
                  <c:ptCount val="4"/>
                  <c:pt idx="0">
                    <c:v>9.8021086999697096E-2</c:v>
                  </c:pt>
                  <c:pt idx="1">
                    <c:v>0.10896436902843787</c:v>
                  </c:pt>
                  <c:pt idx="2">
                    <c:v>7.9526129166559656E-2</c:v>
                  </c:pt>
                  <c:pt idx="3">
                    <c:v>6.7168580643159226E-2</c:v>
                  </c:pt>
                </c:numCache>
              </c:numRef>
            </c:minus>
            <c:spPr>
              <a:noFill/>
              <a:ln w="9525" cap="flat" cmpd="sng" algn="ctr">
                <a:solidFill>
                  <a:schemeClr val="tx1">
                    <a:lumMod val="65000"/>
                    <a:lumOff val="35000"/>
                  </a:schemeClr>
                </a:solidFill>
                <a:round/>
              </a:ln>
              <a:effectLst/>
            </c:spPr>
          </c:errBars>
          <c:cat>
            <c:numRef>
              <c:f>out!$AC$296:$AF$296</c:f>
              <c:numCache>
                <c:formatCode>General</c:formatCode>
                <c:ptCount val="4"/>
                <c:pt idx="0">
                  <c:v>1</c:v>
                </c:pt>
                <c:pt idx="1">
                  <c:v>2</c:v>
                </c:pt>
                <c:pt idx="2">
                  <c:v>3</c:v>
                </c:pt>
                <c:pt idx="3">
                  <c:v>4</c:v>
                </c:pt>
              </c:numCache>
            </c:numRef>
          </c:cat>
          <c:val>
            <c:numRef>
              <c:f>out!$AC$303:$AF$303</c:f>
              <c:numCache>
                <c:formatCode>General</c:formatCode>
                <c:ptCount val="4"/>
                <c:pt idx="0">
                  <c:v>-0.3238109310465388</c:v>
                </c:pt>
                <c:pt idx="1">
                  <c:v>-0.1019282072058586</c:v>
                </c:pt>
                <c:pt idx="2">
                  <c:v>-0.20866907393458922</c:v>
                </c:pt>
                <c:pt idx="3">
                  <c:v>-0.15420961274859502</c:v>
                </c:pt>
              </c:numCache>
            </c:numRef>
          </c:val>
          <c:smooth val="0"/>
          <c:extLst>
            <c:ext xmlns:c16="http://schemas.microsoft.com/office/drawing/2014/chart" uri="{C3380CC4-5D6E-409C-BE32-E72D297353CC}">
              <c16:uniqueId val="{00000001-4C75-42EC-9B1B-D0DE79290884}"/>
            </c:ext>
          </c:extLst>
        </c:ser>
        <c:dLbls>
          <c:showLegendKey val="0"/>
          <c:showVal val="0"/>
          <c:showCatName val="0"/>
          <c:showSerName val="0"/>
          <c:showPercent val="0"/>
          <c:showBubbleSize val="0"/>
        </c:dLbls>
        <c:smooth val="0"/>
        <c:axId val="559867320"/>
        <c:axId val="559858792"/>
      </c:lineChart>
      <c:catAx>
        <c:axId val="559867320"/>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9858792"/>
        <c:crosses val="autoZero"/>
        <c:auto val="1"/>
        <c:lblAlgn val="ctr"/>
        <c:lblOffset val="100"/>
        <c:noMultiLvlLbl val="0"/>
      </c:catAx>
      <c:valAx>
        <c:axId val="5598587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Normalized Distance</a:t>
                </a:r>
                <a:r>
                  <a:rPr lang="en-US" baseline="0" dirty="0"/>
                  <a:t> </a:t>
                </a:r>
                <a:br>
                  <a:rPr lang="en-US" baseline="0" dirty="0"/>
                </a:br>
                <a:r>
                  <a:rPr lang="en-US" baseline="0" dirty="0"/>
                  <a:t>(0 is perfect accuracy)</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9867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Temporal Context Boundary Effect</a:t>
            </a:r>
            <a:br>
              <a:rPr lang="en-US"/>
            </a:br>
            <a:r>
              <a:rPr lang="en-US"/>
              <a:t>(excluding</a:t>
            </a:r>
            <a:r>
              <a:rPr lang="en-US" baseline="0"/>
              <a:t> incorrect context)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021A-4801-B357-2EB5C2EC519E}"/>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1-13A0-49C0-818B-40179C714F40}"/>
              </c:ext>
            </c:extLst>
          </c:dPt>
          <c:errBars>
            <c:errBarType val="both"/>
            <c:errValType val="cust"/>
            <c:noEndCap val="0"/>
            <c:plus>
              <c:numRef>
                <c:f>out!$O$293:$P$293</c:f>
                <c:numCache>
                  <c:formatCode>General</c:formatCode>
                  <c:ptCount val="2"/>
                  <c:pt idx="0">
                    <c:v>0.16832354538334535</c:v>
                  </c:pt>
                  <c:pt idx="1">
                    <c:v>0.12593635607619608</c:v>
                  </c:pt>
                </c:numCache>
              </c:numRef>
            </c:plus>
            <c:minus>
              <c:numRef>
                <c:f>out!$O$293:$P$293</c:f>
                <c:numCache>
                  <c:formatCode>General</c:formatCode>
                  <c:ptCount val="2"/>
                  <c:pt idx="0">
                    <c:v>0.16832354538334535</c:v>
                  </c:pt>
                  <c:pt idx="1">
                    <c:v>0.12593635607619608</c:v>
                  </c:pt>
                </c:numCache>
              </c:numRef>
            </c:minus>
            <c:spPr>
              <a:noFill/>
              <a:ln w="9525" cap="flat" cmpd="sng" algn="ctr">
                <a:solidFill>
                  <a:schemeClr val="tx1">
                    <a:lumMod val="65000"/>
                    <a:lumOff val="35000"/>
                  </a:schemeClr>
                </a:solidFill>
                <a:round/>
              </a:ln>
              <a:effectLst/>
            </c:spPr>
          </c:errBars>
          <c:cat>
            <c:strRef>
              <c:f>out!$O$290:$P$290</c:f>
              <c:strCache>
                <c:ptCount val="2"/>
                <c:pt idx="0">
                  <c:v>Across</c:v>
                </c:pt>
                <c:pt idx="1">
                  <c:v>Within</c:v>
                </c:pt>
              </c:strCache>
            </c:strRef>
          </c:cat>
          <c:val>
            <c:numRef>
              <c:f>out!$O$291:$P$291</c:f>
              <c:numCache>
                <c:formatCode>General</c:formatCode>
                <c:ptCount val="2"/>
                <c:pt idx="0">
                  <c:v>0.65185734309895715</c:v>
                </c:pt>
                <c:pt idx="1">
                  <c:v>-0.18137037040944148</c:v>
                </c:pt>
              </c:numCache>
            </c:numRef>
          </c:val>
          <c:extLst>
            <c:ext xmlns:c16="http://schemas.microsoft.com/office/drawing/2014/chart" uri="{C3380CC4-5D6E-409C-BE32-E72D297353CC}">
              <c16:uniqueId val="{00000000-13A0-49C0-818B-40179C714F40}"/>
            </c:ext>
          </c:extLst>
        </c:ser>
        <c:dLbls>
          <c:showLegendKey val="0"/>
          <c:showVal val="0"/>
          <c:showCatName val="0"/>
          <c:showSerName val="0"/>
          <c:showPercent val="0"/>
          <c:showBubbleSize val="0"/>
        </c:dLbls>
        <c:gapWidth val="150"/>
        <c:overlap val="100"/>
        <c:axId val="349772328"/>
        <c:axId val="349772656"/>
      </c:barChart>
      <c:catAx>
        <c:axId val="349772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9772656"/>
        <c:crosses val="autoZero"/>
        <c:auto val="1"/>
        <c:lblAlgn val="ctr"/>
        <c:lblOffset val="100"/>
        <c:noMultiLvlLbl val="0"/>
      </c:catAx>
      <c:valAx>
        <c:axId val="349772656"/>
        <c:scaling>
          <c:orientation val="minMax"/>
          <c:max val="1"/>
          <c:min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dirty="0">
                    <a:effectLst/>
                  </a:rPr>
                  <a:t>Normalized Distance </a:t>
                </a:r>
                <a:br>
                  <a:rPr lang="en-US" sz="1000" b="0" i="0" baseline="0" dirty="0">
                    <a:effectLst/>
                  </a:rPr>
                </a:br>
                <a:r>
                  <a:rPr lang="en-US" sz="1000" b="0" i="0" baseline="0" dirty="0">
                    <a:effectLst/>
                  </a:rPr>
                  <a:t>(0 is perfect accuracy)</a:t>
                </a:r>
                <a:endParaRPr lang="en-US" sz="1000" dirty="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9772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Spatial Distance Travelled Per Trial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errBars>
            <c:errDir val="y"/>
            <c:errBarType val="both"/>
            <c:errValType val="cust"/>
            <c:noEndCap val="0"/>
            <c:plus>
              <c:numRef>
                <c:f>Sheet2!$V$4:$Y$4</c:f>
                <c:numCache>
                  <c:formatCode>General</c:formatCode>
                  <c:ptCount val="4"/>
                  <c:pt idx="0">
                    <c:v>48.440512960370313</c:v>
                  </c:pt>
                  <c:pt idx="1">
                    <c:v>34.509744057315373</c:v>
                  </c:pt>
                  <c:pt idx="2">
                    <c:v>26.167537535552228</c:v>
                  </c:pt>
                  <c:pt idx="3">
                    <c:v>11.687048488556764</c:v>
                  </c:pt>
                </c:numCache>
              </c:numRef>
            </c:plus>
            <c:minus>
              <c:numRef>
                <c:f>Sheet2!$V$4:$Y$4</c:f>
                <c:numCache>
                  <c:formatCode>General</c:formatCode>
                  <c:ptCount val="4"/>
                  <c:pt idx="0">
                    <c:v>48.440512960370313</c:v>
                  </c:pt>
                  <c:pt idx="1">
                    <c:v>34.509744057315373</c:v>
                  </c:pt>
                  <c:pt idx="2">
                    <c:v>26.167537535552228</c:v>
                  </c:pt>
                  <c:pt idx="3">
                    <c:v>11.687048488556764</c:v>
                  </c:pt>
                </c:numCache>
              </c:numRef>
            </c:minus>
            <c:spPr>
              <a:noFill/>
              <a:ln w="9525" cap="flat" cmpd="sng" algn="ctr">
                <a:solidFill>
                  <a:schemeClr val="tx1">
                    <a:lumMod val="65000"/>
                    <a:lumOff val="35000"/>
                  </a:schemeClr>
                </a:solidFill>
                <a:round/>
              </a:ln>
              <a:effectLst/>
            </c:spPr>
          </c:errBars>
          <c:val>
            <c:numRef>
              <c:f>Sheet2!$V$2:$Y$2</c:f>
              <c:numCache>
                <c:formatCode>General</c:formatCode>
                <c:ptCount val="4"/>
                <c:pt idx="0">
                  <c:v>622.44481290937222</c:v>
                </c:pt>
                <c:pt idx="1">
                  <c:v>354.0743110779627</c:v>
                </c:pt>
                <c:pt idx="2">
                  <c:v>245.66333773345588</c:v>
                </c:pt>
                <c:pt idx="3">
                  <c:v>183.34711740543958</c:v>
                </c:pt>
              </c:numCache>
            </c:numRef>
          </c:val>
          <c:smooth val="0"/>
          <c:extLst>
            <c:ext xmlns:c16="http://schemas.microsoft.com/office/drawing/2014/chart" uri="{C3380CC4-5D6E-409C-BE32-E72D297353CC}">
              <c16:uniqueId val="{00000000-054E-49EA-8292-A33477DBB500}"/>
            </c:ext>
          </c:extLst>
        </c:ser>
        <c:dLbls>
          <c:showLegendKey val="0"/>
          <c:showVal val="0"/>
          <c:showCatName val="0"/>
          <c:showSerName val="0"/>
          <c:showPercent val="0"/>
          <c:showBubbleSize val="0"/>
        </c:dLbls>
        <c:smooth val="0"/>
        <c:axId val="523093624"/>
        <c:axId val="523090672"/>
      </c:lineChart>
      <c:catAx>
        <c:axId val="5230936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Trial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3090672"/>
        <c:crosses val="autoZero"/>
        <c:auto val="1"/>
        <c:lblAlgn val="ctr"/>
        <c:lblOffset val="100"/>
        <c:noMultiLvlLbl val="0"/>
      </c:catAx>
      <c:valAx>
        <c:axId val="523090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Travelled (meters)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3093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Temporal</a:t>
            </a:r>
            <a:r>
              <a:rPr lang="en-US" baseline="0"/>
              <a:t> Distance Travelled Per Trial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errBars>
            <c:errDir val="y"/>
            <c:errBarType val="both"/>
            <c:errValType val="cust"/>
            <c:noEndCap val="0"/>
            <c:plus>
              <c:numRef>
                <c:f>Sheet2!$V$9:$Y$9</c:f>
                <c:numCache>
                  <c:formatCode>General</c:formatCode>
                  <c:ptCount val="4"/>
                  <c:pt idx="0">
                    <c:v>59.115167672699052</c:v>
                  </c:pt>
                  <c:pt idx="1">
                    <c:v>51.120029810408319</c:v>
                  </c:pt>
                  <c:pt idx="2">
                    <c:v>32.13114798261951</c:v>
                  </c:pt>
                  <c:pt idx="3">
                    <c:v>29.8774256356878</c:v>
                  </c:pt>
                </c:numCache>
              </c:numRef>
            </c:plus>
            <c:minus>
              <c:numRef>
                <c:f>Sheet2!$V$9:$Y$9</c:f>
                <c:numCache>
                  <c:formatCode>General</c:formatCode>
                  <c:ptCount val="4"/>
                  <c:pt idx="0">
                    <c:v>59.115167672699052</c:v>
                  </c:pt>
                  <c:pt idx="1">
                    <c:v>51.120029810408319</c:v>
                  </c:pt>
                  <c:pt idx="2">
                    <c:v>32.13114798261951</c:v>
                  </c:pt>
                  <c:pt idx="3">
                    <c:v>29.8774256356878</c:v>
                  </c:pt>
                </c:numCache>
              </c:numRef>
            </c:minus>
            <c:spPr>
              <a:noFill/>
              <a:ln w="9525" cap="flat" cmpd="sng" algn="ctr">
                <a:solidFill>
                  <a:schemeClr val="tx1">
                    <a:lumMod val="65000"/>
                    <a:lumOff val="35000"/>
                  </a:schemeClr>
                </a:solidFill>
                <a:round/>
              </a:ln>
              <a:effectLst/>
            </c:spPr>
          </c:errBars>
          <c:val>
            <c:numRef>
              <c:f>Sheet2!$V$7:$Y$7</c:f>
              <c:numCache>
                <c:formatCode>General</c:formatCode>
                <c:ptCount val="4"/>
                <c:pt idx="0">
                  <c:v>1063.5019176830699</c:v>
                </c:pt>
                <c:pt idx="1">
                  <c:v>662.40630639034885</c:v>
                </c:pt>
                <c:pt idx="2">
                  <c:v>426.26566284267443</c:v>
                </c:pt>
                <c:pt idx="3">
                  <c:v>308.73537591013957</c:v>
                </c:pt>
              </c:numCache>
            </c:numRef>
          </c:val>
          <c:smooth val="0"/>
          <c:extLst>
            <c:ext xmlns:c16="http://schemas.microsoft.com/office/drawing/2014/chart" uri="{C3380CC4-5D6E-409C-BE32-E72D297353CC}">
              <c16:uniqueId val="{00000000-01EE-4988-BCC0-B65CA40CD7AD}"/>
            </c:ext>
          </c:extLst>
        </c:ser>
        <c:dLbls>
          <c:showLegendKey val="0"/>
          <c:showVal val="0"/>
          <c:showCatName val="0"/>
          <c:showSerName val="0"/>
          <c:showPercent val="0"/>
          <c:showBubbleSize val="0"/>
        </c:dLbls>
        <c:smooth val="0"/>
        <c:axId val="523093624"/>
        <c:axId val="523090672"/>
      </c:lineChart>
      <c:catAx>
        <c:axId val="5230936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Trial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3090672"/>
        <c:crosses val="autoZero"/>
        <c:auto val="1"/>
        <c:lblAlgn val="ctr"/>
        <c:lblOffset val="100"/>
        <c:noMultiLvlLbl val="0"/>
      </c:catAx>
      <c:valAx>
        <c:axId val="523090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Travelled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3093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New Swap Method</a:t>
            </a:r>
            <a:r>
              <a:rPr lang="en-US" baseline="0" dirty="0"/>
              <a:t> By Number of Items (5-item Trials)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5"/>
          <c:order val="0"/>
          <c:tx>
            <c:strRef>
              <c:f>Swaps!$A$21</c:f>
              <c:strCache>
                <c:ptCount val="1"/>
                <c:pt idx="0">
                  <c:v>Original Swaps</c:v>
                </c:pt>
              </c:strCache>
            </c:strRef>
          </c:tx>
          <c:spPr>
            <a:solidFill>
              <a:schemeClr val="bg1"/>
            </a:solidFill>
            <a:ln>
              <a:solidFill>
                <a:schemeClr val="tx1"/>
              </a:solidFill>
            </a:ln>
            <a:effectLst/>
          </c:spPr>
          <c:invertIfNegative val="0"/>
          <c:cat>
            <c:strRef>
              <c:f>Swaps!$B$16:$E$16</c:f>
              <c:strCache>
                <c:ptCount val="4"/>
                <c:pt idx="0">
                  <c:v>Patients New Method</c:v>
                </c:pt>
                <c:pt idx="1">
                  <c:v>Patients Old Method</c:v>
                </c:pt>
                <c:pt idx="2">
                  <c:v>Controls New Method</c:v>
                </c:pt>
                <c:pt idx="3">
                  <c:v>Controls Old Method</c:v>
                </c:pt>
              </c:strCache>
            </c:strRef>
          </c:cat>
          <c:val>
            <c:numRef>
              <c:f>Swaps!$B$21:$E$21</c:f>
              <c:numCache>
                <c:formatCode>General</c:formatCode>
                <c:ptCount val="4"/>
                <c:pt idx="0">
                  <c:v>0</c:v>
                </c:pt>
                <c:pt idx="1">
                  <c:v>40</c:v>
                </c:pt>
                <c:pt idx="2">
                  <c:v>0</c:v>
                </c:pt>
                <c:pt idx="3">
                  <c:v>8</c:v>
                </c:pt>
              </c:numCache>
            </c:numRef>
          </c:val>
          <c:extLst>
            <c:ext xmlns:c16="http://schemas.microsoft.com/office/drawing/2014/chart" uri="{C3380CC4-5D6E-409C-BE32-E72D297353CC}">
              <c16:uniqueId val="{00000000-A8B6-4E80-8FE4-2DA8C0758F85}"/>
            </c:ext>
          </c:extLst>
        </c:ser>
        <c:ser>
          <c:idx val="3"/>
          <c:order val="1"/>
          <c:tx>
            <c:strRef>
              <c:f>Swaps!$A$19</c:f>
              <c:strCache>
                <c:ptCount val="1"/>
                <c:pt idx="0">
                  <c:v>Cycle Swaps</c:v>
                </c:pt>
              </c:strCache>
            </c:strRef>
          </c:tx>
          <c:spPr>
            <a:solidFill>
              <a:schemeClr val="bg2">
                <a:lumMod val="90000"/>
              </a:schemeClr>
            </a:solidFill>
            <a:ln>
              <a:noFill/>
            </a:ln>
            <a:effectLst/>
          </c:spPr>
          <c:invertIfNegative val="0"/>
          <c:cat>
            <c:strRef>
              <c:f>Swaps!$B$16:$E$16</c:f>
              <c:strCache>
                <c:ptCount val="4"/>
                <c:pt idx="0">
                  <c:v>Patients New Method</c:v>
                </c:pt>
                <c:pt idx="1">
                  <c:v>Patients Old Method</c:v>
                </c:pt>
                <c:pt idx="2">
                  <c:v>Controls New Method</c:v>
                </c:pt>
                <c:pt idx="3">
                  <c:v>Controls Old Method</c:v>
                </c:pt>
              </c:strCache>
            </c:strRef>
          </c:cat>
          <c:val>
            <c:numRef>
              <c:f>Swaps!$B$19:$E$19</c:f>
              <c:numCache>
                <c:formatCode>General</c:formatCode>
                <c:ptCount val="4"/>
                <c:pt idx="0">
                  <c:v>7</c:v>
                </c:pt>
                <c:pt idx="1">
                  <c:v>0</c:v>
                </c:pt>
                <c:pt idx="2">
                  <c:v>3</c:v>
                </c:pt>
                <c:pt idx="3">
                  <c:v>0</c:v>
                </c:pt>
              </c:numCache>
            </c:numRef>
          </c:val>
          <c:extLst>
            <c:ext xmlns:c16="http://schemas.microsoft.com/office/drawing/2014/chart" uri="{C3380CC4-5D6E-409C-BE32-E72D297353CC}">
              <c16:uniqueId val="{00000001-A8B6-4E80-8FE4-2DA8C0758F85}"/>
            </c:ext>
          </c:extLst>
        </c:ser>
        <c:ser>
          <c:idx val="1"/>
          <c:order val="2"/>
          <c:tx>
            <c:strRef>
              <c:f>Swaps!$A$17</c:f>
              <c:strCache>
                <c:ptCount val="1"/>
                <c:pt idx="0">
                  <c:v>True Swaps</c:v>
                </c:pt>
              </c:strCache>
            </c:strRef>
          </c:tx>
          <c:spPr>
            <a:solidFill>
              <a:schemeClr val="bg2">
                <a:lumMod val="25000"/>
              </a:schemeClr>
            </a:solidFill>
            <a:ln>
              <a:noFill/>
            </a:ln>
            <a:effectLst/>
          </c:spPr>
          <c:invertIfNegative val="0"/>
          <c:cat>
            <c:strRef>
              <c:f>Swaps!$B$16:$E$16</c:f>
              <c:strCache>
                <c:ptCount val="4"/>
                <c:pt idx="0">
                  <c:v>Patients New Method</c:v>
                </c:pt>
                <c:pt idx="1">
                  <c:v>Patients Old Method</c:v>
                </c:pt>
                <c:pt idx="2">
                  <c:v>Controls New Method</c:v>
                </c:pt>
                <c:pt idx="3">
                  <c:v>Controls Old Method</c:v>
                </c:pt>
              </c:strCache>
            </c:strRef>
          </c:cat>
          <c:val>
            <c:numRef>
              <c:f>Swaps!$B$17:$E$17</c:f>
              <c:numCache>
                <c:formatCode>General</c:formatCode>
                <c:ptCount val="4"/>
                <c:pt idx="0">
                  <c:v>2</c:v>
                </c:pt>
                <c:pt idx="1">
                  <c:v>0</c:v>
                </c:pt>
                <c:pt idx="2">
                  <c:v>4</c:v>
                </c:pt>
                <c:pt idx="3">
                  <c:v>0</c:v>
                </c:pt>
              </c:numCache>
            </c:numRef>
          </c:val>
          <c:extLst>
            <c:ext xmlns:c16="http://schemas.microsoft.com/office/drawing/2014/chart" uri="{C3380CC4-5D6E-409C-BE32-E72D297353CC}">
              <c16:uniqueId val="{00000004-A8B6-4E80-8FE4-2DA8C0758F85}"/>
            </c:ext>
          </c:extLst>
        </c:ser>
        <c:dLbls>
          <c:showLegendKey val="0"/>
          <c:showVal val="0"/>
          <c:showCatName val="0"/>
          <c:showSerName val="0"/>
          <c:showPercent val="0"/>
          <c:showBubbleSize val="0"/>
        </c:dLbls>
        <c:gapWidth val="150"/>
        <c:overlap val="100"/>
        <c:axId val="726308616"/>
        <c:axId val="726310256"/>
      </c:barChart>
      <c:catAx>
        <c:axId val="726308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310256"/>
        <c:crosses val="autoZero"/>
        <c:auto val="1"/>
        <c:lblAlgn val="ctr"/>
        <c:lblOffset val="100"/>
        <c:tickLblSkip val="1"/>
        <c:tickMarkSkip val="1"/>
        <c:noMultiLvlLbl val="0"/>
      </c:catAx>
      <c:valAx>
        <c:axId val="726310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Items Involved In Swaps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3086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New Swap Method</a:t>
            </a:r>
            <a:r>
              <a:rPr lang="en-US" baseline="0" dirty="0"/>
              <a:t> By Number of Items (5-item Trials)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3"/>
          <c:order val="0"/>
          <c:tx>
            <c:strRef>
              <c:f>Swaps!$A$19</c:f>
              <c:strCache>
                <c:ptCount val="1"/>
                <c:pt idx="0">
                  <c:v>Cycle Swaps</c:v>
                </c:pt>
              </c:strCache>
            </c:strRef>
          </c:tx>
          <c:spPr>
            <a:solidFill>
              <a:schemeClr val="bg2">
                <a:lumMod val="90000"/>
              </a:schemeClr>
            </a:solidFill>
            <a:ln>
              <a:noFill/>
            </a:ln>
            <a:effectLst/>
          </c:spPr>
          <c:invertIfNegative val="0"/>
          <c:cat>
            <c:strRef>
              <c:f>Swaps!$B$16:$E$16</c:f>
              <c:strCache>
                <c:ptCount val="2"/>
                <c:pt idx="0">
                  <c:v>Patients New Method</c:v>
                </c:pt>
                <c:pt idx="1">
                  <c:v>Controls New Method</c:v>
                </c:pt>
              </c:strCache>
            </c:strRef>
          </c:cat>
          <c:val>
            <c:numRef>
              <c:f>Swaps!$B$19:$E$19</c:f>
              <c:numCache>
                <c:formatCode>General</c:formatCode>
                <c:ptCount val="2"/>
                <c:pt idx="0">
                  <c:v>7</c:v>
                </c:pt>
                <c:pt idx="1">
                  <c:v>3</c:v>
                </c:pt>
              </c:numCache>
            </c:numRef>
          </c:val>
          <c:extLst>
            <c:ext xmlns:c16="http://schemas.microsoft.com/office/drawing/2014/chart" uri="{C3380CC4-5D6E-409C-BE32-E72D297353CC}">
              <c16:uniqueId val="{00000001-E2CB-4D56-A475-B4B0E5A19272}"/>
            </c:ext>
          </c:extLst>
        </c:ser>
        <c:ser>
          <c:idx val="1"/>
          <c:order val="1"/>
          <c:tx>
            <c:strRef>
              <c:f>Swaps!$A$17</c:f>
              <c:strCache>
                <c:ptCount val="1"/>
                <c:pt idx="0">
                  <c:v>True Swaps</c:v>
                </c:pt>
              </c:strCache>
            </c:strRef>
          </c:tx>
          <c:spPr>
            <a:solidFill>
              <a:schemeClr val="bg2">
                <a:lumMod val="25000"/>
              </a:schemeClr>
            </a:solidFill>
            <a:ln>
              <a:noFill/>
            </a:ln>
            <a:effectLst/>
          </c:spPr>
          <c:invertIfNegative val="0"/>
          <c:cat>
            <c:strRef>
              <c:f>Swaps!$B$16:$E$16</c:f>
              <c:strCache>
                <c:ptCount val="2"/>
                <c:pt idx="0">
                  <c:v>Patients New Method</c:v>
                </c:pt>
                <c:pt idx="1">
                  <c:v>Controls New Method</c:v>
                </c:pt>
              </c:strCache>
            </c:strRef>
          </c:cat>
          <c:val>
            <c:numRef>
              <c:f>Swaps!$B$17:$E$17</c:f>
              <c:numCache>
                <c:formatCode>General</c:formatCode>
                <c:ptCount val="2"/>
                <c:pt idx="0">
                  <c:v>2</c:v>
                </c:pt>
                <c:pt idx="1">
                  <c:v>4</c:v>
                </c:pt>
              </c:numCache>
            </c:numRef>
          </c:val>
          <c:extLst>
            <c:ext xmlns:c16="http://schemas.microsoft.com/office/drawing/2014/chart" uri="{C3380CC4-5D6E-409C-BE32-E72D297353CC}">
              <c16:uniqueId val="{00000002-E2CB-4D56-A475-B4B0E5A19272}"/>
            </c:ext>
          </c:extLst>
        </c:ser>
        <c:dLbls>
          <c:showLegendKey val="0"/>
          <c:showVal val="0"/>
          <c:showCatName val="0"/>
          <c:showSerName val="0"/>
          <c:showPercent val="0"/>
          <c:showBubbleSize val="0"/>
        </c:dLbls>
        <c:gapWidth val="150"/>
        <c:overlap val="100"/>
        <c:axId val="726308616"/>
        <c:axId val="726310256"/>
      </c:barChart>
      <c:catAx>
        <c:axId val="726308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310256"/>
        <c:crosses val="autoZero"/>
        <c:auto val="1"/>
        <c:lblAlgn val="ctr"/>
        <c:lblOffset val="100"/>
        <c:tickLblSkip val="1"/>
        <c:tickMarkSkip val="1"/>
        <c:noMultiLvlLbl val="0"/>
      </c:catAx>
      <c:valAx>
        <c:axId val="726310256"/>
        <c:scaling>
          <c:orientation val="minMax"/>
          <c:max val="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Items Involved In Swaps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3086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'HC Plots Individuals'!$A$19</c:f>
          <c:strCache>
            <c:ptCount val="1"/>
            <c:pt idx="0">
              <c:v>Swaps and Cycles</c:v>
            </c:pt>
          </c:strCache>
        </c:strRef>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3"/>
          <c:order val="2"/>
          <c:tx>
            <c:strRef>
              <c:f>'HC Plots Individuals'!$A$31</c:f>
              <c:strCache>
                <c:ptCount val="1"/>
                <c:pt idx="0">
                  <c:v>Cycle Swaps</c:v>
                </c:pt>
              </c:strCache>
            </c:strRef>
          </c:tx>
          <c:spPr>
            <a:solidFill>
              <a:schemeClr val="bg2">
                <a:lumMod val="90000"/>
              </a:schemeClr>
            </a:solidFill>
            <a:ln>
              <a:noFill/>
            </a:ln>
            <a:effectLst/>
          </c:spPr>
          <c:invertIfNegative val="0"/>
          <c:errBars>
            <c:errBarType val="plus"/>
            <c:errValType val="cust"/>
            <c:noEndCap val="0"/>
            <c:plus>
              <c:numRef>
                <c:f>('HC Plots Individuals'!$B$24,'HC Plots Individuals'!$C$24,'HC Plots Individuals'!$G$24,'HC Plots Individuals'!$H$24)</c:f>
                <c:numCache>
                  <c:formatCode>General</c:formatCode>
                  <c:ptCount val="2"/>
                  <c:pt idx="0">
                    <c:v>1.7010345435994292E-2</c:v>
                  </c:pt>
                  <c:pt idx="1">
                    <c:v>3.1612269175341816E-2</c:v>
                  </c:pt>
                </c:numCache>
              </c:numRef>
            </c:plus>
            <c:minus>
              <c:numRef>
                <c:f>('HC Plots Individuals'!$B$24,'HC Plots Individuals'!$C$24,'HC Plots Individuals'!$G$24,'HC Plots Individuals'!$H$24)</c:f>
                <c:numCache>
                  <c:formatCode>General</c:formatCode>
                  <c:ptCount val="2"/>
                  <c:pt idx="0">
                    <c:v>1.7010345435994292E-2</c:v>
                  </c:pt>
                  <c:pt idx="1">
                    <c:v>3.1612269175341816E-2</c:v>
                  </c:pt>
                </c:numCache>
              </c:numRef>
            </c:minus>
            <c:spPr>
              <a:noFill/>
              <a:ln w="9525" cap="flat" cmpd="sng" algn="ctr">
                <a:solidFill>
                  <a:schemeClr val="tx1">
                    <a:lumMod val="65000"/>
                    <a:lumOff val="35000"/>
                  </a:schemeClr>
                </a:solidFill>
                <a:round/>
              </a:ln>
              <a:effectLst/>
            </c:spPr>
          </c:errBars>
          <c:cat>
            <c:multiLvlStrRef>
              <c:f>'HC Plots Individuals'!$B$26:$E$27</c:f>
              <c:multiLvlStrCache>
                <c:ptCount val="2"/>
                <c:lvl>
                  <c:pt idx="0">
                    <c:v>New Method</c:v>
                  </c:pt>
                  <c:pt idx="1">
                    <c:v>New Method</c:v>
                  </c:pt>
                </c:lvl>
                <c:lvl/>
              </c:multiLvlStrCache>
            </c:multiLvlStrRef>
          </c:cat>
          <c:val>
            <c:numRef>
              <c:f>'HC Plots Individuals'!$B$31:$E$31</c:f>
              <c:numCache>
                <c:formatCode>General</c:formatCode>
                <c:ptCount val="2"/>
                <c:pt idx="0">
                  <c:v>6.25E-2</c:v>
                </c:pt>
                <c:pt idx="1">
                  <c:v>2.4305555555555556E-2</c:v>
                </c:pt>
              </c:numCache>
            </c:numRef>
          </c:val>
          <c:extLst>
            <c:ext xmlns:c16="http://schemas.microsoft.com/office/drawing/2014/chart" uri="{C3380CC4-5D6E-409C-BE32-E72D297353CC}">
              <c16:uniqueId val="{00000003-370F-4E80-BBBD-F8F58335A14B}"/>
            </c:ext>
          </c:extLst>
        </c:ser>
        <c:ser>
          <c:idx val="1"/>
          <c:order val="3"/>
          <c:tx>
            <c:strRef>
              <c:f>'HC Plots Individuals'!$A$29</c:f>
              <c:strCache>
                <c:ptCount val="1"/>
                <c:pt idx="0">
                  <c:v>True Swaps</c:v>
                </c:pt>
              </c:strCache>
            </c:strRef>
          </c:tx>
          <c:spPr>
            <a:solidFill>
              <a:schemeClr val="bg2">
                <a:lumMod val="25000"/>
              </a:schemeClr>
            </a:solidFill>
            <a:ln>
              <a:noFill/>
            </a:ln>
            <a:effectLst/>
          </c:spPr>
          <c:invertIfNegative val="0"/>
          <c:errBars>
            <c:errBarType val="plus"/>
            <c:errValType val="cust"/>
            <c:noEndCap val="0"/>
            <c:plus>
              <c:numRef>
                <c:f>('HC Plots Individuals'!$B$24,'HC Plots Individuals'!$E$24,'HC Plots Individuals'!$G$24,'HC Plots Individuals'!$J$24)</c:f>
                <c:numCache>
                  <c:formatCode>General</c:formatCode>
                  <c:ptCount val="2"/>
                  <c:pt idx="0">
                    <c:v>1.4731391274719742E-2</c:v>
                  </c:pt>
                  <c:pt idx="1">
                    <c:v>1.6120819765259396E-2</c:v>
                  </c:pt>
                </c:numCache>
              </c:numRef>
            </c:plus>
            <c:minus>
              <c:numRef>
                <c:f>('HC Plots Individuals'!$B$24,'HC Plots Individuals'!$E$24,'HC Plots Individuals'!$G$24,'HC Plots Individuals'!$J$24)</c:f>
                <c:numCache>
                  <c:formatCode>General</c:formatCode>
                  <c:ptCount val="2"/>
                  <c:pt idx="0">
                    <c:v>1.4731391274719742E-2</c:v>
                  </c:pt>
                  <c:pt idx="1">
                    <c:v>1.6120819765259396E-2</c:v>
                  </c:pt>
                </c:numCache>
              </c:numRef>
            </c:minus>
            <c:spPr>
              <a:noFill/>
              <a:ln w="9525" cap="flat" cmpd="sng" algn="ctr">
                <a:solidFill>
                  <a:schemeClr val="tx1">
                    <a:lumMod val="65000"/>
                    <a:lumOff val="35000"/>
                  </a:schemeClr>
                </a:solidFill>
                <a:round/>
              </a:ln>
              <a:effectLst/>
            </c:spPr>
          </c:errBars>
          <c:cat>
            <c:multiLvlStrRef>
              <c:f>'HC Plots Individuals'!$B$26:$E$27</c:f>
              <c:multiLvlStrCache>
                <c:ptCount val="2"/>
                <c:lvl>
                  <c:pt idx="0">
                    <c:v>New Method</c:v>
                  </c:pt>
                  <c:pt idx="1">
                    <c:v>New Method</c:v>
                  </c:pt>
                </c:lvl>
                <c:lvl/>
              </c:multiLvlStrCache>
            </c:multiLvlStrRef>
          </c:cat>
          <c:val>
            <c:numRef>
              <c:f>'HC Plots Individuals'!$B$29:$E$29</c:f>
              <c:numCache>
                <c:formatCode>General</c:formatCode>
                <c:ptCount val="2"/>
                <c:pt idx="0">
                  <c:v>8.3333333333333329E-2</c:v>
                </c:pt>
                <c:pt idx="1">
                  <c:v>9.7222222222222224E-2</c:v>
                </c:pt>
              </c:numCache>
            </c:numRef>
          </c:val>
          <c:extLst>
            <c:ext xmlns:c16="http://schemas.microsoft.com/office/drawing/2014/chart" uri="{C3380CC4-5D6E-409C-BE32-E72D297353CC}">
              <c16:uniqueId val="{00000001-370F-4E80-BBBD-F8F58335A14B}"/>
            </c:ext>
          </c:extLst>
        </c:ser>
        <c:dLbls>
          <c:showLegendKey val="0"/>
          <c:showVal val="0"/>
          <c:showCatName val="0"/>
          <c:showSerName val="0"/>
          <c:showPercent val="0"/>
          <c:showBubbleSize val="0"/>
        </c:dLbls>
        <c:gapWidth val="150"/>
        <c:axId val="359246656"/>
        <c:axId val="359245872"/>
        <c:extLst>
          <c:ext xmlns:c15="http://schemas.microsoft.com/office/drawing/2012/chart" uri="{02D57815-91ED-43cb-92C2-25804820EDAC}">
            <c15:filteredBarSeries>
              <c15:ser>
                <c:idx val="0"/>
                <c:order val="0"/>
                <c:tx>
                  <c:strRef>
                    <c:extLst>
                      <c:ext uri="{02D57815-91ED-43cb-92C2-25804820EDAC}">
                        <c15:formulaRef>
                          <c15:sqref>'HC Plots Individuals'!$A$28</c15:sqref>
                        </c15:formulaRef>
                      </c:ext>
                    </c:extLst>
                    <c:strCache>
                      <c:ptCount val="1"/>
                      <c:pt idx="0">
                        <c:v>Original Swap</c:v>
                      </c:pt>
                    </c:strCache>
                  </c:strRef>
                </c:tx>
                <c:spPr>
                  <a:solidFill>
                    <a:schemeClr val="accent1"/>
                  </a:solidFill>
                  <a:ln>
                    <a:noFill/>
                  </a:ln>
                  <a:effectLst/>
                </c:spPr>
                <c:invertIfNegative val="0"/>
                <c:cat>
                  <c:multiLvlStrRef>
                    <c:extLst>
                      <c:ext uri="{02D57815-91ED-43cb-92C2-25804820EDAC}">
                        <c15:formulaRef>
                          <c15:sqref>'HC Plots Individuals'!$B$26:$E$27</c15:sqref>
                        </c15:formulaRef>
                      </c:ext>
                    </c:extLst>
                    <c:multiLvlStrCache>
                      <c:ptCount val="2"/>
                      <c:lvl>
                        <c:pt idx="0">
                          <c:v>New Method</c:v>
                        </c:pt>
                        <c:pt idx="1">
                          <c:v>New Method</c:v>
                        </c:pt>
                      </c:lvl>
                      <c:lvl/>
                    </c:multiLvlStrCache>
                  </c:multiLvlStrRef>
                </c:cat>
                <c:val>
                  <c:numRef>
                    <c:extLst>
                      <c:ext uri="{02D57815-91ED-43cb-92C2-25804820EDAC}">
                        <c15:formulaRef>
                          <c15:sqref>'HC Plots Individuals'!$B$28:$E$28</c15:sqref>
                        </c15:formulaRef>
                      </c:ext>
                    </c:extLst>
                    <c:numCache>
                      <c:formatCode>General</c:formatCode>
                      <c:ptCount val="2"/>
                      <c:pt idx="0">
                        <c:v>0</c:v>
                      </c:pt>
                      <c:pt idx="1">
                        <c:v>0</c:v>
                      </c:pt>
                    </c:numCache>
                  </c:numRef>
                </c:val>
                <c:extLst>
                  <c:ext xmlns:c16="http://schemas.microsoft.com/office/drawing/2014/chart" uri="{C3380CC4-5D6E-409C-BE32-E72D297353CC}">
                    <c16:uniqueId val="{00000000-370F-4E80-BBBD-F8F58335A14B}"/>
                  </c:ext>
                </c:extLst>
              </c15:ser>
            </c15:filteredBarSeries>
            <c15:filteredBarSeries>
              <c15:ser>
                <c:idx val="2"/>
                <c:order val="1"/>
                <c:tx>
                  <c:strRef>
                    <c:extLst xmlns:c15="http://schemas.microsoft.com/office/drawing/2012/chart">
                      <c:ext xmlns:c15="http://schemas.microsoft.com/office/drawing/2012/chart" uri="{02D57815-91ED-43cb-92C2-25804820EDAC}">
                        <c15:formulaRef>
                          <c15:sqref>'HC Plots Individuals'!$A$30</c15:sqref>
                        </c15:formulaRef>
                      </c:ext>
                    </c:extLst>
                    <c:strCache>
                      <c:ptCount val="1"/>
                      <c:pt idx="0">
                        <c:v>Partial Swaps</c:v>
                      </c:pt>
                    </c:strCache>
                  </c:strRef>
                </c:tx>
                <c:spPr>
                  <a:solidFill>
                    <a:schemeClr val="accent3"/>
                  </a:solidFill>
                  <a:ln>
                    <a:noFill/>
                  </a:ln>
                  <a:effectLst/>
                </c:spPr>
                <c:invertIfNegative val="0"/>
                <c:cat>
                  <c:multiLvlStrRef>
                    <c:extLst xmlns:c15="http://schemas.microsoft.com/office/drawing/2012/chart">
                      <c:ext xmlns:c15="http://schemas.microsoft.com/office/drawing/2012/chart" uri="{02D57815-91ED-43cb-92C2-25804820EDAC}">
                        <c15:formulaRef>
                          <c15:sqref>'HC Plots Individuals'!$B$26:$E$27</c15:sqref>
                        </c15:formulaRef>
                      </c:ext>
                    </c:extLst>
                    <c:multiLvlStrCache>
                      <c:ptCount val="2"/>
                      <c:lvl>
                        <c:pt idx="0">
                          <c:v>New Method</c:v>
                        </c:pt>
                        <c:pt idx="1">
                          <c:v>New Method</c:v>
                        </c:pt>
                      </c:lvl>
                      <c:lvl/>
                    </c:multiLvlStrCache>
                  </c:multiLvlStrRef>
                </c:cat>
                <c:val>
                  <c:numRef>
                    <c:extLst xmlns:c15="http://schemas.microsoft.com/office/drawing/2012/chart">
                      <c:ext xmlns:c15="http://schemas.microsoft.com/office/drawing/2012/chart" uri="{02D57815-91ED-43cb-92C2-25804820EDAC}">
                        <c15:formulaRef>
                          <c15:sqref>'HC Plots Individuals'!$B$30:$E$30</c15:sqref>
                        </c15:formulaRef>
                      </c:ext>
                    </c:extLst>
                    <c:numCache>
                      <c:formatCode>General</c:formatCode>
                      <c:ptCount val="2"/>
                      <c:pt idx="0">
                        <c:v>0.38541666666666669</c:v>
                      </c:pt>
                      <c:pt idx="1">
                        <c:v>0.1736111111111111</c:v>
                      </c:pt>
                    </c:numCache>
                  </c:numRef>
                </c:val>
                <c:extLst xmlns:c15="http://schemas.microsoft.com/office/drawing/2012/chart">
                  <c:ext xmlns:c16="http://schemas.microsoft.com/office/drawing/2014/chart" uri="{C3380CC4-5D6E-409C-BE32-E72D297353CC}">
                    <c16:uniqueId val="{00000002-370F-4E80-BBBD-F8F58335A14B}"/>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'HC Plots Individuals'!$A$32</c15:sqref>
                        </c15:formulaRef>
                      </c:ext>
                    </c:extLst>
                    <c:strCache>
                      <c:ptCount val="1"/>
                      <c:pt idx="0">
                        <c:v>Partial Cycle Swaps</c:v>
                      </c:pt>
                    </c:strCache>
                  </c:strRef>
                </c:tx>
                <c:spPr>
                  <a:solidFill>
                    <a:schemeClr val="accent5"/>
                  </a:solidFill>
                  <a:ln>
                    <a:noFill/>
                  </a:ln>
                  <a:effectLst/>
                </c:spPr>
                <c:invertIfNegative val="0"/>
                <c:cat>
                  <c:multiLvlStrRef>
                    <c:extLst xmlns:c15="http://schemas.microsoft.com/office/drawing/2012/chart">
                      <c:ext xmlns:c15="http://schemas.microsoft.com/office/drawing/2012/chart" uri="{02D57815-91ED-43cb-92C2-25804820EDAC}">
                        <c15:formulaRef>
                          <c15:sqref>'HC Plots Individuals'!$B$26:$E$27</c15:sqref>
                        </c15:formulaRef>
                      </c:ext>
                    </c:extLst>
                    <c:multiLvlStrCache>
                      <c:ptCount val="2"/>
                      <c:lvl>
                        <c:pt idx="0">
                          <c:v>New Method</c:v>
                        </c:pt>
                        <c:pt idx="1">
                          <c:v>New Method</c:v>
                        </c:pt>
                      </c:lvl>
                      <c:lvl/>
                    </c:multiLvlStrCache>
                  </c:multiLvlStrRef>
                </c:cat>
                <c:val>
                  <c:numRef>
                    <c:extLst xmlns:c15="http://schemas.microsoft.com/office/drawing/2012/chart">
                      <c:ext xmlns:c15="http://schemas.microsoft.com/office/drawing/2012/chart" uri="{02D57815-91ED-43cb-92C2-25804820EDAC}">
                        <c15:formulaRef>
                          <c15:sqref>'HC Plots Individuals'!$B$32:$E$32</c15:sqref>
                        </c15:formulaRef>
                      </c:ext>
                    </c:extLst>
                    <c:numCache>
                      <c:formatCode>General</c:formatCode>
                      <c:ptCount val="2"/>
                      <c:pt idx="0">
                        <c:v>0.55208333333333337</c:v>
                      </c:pt>
                      <c:pt idx="1">
                        <c:v>0.1736111111111111</c:v>
                      </c:pt>
                    </c:numCache>
                  </c:numRef>
                </c:val>
                <c:extLst xmlns:c15="http://schemas.microsoft.com/office/drawing/2012/chart">
                  <c:ext xmlns:c16="http://schemas.microsoft.com/office/drawing/2014/chart" uri="{C3380CC4-5D6E-409C-BE32-E72D297353CC}">
                    <c16:uniqueId val="{00000004-370F-4E80-BBBD-F8F58335A14B}"/>
                  </c:ext>
                </c:extLst>
              </c15:ser>
            </c15:filteredBarSeries>
          </c:ext>
        </c:extLst>
      </c:barChart>
      <c:catAx>
        <c:axId val="359246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9245872"/>
        <c:crosses val="autoZero"/>
        <c:auto val="1"/>
        <c:lblAlgn val="ctr"/>
        <c:lblOffset val="100"/>
        <c:noMultiLvlLbl val="0"/>
      </c:catAx>
      <c:valAx>
        <c:axId val="359245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9246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Expected Number of Cycles</a:t>
            </a:r>
            <a:r>
              <a:rPr lang="en-US" baseline="0"/>
              <a:t> and Swaps in a Trial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Sheet1!$A$19</c:f>
              <c:strCache>
                <c:ptCount val="1"/>
                <c:pt idx="0">
                  <c:v>True Swap</c:v>
                </c:pt>
              </c:strCache>
            </c:strRef>
          </c:tx>
          <c:spPr>
            <a:ln w="28575" cap="rnd">
              <a:solidFill>
                <a:schemeClr val="accent1"/>
              </a:solidFill>
              <a:round/>
            </a:ln>
            <a:effectLst/>
          </c:spPr>
          <c:marker>
            <c:symbol val="none"/>
          </c:marker>
          <c:cat>
            <c:numRef>
              <c:f>Sheet1!$B$18:$G$18</c:f>
              <c:numCache>
                <c:formatCode>General</c:formatCode>
                <c:ptCount val="6"/>
                <c:pt idx="0">
                  <c:v>2</c:v>
                </c:pt>
                <c:pt idx="1">
                  <c:v>3</c:v>
                </c:pt>
                <c:pt idx="2">
                  <c:v>4</c:v>
                </c:pt>
                <c:pt idx="3">
                  <c:v>5</c:v>
                </c:pt>
                <c:pt idx="4">
                  <c:v>6</c:v>
                </c:pt>
                <c:pt idx="5">
                  <c:v>7</c:v>
                </c:pt>
              </c:numCache>
            </c:numRef>
          </c:cat>
          <c:val>
            <c:numRef>
              <c:f>Sheet1!$B$19:$G$19</c:f>
              <c:numCache>
                <c:formatCode>General</c:formatCode>
                <c:ptCount val="6"/>
                <c:pt idx="0">
                  <c:v>0.46899999999999997</c:v>
                </c:pt>
                <c:pt idx="1">
                  <c:v>0.247</c:v>
                </c:pt>
                <c:pt idx="2">
                  <c:v>0.27300000000000002</c:v>
                </c:pt>
                <c:pt idx="3">
                  <c:v>0.28100000000000003</c:v>
                </c:pt>
                <c:pt idx="4">
                  <c:v>0.29599999999999999</c:v>
                </c:pt>
                <c:pt idx="5">
                  <c:v>0.309</c:v>
                </c:pt>
              </c:numCache>
            </c:numRef>
          </c:val>
          <c:smooth val="0"/>
          <c:extLst>
            <c:ext xmlns:c16="http://schemas.microsoft.com/office/drawing/2014/chart" uri="{C3380CC4-5D6E-409C-BE32-E72D297353CC}">
              <c16:uniqueId val="{00000000-ED32-41FB-8251-E0985752F8A2}"/>
            </c:ext>
          </c:extLst>
        </c:ser>
        <c:ser>
          <c:idx val="1"/>
          <c:order val="1"/>
          <c:tx>
            <c:strRef>
              <c:f>Sheet1!$A$20</c:f>
              <c:strCache>
                <c:ptCount val="1"/>
                <c:pt idx="0">
                  <c:v>Partial Swap</c:v>
                </c:pt>
              </c:strCache>
            </c:strRef>
          </c:tx>
          <c:spPr>
            <a:ln w="28575" cap="rnd">
              <a:solidFill>
                <a:schemeClr val="accent2"/>
              </a:solidFill>
              <a:round/>
            </a:ln>
            <a:effectLst/>
          </c:spPr>
          <c:marker>
            <c:symbol val="none"/>
          </c:marker>
          <c:cat>
            <c:numRef>
              <c:f>Sheet1!$B$18:$G$18</c:f>
              <c:numCache>
                <c:formatCode>General</c:formatCode>
                <c:ptCount val="6"/>
                <c:pt idx="0">
                  <c:v>2</c:v>
                </c:pt>
                <c:pt idx="1">
                  <c:v>3</c:v>
                </c:pt>
                <c:pt idx="2">
                  <c:v>4</c:v>
                </c:pt>
                <c:pt idx="3">
                  <c:v>5</c:v>
                </c:pt>
                <c:pt idx="4">
                  <c:v>6</c:v>
                </c:pt>
                <c:pt idx="5">
                  <c:v>7</c:v>
                </c:pt>
              </c:numCache>
            </c:numRef>
          </c:cat>
          <c:val>
            <c:numRef>
              <c:f>Sheet1!$B$20:$G$20</c:f>
              <c:numCache>
                <c:formatCode>General</c:formatCode>
                <c:ptCount val="6"/>
                <c:pt idx="0">
                  <c:v>1.0999999999999999E-2</c:v>
                </c:pt>
                <c:pt idx="1">
                  <c:v>0.26900000000000002</c:v>
                </c:pt>
                <c:pt idx="2">
                  <c:v>0.21199999999999999</c:v>
                </c:pt>
                <c:pt idx="3">
                  <c:v>0.215</c:v>
                </c:pt>
                <c:pt idx="4">
                  <c:v>0.23100000000000001</c:v>
                </c:pt>
                <c:pt idx="5">
                  <c:v>0.23599999999999999</c:v>
                </c:pt>
              </c:numCache>
            </c:numRef>
          </c:val>
          <c:smooth val="0"/>
          <c:extLst>
            <c:ext xmlns:c16="http://schemas.microsoft.com/office/drawing/2014/chart" uri="{C3380CC4-5D6E-409C-BE32-E72D297353CC}">
              <c16:uniqueId val="{00000001-ED32-41FB-8251-E0985752F8A2}"/>
            </c:ext>
          </c:extLst>
        </c:ser>
        <c:ser>
          <c:idx val="2"/>
          <c:order val="2"/>
          <c:tx>
            <c:strRef>
              <c:f>Sheet1!$A$21</c:f>
              <c:strCache>
                <c:ptCount val="1"/>
                <c:pt idx="0">
                  <c:v>True Cycle</c:v>
                </c:pt>
              </c:strCache>
            </c:strRef>
          </c:tx>
          <c:spPr>
            <a:ln w="28575" cap="rnd">
              <a:solidFill>
                <a:schemeClr val="accent3"/>
              </a:solidFill>
              <a:round/>
            </a:ln>
            <a:effectLst/>
          </c:spPr>
          <c:marker>
            <c:symbol val="none"/>
          </c:marker>
          <c:cat>
            <c:numRef>
              <c:f>Sheet1!$B$18:$G$18</c:f>
              <c:numCache>
                <c:formatCode>General</c:formatCode>
                <c:ptCount val="6"/>
                <c:pt idx="0">
                  <c:v>2</c:v>
                </c:pt>
                <c:pt idx="1">
                  <c:v>3</c:v>
                </c:pt>
                <c:pt idx="2">
                  <c:v>4</c:v>
                </c:pt>
                <c:pt idx="3">
                  <c:v>5</c:v>
                </c:pt>
                <c:pt idx="4">
                  <c:v>6</c:v>
                </c:pt>
                <c:pt idx="5">
                  <c:v>7</c:v>
                </c:pt>
              </c:numCache>
            </c:numRef>
          </c:cat>
          <c:val>
            <c:numRef>
              <c:f>Sheet1!$B$21:$G$21</c:f>
              <c:numCache>
                <c:formatCode>General</c:formatCode>
                <c:ptCount val="6"/>
                <c:pt idx="0">
                  <c:v>0</c:v>
                </c:pt>
                <c:pt idx="1">
                  <c:v>7.8E-2</c:v>
                </c:pt>
                <c:pt idx="2">
                  <c:v>0.123</c:v>
                </c:pt>
                <c:pt idx="3">
                  <c:v>0.157</c:v>
                </c:pt>
                <c:pt idx="4">
                  <c:v>0.2</c:v>
                </c:pt>
                <c:pt idx="5">
                  <c:v>0.21</c:v>
                </c:pt>
              </c:numCache>
            </c:numRef>
          </c:val>
          <c:smooth val="0"/>
          <c:extLst>
            <c:ext xmlns:c16="http://schemas.microsoft.com/office/drawing/2014/chart" uri="{C3380CC4-5D6E-409C-BE32-E72D297353CC}">
              <c16:uniqueId val="{00000002-ED32-41FB-8251-E0985752F8A2}"/>
            </c:ext>
          </c:extLst>
        </c:ser>
        <c:ser>
          <c:idx val="3"/>
          <c:order val="3"/>
          <c:tx>
            <c:strRef>
              <c:f>Sheet1!$A$22</c:f>
              <c:strCache>
                <c:ptCount val="1"/>
                <c:pt idx="0">
                  <c:v>Partial Cycle</c:v>
                </c:pt>
              </c:strCache>
            </c:strRef>
          </c:tx>
          <c:spPr>
            <a:ln w="28575" cap="rnd">
              <a:solidFill>
                <a:schemeClr val="accent4"/>
              </a:solidFill>
              <a:round/>
            </a:ln>
            <a:effectLst/>
          </c:spPr>
          <c:marker>
            <c:symbol val="none"/>
          </c:marker>
          <c:cat>
            <c:numRef>
              <c:f>Sheet1!$B$18:$G$18</c:f>
              <c:numCache>
                <c:formatCode>General</c:formatCode>
                <c:ptCount val="6"/>
                <c:pt idx="0">
                  <c:v>2</c:v>
                </c:pt>
                <c:pt idx="1">
                  <c:v>3</c:v>
                </c:pt>
                <c:pt idx="2">
                  <c:v>4</c:v>
                </c:pt>
                <c:pt idx="3">
                  <c:v>5</c:v>
                </c:pt>
                <c:pt idx="4">
                  <c:v>6</c:v>
                </c:pt>
                <c:pt idx="5">
                  <c:v>7</c:v>
                </c:pt>
              </c:numCache>
            </c:numRef>
          </c:cat>
          <c:val>
            <c:numRef>
              <c:f>Sheet1!$B$22:$G$22</c:f>
              <c:numCache>
                <c:formatCode>General</c:formatCode>
                <c:ptCount val="6"/>
                <c:pt idx="0">
                  <c:v>0</c:v>
                </c:pt>
                <c:pt idx="1">
                  <c:v>0.25600000000000001</c:v>
                </c:pt>
                <c:pt idx="2">
                  <c:v>0.45300000000000001</c:v>
                </c:pt>
                <c:pt idx="3">
                  <c:v>0.63300000000000001</c:v>
                </c:pt>
                <c:pt idx="4">
                  <c:v>0.74299999999999999</c:v>
                </c:pt>
                <c:pt idx="5">
                  <c:v>0.87</c:v>
                </c:pt>
              </c:numCache>
            </c:numRef>
          </c:val>
          <c:smooth val="0"/>
          <c:extLst>
            <c:ext xmlns:c16="http://schemas.microsoft.com/office/drawing/2014/chart" uri="{C3380CC4-5D6E-409C-BE32-E72D297353CC}">
              <c16:uniqueId val="{00000003-ED32-41FB-8251-E0985752F8A2}"/>
            </c:ext>
          </c:extLst>
        </c:ser>
        <c:dLbls>
          <c:showLegendKey val="0"/>
          <c:showVal val="0"/>
          <c:showCatName val="0"/>
          <c:showSerName val="0"/>
          <c:showPercent val="0"/>
          <c:showBubbleSize val="0"/>
        </c:dLbls>
        <c:smooth val="0"/>
        <c:axId val="533342072"/>
        <c:axId val="533342400"/>
      </c:lineChart>
      <c:catAx>
        <c:axId val="5333420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Items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3342400"/>
        <c:crosses val="autoZero"/>
        <c:auto val="1"/>
        <c:lblAlgn val="ctr"/>
        <c:lblOffset val="100"/>
        <c:noMultiLvlLbl val="0"/>
      </c:catAx>
      <c:valAx>
        <c:axId val="533342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a:t>
                </a:r>
                <a:r>
                  <a:rPr lang="en-US" baseline="0"/>
                  <a:t> Value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3342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Probability of &gt;=1 Cycle or Swap in a Trial</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Sheet1!$A$12</c:f>
              <c:strCache>
                <c:ptCount val="1"/>
                <c:pt idx="0">
                  <c:v>At Least 1 Swap</c:v>
                </c:pt>
              </c:strCache>
            </c:strRef>
          </c:tx>
          <c:spPr>
            <a:ln w="28575" cap="rnd">
              <a:solidFill>
                <a:schemeClr val="accent1"/>
              </a:solidFill>
              <a:round/>
            </a:ln>
            <a:effectLst/>
          </c:spPr>
          <c:marker>
            <c:symbol val="none"/>
          </c:marker>
          <c:cat>
            <c:numRef>
              <c:f>Sheet1!$B$2:$G$2</c:f>
              <c:numCache>
                <c:formatCode>General</c:formatCode>
                <c:ptCount val="6"/>
                <c:pt idx="0">
                  <c:v>2</c:v>
                </c:pt>
                <c:pt idx="1">
                  <c:v>3</c:v>
                </c:pt>
                <c:pt idx="2">
                  <c:v>4</c:v>
                </c:pt>
                <c:pt idx="3">
                  <c:v>5</c:v>
                </c:pt>
                <c:pt idx="4">
                  <c:v>6</c:v>
                </c:pt>
                <c:pt idx="5">
                  <c:v>7</c:v>
                </c:pt>
              </c:numCache>
            </c:numRef>
          </c:cat>
          <c:val>
            <c:numRef>
              <c:f>Sheet1!$B$12:$G$12</c:f>
              <c:numCache>
                <c:formatCode>General</c:formatCode>
                <c:ptCount val="6"/>
                <c:pt idx="0">
                  <c:v>0.5</c:v>
                </c:pt>
                <c:pt idx="1">
                  <c:v>0.5</c:v>
                </c:pt>
                <c:pt idx="2">
                  <c:v>0.375</c:v>
                </c:pt>
                <c:pt idx="3">
                  <c:v>0.375</c:v>
                </c:pt>
                <c:pt idx="4">
                  <c:v>0.39583299999999999</c:v>
                </c:pt>
                <c:pt idx="5">
                  <c:v>0.3958333</c:v>
                </c:pt>
              </c:numCache>
            </c:numRef>
          </c:val>
          <c:smooth val="0"/>
          <c:extLst>
            <c:ext xmlns:c16="http://schemas.microsoft.com/office/drawing/2014/chart" uri="{C3380CC4-5D6E-409C-BE32-E72D297353CC}">
              <c16:uniqueId val="{00000000-F74F-4323-B2C6-ECF3F09168ED}"/>
            </c:ext>
          </c:extLst>
        </c:ser>
        <c:ser>
          <c:idx val="1"/>
          <c:order val="1"/>
          <c:tx>
            <c:strRef>
              <c:f>Sheet1!$A$13</c:f>
              <c:strCache>
                <c:ptCount val="1"/>
                <c:pt idx="0">
                  <c:v>At Least 1 Cycle</c:v>
                </c:pt>
              </c:strCache>
            </c:strRef>
          </c:tx>
          <c:spPr>
            <a:ln w="28575" cap="rnd">
              <a:solidFill>
                <a:schemeClr val="accent2"/>
              </a:solidFill>
              <a:round/>
            </a:ln>
            <a:effectLst/>
          </c:spPr>
          <c:marker>
            <c:symbol val="none"/>
          </c:marker>
          <c:cat>
            <c:numRef>
              <c:f>Sheet1!$B$2:$G$2</c:f>
              <c:numCache>
                <c:formatCode>General</c:formatCode>
                <c:ptCount val="6"/>
                <c:pt idx="0">
                  <c:v>2</c:v>
                </c:pt>
                <c:pt idx="1">
                  <c:v>3</c:v>
                </c:pt>
                <c:pt idx="2">
                  <c:v>4</c:v>
                </c:pt>
                <c:pt idx="3">
                  <c:v>5</c:v>
                </c:pt>
                <c:pt idx="4">
                  <c:v>6</c:v>
                </c:pt>
                <c:pt idx="5">
                  <c:v>7</c:v>
                </c:pt>
              </c:numCache>
            </c:numRef>
          </c:cat>
          <c:val>
            <c:numRef>
              <c:f>Sheet1!$B$13:$G$13</c:f>
              <c:numCache>
                <c:formatCode>General</c:formatCode>
                <c:ptCount val="6"/>
                <c:pt idx="0">
                  <c:v>0</c:v>
                </c:pt>
                <c:pt idx="1">
                  <c:v>0.33333299999999999</c:v>
                </c:pt>
                <c:pt idx="2">
                  <c:v>0.58333299999999999</c:v>
                </c:pt>
                <c:pt idx="3">
                  <c:v>0.78333300000000006</c:v>
                </c:pt>
                <c:pt idx="4">
                  <c:v>0.89444400000000002</c:v>
                </c:pt>
                <c:pt idx="5">
                  <c:v>0.95396820000000004</c:v>
                </c:pt>
              </c:numCache>
            </c:numRef>
          </c:val>
          <c:smooth val="0"/>
          <c:extLst>
            <c:ext xmlns:c16="http://schemas.microsoft.com/office/drawing/2014/chart" uri="{C3380CC4-5D6E-409C-BE32-E72D297353CC}">
              <c16:uniqueId val="{00000001-F74F-4323-B2C6-ECF3F09168ED}"/>
            </c:ext>
          </c:extLst>
        </c:ser>
        <c:dLbls>
          <c:showLegendKey val="0"/>
          <c:showVal val="0"/>
          <c:showCatName val="0"/>
          <c:showSerName val="0"/>
          <c:showPercent val="0"/>
          <c:showBubbleSize val="0"/>
        </c:dLbls>
        <c:smooth val="0"/>
        <c:axId val="536616632"/>
        <c:axId val="536617288"/>
      </c:lineChart>
      <c:catAx>
        <c:axId val="536616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Items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617288"/>
        <c:crosses val="autoZero"/>
        <c:auto val="1"/>
        <c:lblAlgn val="ctr"/>
        <c:lblOffset val="100"/>
        <c:noMultiLvlLbl val="0"/>
      </c:catAx>
      <c:valAx>
        <c:axId val="53661728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Probability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6616632"/>
        <c:crosses val="autoZero"/>
        <c:crossBetween val="between"/>
        <c:majorUnit val="0.25"/>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Expected Number of Identity-Location Errors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Sheet1!$A$23</c:f>
              <c:strCache>
                <c:ptCount val="1"/>
                <c:pt idx="0">
                  <c:v>Accurate Misassignment</c:v>
                </c:pt>
              </c:strCache>
            </c:strRef>
          </c:tx>
          <c:spPr>
            <a:ln w="28575" cap="rnd">
              <a:solidFill>
                <a:schemeClr val="accent1"/>
              </a:solidFill>
              <a:round/>
            </a:ln>
            <a:effectLst/>
          </c:spPr>
          <c:marker>
            <c:symbol val="none"/>
          </c:marker>
          <c:cat>
            <c:numRef>
              <c:f>Sheet1!$B$18:$G$18</c:f>
              <c:numCache>
                <c:formatCode>General</c:formatCode>
                <c:ptCount val="6"/>
                <c:pt idx="0">
                  <c:v>2</c:v>
                </c:pt>
                <c:pt idx="1">
                  <c:v>3</c:v>
                </c:pt>
                <c:pt idx="2">
                  <c:v>4</c:v>
                </c:pt>
                <c:pt idx="3">
                  <c:v>5</c:v>
                </c:pt>
                <c:pt idx="4">
                  <c:v>6</c:v>
                </c:pt>
                <c:pt idx="5">
                  <c:v>7</c:v>
                </c:pt>
              </c:numCache>
            </c:numRef>
          </c:cat>
          <c:val>
            <c:numRef>
              <c:f>Sheet1!$B$23:$G$23</c:f>
              <c:numCache>
                <c:formatCode>General</c:formatCode>
                <c:ptCount val="6"/>
                <c:pt idx="0">
                  <c:v>0.94499999999999995</c:v>
                </c:pt>
                <c:pt idx="1">
                  <c:v>1.5089999999999999</c:v>
                </c:pt>
                <c:pt idx="2">
                  <c:v>2.254</c:v>
                </c:pt>
                <c:pt idx="3">
                  <c:v>3.05</c:v>
                </c:pt>
                <c:pt idx="4">
                  <c:v>3.8170000000000002</c:v>
                </c:pt>
                <c:pt idx="5">
                  <c:v>4.5270000000000001</c:v>
                </c:pt>
              </c:numCache>
            </c:numRef>
          </c:val>
          <c:smooth val="0"/>
          <c:extLst>
            <c:ext xmlns:c16="http://schemas.microsoft.com/office/drawing/2014/chart" uri="{C3380CC4-5D6E-409C-BE32-E72D297353CC}">
              <c16:uniqueId val="{00000000-333B-4F5A-ADB4-597C45D39842}"/>
            </c:ext>
          </c:extLst>
        </c:ser>
        <c:ser>
          <c:idx val="1"/>
          <c:order val="1"/>
          <c:tx>
            <c:strRef>
              <c:f>Sheet1!$A$24</c:f>
              <c:strCache>
                <c:ptCount val="1"/>
                <c:pt idx="0">
                  <c:v>Inaccurate Misassignment</c:v>
                </c:pt>
              </c:strCache>
            </c:strRef>
          </c:tx>
          <c:spPr>
            <a:ln w="28575" cap="rnd">
              <a:solidFill>
                <a:schemeClr val="accent2"/>
              </a:solidFill>
              <a:round/>
            </a:ln>
            <a:effectLst/>
          </c:spPr>
          <c:marker>
            <c:symbol val="none"/>
          </c:marker>
          <c:cat>
            <c:numRef>
              <c:f>Sheet1!$B$18:$G$18</c:f>
              <c:numCache>
                <c:formatCode>General</c:formatCode>
                <c:ptCount val="6"/>
                <c:pt idx="0">
                  <c:v>2</c:v>
                </c:pt>
                <c:pt idx="1">
                  <c:v>3</c:v>
                </c:pt>
                <c:pt idx="2">
                  <c:v>4</c:v>
                </c:pt>
                <c:pt idx="3">
                  <c:v>5</c:v>
                </c:pt>
                <c:pt idx="4">
                  <c:v>6</c:v>
                </c:pt>
                <c:pt idx="5">
                  <c:v>7</c:v>
                </c:pt>
              </c:numCache>
            </c:numRef>
          </c:cat>
          <c:val>
            <c:numRef>
              <c:f>Sheet1!$B$24:$G$24</c:f>
              <c:numCache>
                <c:formatCode>General</c:formatCode>
                <c:ptCount val="6"/>
                <c:pt idx="0">
                  <c:v>1.4999999999999999E-2</c:v>
                </c:pt>
                <c:pt idx="1">
                  <c:v>0.52500000000000002</c:v>
                </c:pt>
                <c:pt idx="2">
                  <c:v>0.66600000000000004</c:v>
                </c:pt>
                <c:pt idx="3">
                  <c:v>0.95699999999999996</c:v>
                </c:pt>
                <c:pt idx="4">
                  <c:v>1.198</c:v>
                </c:pt>
                <c:pt idx="5">
                  <c:v>1.4770000000000001</c:v>
                </c:pt>
              </c:numCache>
            </c:numRef>
          </c:val>
          <c:smooth val="0"/>
          <c:extLst>
            <c:ext xmlns:c16="http://schemas.microsoft.com/office/drawing/2014/chart" uri="{C3380CC4-5D6E-409C-BE32-E72D297353CC}">
              <c16:uniqueId val="{00000001-333B-4F5A-ADB4-597C45D39842}"/>
            </c:ext>
          </c:extLst>
        </c:ser>
        <c:dLbls>
          <c:showLegendKey val="0"/>
          <c:showVal val="0"/>
          <c:showCatName val="0"/>
          <c:showSerName val="0"/>
          <c:showPercent val="0"/>
          <c:showBubbleSize val="0"/>
        </c:dLbls>
        <c:smooth val="0"/>
        <c:axId val="533342072"/>
        <c:axId val="533342400"/>
      </c:lineChart>
      <c:catAx>
        <c:axId val="5333420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Items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3342400"/>
        <c:crosses val="autoZero"/>
        <c:auto val="1"/>
        <c:lblAlgn val="ctr"/>
        <c:lblOffset val="100"/>
        <c:noMultiLvlLbl val="0"/>
      </c:catAx>
      <c:valAx>
        <c:axId val="533342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a:t>
                </a:r>
                <a:r>
                  <a:rPr lang="en-US" baseline="0"/>
                  <a:t> Value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3342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7CE72C-34C4-46F9-9A06-105FB7625511}" type="datetimeFigureOut">
              <a:rPr lang="en-US" smtClean="0"/>
              <a:t>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1EB16-1361-4B75-AD30-885E1AEA6629}" type="slidenum">
              <a:rPr lang="en-US" smtClean="0"/>
              <a:t>‹#›</a:t>
            </a:fld>
            <a:endParaRPr lang="en-US"/>
          </a:p>
        </p:txBody>
      </p:sp>
    </p:spTree>
    <p:extLst>
      <p:ext uri="{BB962C8B-B14F-4D97-AF65-F5344CB8AC3E}">
        <p14:creationId xmlns:p14="http://schemas.microsoft.com/office/powerpoint/2010/main" val="1362812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CF5BEB-431E-42FC-8FD2-A69DA2BF86B4}" type="slidenum">
              <a:rPr lang="en-US" smtClean="0"/>
              <a:t>7</a:t>
            </a:fld>
            <a:endParaRPr lang="en-US"/>
          </a:p>
        </p:txBody>
      </p:sp>
    </p:spTree>
    <p:extLst>
      <p:ext uri="{BB962C8B-B14F-4D97-AF65-F5344CB8AC3E}">
        <p14:creationId xmlns:p14="http://schemas.microsoft.com/office/powerpoint/2010/main" val="171908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evaluating event reconstruction errors, we can observe the effect contextual changes have on reconstruction. Here</a:t>
            </a:r>
            <a:r>
              <a:rPr lang="en-US" baseline="0" dirty="0"/>
              <a:t> we can see a Context Boundary effect in which items sharing temporal context are placed closer together in time than their original distance and items across context are placed farther apart. This effect is stable across multiple study/test trials of the same items and thus is thought to represent a structural bias in the remembered locations due to contextual information.</a:t>
            </a:r>
            <a:endParaRPr lang="en-US" dirty="0"/>
          </a:p>
        </p:txBody>
      </p:sp>
      <p:sp>
        <p:nvSpPr>
          <p:cNvPr id="4" name="Slide Number Placeholder 3"/>
          <p:cNvSpPr>
            <a:spLocks noGrp="1"/>
          </p:cNvSpPr>
          <p:nvPr>
            <p:ph type="sldNum" sz="quarter" idx="10"/>
          </p:nvPr>
        </p:nvSpPr>
        <p:spPr/>
        <p:txBody>
          <a:bodyPr/>
          <a:lstStyle/>
          <a:p>
            <a:fld id="{E7EA4600-3CCF-4EAA-981D-55FFCABDCCD2}" type="slidenum">
              <a:rPr lang="en-US" smtClean="0"/>
              <a:t>59</a:t>
            </a:fld>
            <a:endParaRPr lang="en-US"/>
          </a:p>
        </p:txBody>
      </p:sp>
    </p:spTree>
    <p:extLst>
      <p:ext uri="{BB962C8B-B14F-4D97-AF65-F5344CB8AC3E}">
        <p14:creationId xmlns:p14="http://schemas.microsoft.com/office/powerpoint/2010/main" val="2979535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current work involves mapping patterns</a:t>
            </a:r>
            <a:r>
              <a:rPr lang="en-US" baseline="0" dirty="0"/>
              <a:t> of exploration using advanced machine learning techniques in order to understand if these biases result in systematic changes in exploration as well. Here we can see a visualization of the exploration locations of all participants at given moments in time. Notice that for each hot spot which appears, there is often a secondary hot spot which appears simultaneously. These are often reflective of the participants systematically visiting the incorrect item which shares a context with the correct item, suggesting exploration, in addition to later remembering, is also systematically biased by context.</a:t>
            </a:r>
            <a:endParaRPr lang="en-US" dirty="0"/>
          </a:p>
        </p:txBody>
      </p:sp>
      <p:sp>
        <p:nvSpPr>
          <p:cNvPr id="4" name="Slide Number Placeholder 3"/>
          <p:cNvSpPr>
            <a:spLocks noGrp="1"/>
          </p:cNvSpPr>
          <p:nvPr>
            <p:ph type="sldNum" sz="quarter" idx="10"/>
          </p:nvPr>
        </p:nvSpPr>
        <p:spPr/>
        <p:txBody>
          <a:bodyPr/>
          <a:lstStyle/>
          <a:p>
            <a:fld id="{E7EA4600-3CCF-4EAA-981D-55FFCABDCCD2}" type="slidenum">
              <a:rPr lang="en-US" smtClean="0"/>
              <a:t>65</a:t>
            </a:fld>
            <a:endParaRPr lang="en-US"/>
          </a:p>
        </p:txBody>
      </p:sp>
    </p:spTree>
    <p:extLst>
      <p:ext uri="{BB962C8B-B14F-4D97-AF65-F5344CB8AC3E}">
        <p14:creationId xmlns:p14="http://schemas.microsoft.com/office/powerpoint/2010/main" val="881758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all with the Watson et al. 2013 data. The pattern on 5-item trials holds in my data with 6 items (i.e. no significant difference between compound errors). </a:t>
            </a:r>
          </a:p>
        </p:txBody>
      </p:sp>
      <p:sp>
        <p:nvSpPr>
          <p:cNvPr id="4" name="Slide Number Placeholder 3"/>
          <p:cNvSpPr>
            <a:spLocks noGrp="1"/>
          </p:cNvSpPr>
          <p:nvPr>
            <p:ph type="sldNum" sz="quarter" idx="10"/>
          </p:nvPr>
        </p:nvSpPr>
        <p:spPr/>
        <p:txBody>
          <a:bodyPr/>
          <a:lstStyle/>
          <a:p>
            <a:fld id="{5041EB16-1361-4B75-AD30-885E1AEA6629}" type="slidenum">
              <a:rPr lang="en-US" smtClean="0"/>
              <a:t>27</a:t>
            </a:fld>
            <a:endParaRPr lang="en-US"/>
          </a:p>
        </p:txBody>
      </p:sp>
    </p:spTree>
    <p:extLst>
      <p:ext uri="{BB962C8B-B14F-4D97-AF65-F5344CB8AC3E}">
        <p14:creationId xmlns:p14="http://schemas.microsoft.com/office/powerpoint/2010/main" val="184612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comparison is from my data set.</a:t>
            </a:r>
          </a:p>
        </p:txBody>
      </p:sp>
      <p:sp>
        <p:nvSpPr>
          <p:cNvPr id="4" name="Slide Number Placeholder 3"/>
          <p:cNvSpPr>
            <a:spLocks noGrp="1"/>
          </p:cNvSpPr>
          <p:nvPr>
            <p:ph type="sldNum" sz="quarter" idx="10"/>
          </p:nvPr>
        </p:nvSpPr>
        <p:spPr/>
        <p:txBody>
          <a:bodyPr/>
          <a:lstStyle/>
          <a:p>
            <a:fld id="{2CCF5BEB-431E-42FC-8FD2-A69DA2BF86B4}" type="slidenum">
              <a:rPr lang="en-US" smtClean="0"/>
              <a:t>28</a:t>
            </a:fld>
            <a:endParaRPr lang="en-US"/>
          </a:p>
        </p:txBody>
      </p:sp>
    </p:spTree>
    <p:extLst>
      <p:ext uri="{BB962C8B-B14F-4D97-AF65-F5344CB8AC3E}">
        <p14:creationId xmlns:p14="http://schemas.microsoft.com/office/powerpoint/2010/main" val="2016741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In order to commit swaps/cycles, you must have committed a certain number of identity-location errors. Patients do not do that often at low set sizes (though they still commit swaps and cycles by chance). Even at set size 5, neither patients or controls commit enough to expect substantial number of compound errors.</a:t>
            </a:r>
          </a:p>
        </p:txBody>
      </p:sp>
      <p:sp>
        <p:nvSpPr>
          <p:cNvPr id="4" name="Slide Number Placeholder 3"/>
          <p:cNvSpPr>
            <a:spLocks noGrp="1"/>
          </p:cNvSpPr>
          <p:nvPr>
            <p:ph type="sldNum" sz="quarter" idx="10"/>
          </p:nvPr>
        </p:nvSpPr>
        <p:spPr/>
        <p:txBody>
          <a:bodyPr/>
          <a:lstStyle/>
          <a:p>
            <a:fld id="{5041EB16-1361-4B75-AD30-885E1AEA6629}" type="slidenum">
              <a:rPr lang="en-US" smtClean="0"/>
              <a:t>29</a:t>
            </a:fld>
            <a:endParaRPr lang="en-US"/>
          </a:p>
        </p:txBody>
      </p:sp>
    </p:spTree>
    <p:extLst>
      <p:ext uri="{BB962C8B-B14F-4D97-AF65-F5344CB8AC3E}">
        <p14:creationId xmlns:p14="http://schemas.microsoft.com/office/powerpoint/2010/main" val="52209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HC Volume</a:t>
            </a:r>
            <a:r>
              <a:rPr lang="en-US" baseline="0" dirty="0"/>
              <a:t> relating positively to accurate single-item placement (i.e. proper binding of item to location) on a trial-by-trial basis is not surprising as increased hippocampal volume should mean increased success in binding item-location pairs.</a:t>
            </a:r>
          </a:p>
          <a:p>
            <a:endParaRPr lang="en-US" dirty="0"/>
          </a:p>
          <a:p>
            <a:r>
              <a:rPr lang="en-US" dirty="0"/>
              <a:t>RD (diffusion perpendicular</a:t>
            </a:r>
            <a:r>
              <a:rPr lang="en-US" baseline="0" dirty="0"/>
              <a:t> to axonal fibers)</a:t>
            </a:r>
            <a:r>
              <a:rPr lang="en-US" dirty="0"/>
              <a:t> could be related to myelination integrity due to axonal injury, predicting poorer performance with more radial diffusivity. Thus the interpretation here is that more radial diffusivity leads to poorer performance across trials in accurate placement. TL;DR</a:t>
            </a:r>
            <a:r>
              <a:rPr lang="en-US" baseline="0" dirty="0"/>
              <a:t> Low RD good; High RD bad.</a:t>
            </a:r>
            <a:endParaRPr lang="en-US" dirty="0"/>
          </a:p>
          <a:p>
            <a:r>
              <a:rPr lang="en-US" dirty="0"/>
              <a:t>AD (diffusion</a:t>
            </a:r>
            <a:r>
              <a:rPr lang="en-US" baseline="0" dirty="0"/>
              <a:t> parallel to axonal fibers) could be related to axonal injury as well, with reduction in AD in cases of pathology. Higher AD in this case can be interpreted as being detrimental in relational memory as seen in an increase in True Swaps as defined by out measure. TL;DR Low AD good; High AD bad.</a:t>
            </a:r>
          </a:p>
          <a:p>
            <a:r>
              <a:rPr lang="en-US" baseline="0" dirty="0"/>
              <a:t>MD (average of all diffusion eigenvalues) is an inverse measure of membrane density (higher MD means lower membrane density), thus the interpretation here is that higher mean diffusivity is related to more relational memory errors. TL;DR Low MD good; High MD bad.</a:t>
            </a:r>
          </a:p>
          <a:p>
            <a:endParaRPr lang="en-US" baseline="0" dirty="0"/>
          </a:p>
          <a:p>
            <a:r>
              <a:rPr lang="en-US" dirty="0"/>
              <a:t>In all of these cases, the take-away is that more diffusivity is bad for relational memory accuracy.</a:t>
            </a:r>
          </a:p>
          <a:p>
            <a:endParaRPr lang="en-US" dirty="0"/>
          </a:p>
          <a:p>
            <a:r>
              <a:rPr lang="en-US" dirty="0"/>
              <a:t>Note:</a:t>
            </a:r>
            <a:r>
              <a:rPr lang="en-US" baseline="0" dirty="0"/>
              <a:t> FA is the one that goes in the opposite direction and is not strongly associated with any of the spatial measures. </a:t>
            </a:r>
          </a:p>
          <a:p>
            <a:endParaRPr lang="en-US" baseline="0" dirty="0"/>
          </a:p>
          <a:p>
            <a:r>
              <a:rPr lang="en-US" dirty="0"/>
              <a:t>http://www.diffusion-imaging.com/2013/01/relation-between-neural-microstructure.html</a:t>
            </a:r>
          </a:p>
        </p:txBody>
      </p:sp>
      <p:sp>
        <p:nvSpPr>
          <p:cNvPr id="4" name="Slide Number Placeholder 3"/>
          <p:cNvSpPr>
            <a:spLocks noGrp="1"/>
          </p:cNvSpPr>
          <p:nvPr>
            <p:ph type="sldNum" sz="quarter" idx="10"/>
          </p:nvPr>
        </p:nvSpPr>
        <p:spPr/>
        <p:txBody>
          <a:bodyPr/>
          <a:lstStyle/>
          <a:p>
            <a:fld id="{E891500D-EFEE-4182-BF7C-CCB1E6B5703E}" type="slidenum">
              <a:rPr lang="en-US" smtClean="0"/>
              <a:t>33</a:t>
            </a:fld>
            <a:endParaRPr lang="en-US"/>
          </a:p>
        </p:txBody>
      </p:sp>
    </p:spTree>
    <p:extLst>
      <p:ext uri="{BB962C8B-B14F-4D97-AF65-F5344CB8AC3E}">
        <p14:creationId xmlns:p14="http://schemas.microsoft.com/office/powerpoint/2010/main" val="1981244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 similar attempt was made in MS data which </a:t>
            </a:r>
            <a:r>
              <a:rPr lang="en-US" baseline="0" dirty="0"/>
              <a:t>was unable to train successfully</a:t>
            </a:r>
            <a:endParaRPr lang="en-US" dirty="0"/>
          </a:p>
        </p:txBody>
      </p:sp>
      <p:sp>
        <p:nvSpPr>
          <p:cNvPr id="4" name="Slide Number Placeholder 3"/>
          <p:cNvSpPr>
            <a:spLocks noGrp="1"/>
          </p:cNvSpPr>
          <p:nvPr>
            <p:ph type="sldNum" sz="quarter" idx="10"/>
          </p:nvPr>
        </p:nvSpPr>
        <p:spPr/>
        <p:txBody>
          <a:bodyPr/>
          <a:lstStyle/>
          <a:p>
            <a:fld id="{E891500D-EFEE-4182-BF7C-CCB1E6B5703E}" type="slidenum">
              <a:rPr lang="en-US" smtClean="0"/>
              <a:t>36</a:t>
            </a:fld>
            <a:endParaRPr lang="en-US"/>
          </a:p>
        </p:txBody>
      </p:sp>
    </p:spTree>
    <p:extLst>
      <p:ext uri="{BB962C8B-B14F-4D97-AF65-F5344CB8AC3E}">
        <p14:creationId xmlns:p14="http://schemas.microsoft.com/office/powerpoint/2010/main" val="4014837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time travel has been a staple of science fiction for decades, the concept hasn’t gained much traction in science fact. </a:t>
            </a:r>
            <a:endParaRPr lang="en-US" dirty="0"/>
          </a:p>
        </p:txBody>
      </p:sp>
      <p:sp>
        <p:nvSpPr>
          <p:cNvPr id="4" name="Slide Number Placeholder 3"/>
          <p:cNvSpPr>
            <a:spLocks noGrp="1"/>
          </p:cNvSpPr>
          <p:nvPr>
            <p:ph type="sldNum" sz="quarter" idx="10"/>
          </p:nvPr>
        </p:nvSpPr>
        <p:spPr/>
        <p:txBody>
          <a:bodyPr/>
          <a:lstStyle/>
          <a:p>
            <a:fld id="{E7EA4600-3CCF-4EAA-981D-55FFCABDCCD2}" type="slidenum">
              <a:rPr lang="en-US" smtClean="0"/>
              <a:t>41</a:t>
            </a:fld>
            <a:endParaRPr lang="en-US"/>
          </a:p>
        </p:txBody>
      </p:sp>
    </p:spTree>
    <p:extLst>
      <p:ext uri="{BB962C8B-B14F-4D97-AF65-F5344CB8AC3E}">
        <p14:creationId xmlns:p14="http://schemas.microsoft.com/office/powerpoint/2010/main" val="3657158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CF5BEB-431E-42FC-8FD2-A69DA2BF86B4}" type="slidenum">
              <a:rPr lang="en-US" smtClean="0"/>
              <a:t>55</a:t>
            </a:fld>
            <a:endParaRPr lang="en-US"/>
          </a:p>
        </p:txBody>
      </p:sp>
    </p:spTree>
    <p:extLst>
      <p:ext uri="{BB962C8B-B14F-4D97-AF65-F5344CB8AC3E}">
        <p14:creationId xmlns:p14="http://schemas.microsoft.com/office/powerpoint/2010/main" val="264248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observe relational</a:t>
            </a:r>
            <a:r>
              <a:rPr lang="en-US" baseline="0" dirty="0"/>
              <a:t> memory errors as they relate to contexts, we also find that these more discrete errors in binding are also biased by context such that a roughly equal number of swaps occur within the same contexts as across, despite the number of opportunities to swap across context being substantially greater. Thus, contexts can once again be seen to provide high-level structure to remembered events in space-time.</a:t>
            </a:r>
            <a:endParaRPr lang="en-US" dirty="0"/>
          </a:p>
        </p:txBody>
      </p:sp>
      <p:sp>
        <p:nvSpPr>
          <p:cNvPr id="4" name="Slide Number Placeholder 3"/>
          <p:cNvSpPr>
            <a:spLocks noGrp="1"/>
          </p:cNvSpPr>
          <p:nvPr>
            <p:ph type="sldNum" sz="quarter" idx="10"/>
          </p:nvPr>
        </p:nvSpPr>
        <p:spPr/>
        <p:txBody>
          <a:bodyPr/>
          <a:lstStyle/>
          <a:p>
            <a:fld id="{E7EA4600-3CCF-4EAA-981D-55FFCABDCCD2}" type="slidenum">
              <a:rPr lang="en-US" smtClean="0"/>
              <a:t>58</a:t>
            </a:fld>
            <a:endParaRPr lang="en-US"/>
          </a:p>
        </p:txBody>
      </p:sp>
    </p:spTree>
    <p:extLst>
      <p:ext uri="{BB962C8B-B14F-4D97-AF65-F5344CB8AC3E}">
        <p14:creationId xmlns:p14="http://schemas.microsoft.com/office/powerpoint/2010/main" val="188278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0988B-BEDE-441B-B614-009577AB08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51E736-7915-4B0B-AA97-22434A4D2B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82EF6B-DB21-4C9B-8382-065D118288D8}"/>
              </a:ext>
            </a:extLst>
          </p:cNvPr>
          <p:cNvSpPr>
            <a:spLocks noGrp="1"/>
          </p:cNvSpPr>
          <p:nvPr>
            <p:ph type="dt" sz="half" idx="10"/>
          </p:nvPr>
        </p:nvSpPr>
        <p:spPr/>
        <p:txBody>
          <a:bodyPr/>
          <a:lstStyle/>
          <a:p>
            <a:fld id="{9D9D7E1C-ADAB-4337-B5EF-1B9C0A87C80A}" type="datetime1">
              <a:rPr lang="en-US" smtClean="0"/>
              <a:t>1/4/2018</a:t>
            </a:fld>
            <a:endParaRPr lang="en-US"/>
          </a:p>
        </p:txBody>
      </p:sp>
      <p:sp>
        <p:nvSpPr>
          <p:cNvPr id="5" name="Footer Placeholder 4">
            <a:extLst>
              <a:ext uri="{FF2B5EF4-FFF2-40B4-BE49-F238E27FC236}">
                <a16:creationId xmlns:a16="http://schemas.microsoft.com/office/drawing/2014/main" id="{607B7288-47DC-4411-A7BD-FD70ECA8F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E4878-2F3D-4B03-BD58-85D2A4C72071}"/>
              </a:ext>
            </a:extLst>
          </p:cNvPr>
          <p:cNvSpPr>
            <a:spLocks noGrp="1"/>
          </p:cNvSpPr>
          <p:nvPr>
            <p:ph type="sldNum" sz="quarter" idx="12"/>
          </p:nvPr>
        </p:nvSpPr>
        <p:spPr/>
        <p:txBody>
          <a:bodyPr/>
          <a:lstStyle/>
          <a:p>
            <a:fld id="{3B8C2D97-6537-4AC2-9E7A-0ADE7F6F210E}" type="slidenum">
              <a:rPr lang="en-US" smtClean="0"/>
              <a:t>‹#›</a:t>
            </a:fld>
            <a:endParaRPr lang="en-US"/>
          </a:p>
        </p:txBody>
      </p:sp>
    </p:spTree>
    <p:extLst>
      <p:ext uri="{BB962C8B-B14F-4D97-AF65-F5344CB8AC3E}">
        <p14:creationId xmlns:p14="http://schemas.microsoft.com/office/powerpoint/2010/main" val="2406549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11FD-2662-4CBE-ABC2-7F253C1C35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AC2188-801B-4549-9F0E-75B905F075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4EF7B-7DCF-4011-B84C-D97D8413B065}"/>
              </a:ext>
            </a:extLst>
          </p:cNvPr>
          <p:cNvSpPr>
            <a:spLocks noGrp="1"/>
          </p:cNvSpPr>
          <p:nvPr>
            <p:ph type="dt" sz="half" idx="10"/>
          </p:nvPr>
        </p:nvSpPr>
        <p:spPr/>
        <p:txBody>
          <a:bodyPr/>
          <a:lstStyle/>
          <a:p>
            <a:fld id="{91484EFE-BDE9-40A1-BCC2-7FFBFFE9DA53}" type="datetime1">
              <a:rPr lang="en-US" smtClean="0"/>
              <a:t>1/4/2018</a:t>
            </a:fld>
            <a:endParaRPr lang="en-US"/>
          </a:p>
        </p:txBody>
      </p:sp>
      <p:sp>
        <p:nvSpPr>
          <p:cNvPr id="5" name="Footer Placeholder 4">
            <a:extLst>
              <a:ext uri="{FF2B5EF4-FFF2-40B4-BE49-F238E27FC236}">
                <a16:creationId xmlns:a16="http://schemas.microsoft.com/office/drawing/2014/main" id="{7B519B49-287B-4B5D-A88E-326E3105E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392D5-8ABC-42AF-94EF-29C66CA11644}"/>
              </a:ext>
            </a:extLst>
          </p:cNvPr>
          <p:cNvSpPr>
            <a:spLocks noGrp="1"/>
          </p:cNvSpPr>
          <p:nvPr>
            <p:ph type="sldNum" sz="quarter" idx="12"/>
          </p:nvPr>
        </p:nvSpPr>
        <p:spPr/>
        <p:txBody>
          <a:bodyPr/>
          <a:lstStyle/>
          <a:p>
            <a:fld id="{3B8C2D97-6537-4AC2-9E7A-0ADE7F6F210E}" type="slidenum">
              <a:rPr lang="en-US" smtClean="0"/>
              <a:t>‹#›</a:t>
            </a:fld>
            <a:endParaRPr lang="en-US"/>
          </a:p>
        </p:txBody>
      </p:sp>
    </p:spTree>
    <p:extLst>
      <p:ext uri="{BB962C8B-B14F-4D97-AF65-F5344CB8AC3E}">
        <p14:creationId xmlns:p14="http://schemas.microsoft.com/office/powerpoint/2010/main" val="304305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286096-6563-4695-9949-9A4D1A1E30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5204F2-5FDB-493F-A00B-3C9B7439A7C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66B8E-FCCF-4453-8ED1-4C5E3F59FE23}"/>
              </a:ext>
            </a:extLst>
          </p:cNvPr>
          <p:cNvSpPr>
            <a:spLocks noGrp="1"/>
          </p:cNvSpPr>
          <p:nvPr>
            <p:ph type="dt" sz="half" idx="10"/>
          </p:nvPr>
        </p:nvSpPr>
        <p:spPr/>
        <p:txBody>
          <a:bodyPr/>
          <a:lstStyle/>
          <a:p>
            <a:fld id="{8991B622-37FE-417C-B690-A9B1B9A76AE8}" type="datetime1">
              <a:rPr lang="en-US" smtClean="0"/>
              <a:t>1/4/2018</a:t>
            </a:fld>
            <a:endParaRPr lang="en-US"/>
          </a:p>
        </p:txBody>
      </p:sp>
      <p:sp>
        <p:nvSpPr>
          <p:cNvPr id="5" name="Footer Placeholder 4">
            <a:extLst>
              <a:ext uri="{FF2B5EF4-FFF2-40B4-BE49-F238E27FC236}">
                <a16:creationId xmlns:a16="http://schemas.microsoft.com/office/drawing/2014/main" id="{6565B9D7-2265-4C81-8349-4280A1DEE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D1F02-3611-4E60-BD46-DD12EFB244F3}"/>
              </a:ext>
            </a:extLst>
          </p:cNvPr>
          <p:cNvSpPr>
            <a:spLocks noGrp="1"/>
          </p:cNvSpPr>
          <p:nvPr>
            <p:ph type="sldNum" sz="quarter" idx="12"/>
          </p:nvPr>
        </p:nvSpPr>
        <p:spPr/>
        <p:txBody>
          <a:bodyPr/>
          <a:lstStyle/>
          <a:p>
            <a:fld id="{3B8C2D97-6537-4AC2-9E7A-0ADE7F6F210E}" type="slidenum">
              <a:rPr lang="en-US" smtClean="0"/>
              <a:t>‹#›</a:t>
            </a:fld>
            <a:endParaRPr lang="en-US"/>
          </a:p>
        </p:txBody>
      </p:sp>
    </p:spTree>
    <p:extLst>
      <p:ext uri="{BB962C8B-B14F-4D97-AF65-F5344CB8AC3E}">
        <p14:creationId xmlns:p14="http://schemas.microsoft.com/office/powerpoint/2010/main" val="129524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8E64-6BDB-4842-9343-A88C7DF09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CABFFF-5B7D-4E92-87CE-7D342F83B9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3D72E7-2461-4CAD-8639-129678FD5A32}"/>
              </a:ext>
            </a:extLst>
          </p:cNvPr>
          <p:cNvSpPr>
            <a:spLocks noGrp="1"/>
          </p:cNvSpPr>
          <p:nvPr>
            <p:ph type="dt" sz="half" idx="10"/>
          </p:nvPr>
        </p:nvSpPr>
        <p:spPr/>
        <p:txBody>
          <a:bodyPr/>
          <a:lstStyle/>
          <a:p>
            <a:fld id="{B359AC29-3A86-4D93-B5D6-E51A1C5B4D6F}" type="datetime1">
              <a:rPr lang="en-US" smtClean="0"/>
              <a:t>1/4/2018</a:t>
            </a:fld>
            <a:endParaRPr lang="en-US"/>
          </a:p>
        </p:txBody>
      </p:sp>
      <p:sp>
        <p:nvSpPr>
          <p:cNvPr id="5" name="Footer Placeholder 4">
            <a:extLst>
              <a:ext uri="{FF2B5EF4-FFF2-40B4-BE49-F238E27FC236}">
                <a16:creationId xmlns:a16="http://schemas.microsoft.com/office/drawing/2014/main" id="{FD27AF2A-71BD-4B2C-B4D5-69E9534CEA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0E5E77-EED0-4D71-B414-4444808AAD88}"/>
              </a:ext>
            </a:extLst>
          </p:cNvPr>
          <p:cNvSpPr>
            <a:spLocks noGrp="1"/>
          </p:cNvSpPr>
          <p:nvPr>
            <p:ph type="sldNum" sz="quarter" idx="12"/>
          </p:nvPr>
        </p:nvSpPr>
        <p:spPr/>
        <p:txBody>
          <a:bodyPr/>
          <a:lstStyle/>
          <a:p>
            <a:fld id="{3B8C2D97-6537-4AC2-9E7A-0ADE7F6F210E}" type="slidenum">
              <a:rPr lang="en-US" smtClean="0"/>
              <a:t>‹#›</a:t>
            </a:fld>
            <a:endParaRPr lang="en-US" dirty="0"/>
          </a:p>
        </p:txBody>
      </p:sp>
    </p:spTree>
    <p:extLst>
      <p:ext uri="{BB962C8B-B14F-4D97-AF65-F5344CB8AC3E}">
        <p14:creationId xmlns:p14="http://schemas.microsoft.com/office/powerpoint/2010/main" val="400700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036A-7A6C-4720-A496-9E763D20C5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7CE459-954B-40D2-BB3E-A88B55365E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E6C3C9-22B3-44BA-A39E-54828BB41568}"/>
              </a:ext>
            </a:extLst>
          </p:cNvPr>
          <p:cNvSpPr>
            <a:spLocks noGrp="1"/>
          </p:cNvSpPr>
          <p:nvPr>
            <p:ph type="dt" sz="half" idx="10"/>
          </p:nvPr>
        </p:nvSpPr>
        <p:spPr/>
        <p:txBody>
          <a:bodyPr/>
          <a:lstStyle/>
          <a:p>
            <a:fld id="{19287D4C-DB99-41EF-B1D1-6981F0686241}" type="datetime1">
              <a:rPr lang="en-US" smtClean="0"/>
              <a:t>1/4/2018</a:t>
            </a:fld>
            <a:endParaRPr lang="en-US"/>
          </a:p>
        </p:txBody>
      </p:sp>
      <p:sp>
        <p:nvSpPr>
          <p:cNvPr id="5" name="Footer Placeholder 4">
            <a:extLst>
              <a:ext uri="{FF2B5EF4-FFF2-40B4-BE49-F238E27FC236}">
                <a16:creationId xmlns:a16="http://schemas.microsoft.com/office/drawing/2014/main" id="{6F35929E-EA7B-40FE-A738-824A821BD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3BF72-8576-41F5-AA63-5F0A9D94E494}"/>
              </a:ext>
            </a:extLst>
          </p:cNvPr>
          <p:cNvSpPr>
            <a:spLocks noGrp="1"/>
          </p:cNvSpPr>
          <p:nvPr>
            <p:ph type="sldNum" sz="quarter" idx="12"/>
          </p:nvPr>
        </p:nvSpPr>
        <p:spPr/>
        <p:txBody>
          <a:bodyPr/>
          <a:lstStyle/>
          <a:p>
            <a:fld id="{3B8C2D97-6537-4AC2-9E7A-0ADE7F6F210E}" type="slidenum">
              <a:rPr lang="en-US" smtClean="0"/>
              <a:t>‹#›</a:t>
            </a:fld>
            <a:endParaRPr lang="en-US"/>
          </a:p>
        </p:txBody>
      </p:sp>
    </p:spTree>
    <p:extLst>
      <p:ext uri="{BB962C8B-B14F-4D97-AF65-F5344CB8AC3E}">
        <p14:creationId xmlns:p14="http://schemas.microsoft.com/office/powerpoint/2010/main" val="3052586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97C0-A776-4B30-B52C-AA89C4EE98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F02D93-546E-4D73-9FDB-07A9045151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B8C35E-8AE3-4AC8-936A-D9515F3AC3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DEFC3E-B746-4068-899B-E9260524A252}"/>
              </a:ext>
            </a:extLst>
          </p:cNvPr>
          <p:cNvSpPr>
            <a:spLocks noGrp="1"/>
          </p:cNvSpPr>
          <p:nvPr>
            <p:ph type="dt" sz="half" idx="10"/>
          </p:nvPr>
        </p:nvSpPr>
        <p:spPr/>
        <p:txBody>
          <a:bodyPr/>
          <a:lstStyle/>
          <a:p>
            <a:fld id="{2273AD2D-CE41-4B8F-9060-12C26DCB1352}" type="datetime1">
              <a:rPr lang="en-US" smtClean="0"/>
              <a:t>1/4/2018</a:t>
            </a:fld>
            <a:endParaRPr lang="en-US"/>
          </a:p>
        </p:txBody>
      </p:sp>
      <p:sp>
        <p:nvSpPr>
          <p:cNvPr id="6" name="Footer Placeholder 5">
            <a:extLst>
              <a:ext uri="{FF2B5EF4-FFF2-40B4-BE49-F238E27FC236}">
                <a16:creationId xmlns:a16="http://schemas.microsoft.com/office/drawing/2014/main" id="{57FA224B-87D3-4CCC-8FEE-5DCEEB6B4C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514A67-E214-43C0-83E1-A3ED8B70BDD8}"/>
              </a:ext>
            </a:extLst>
          </p:cNvPr>
          <p:cNvSpPr>
            <a:spLocks noGrp="1"/>
          </p:cNvSpPr>
          <p:nvPr>
            <p:ph type="sldNum" sz="quarter" idx="12"/>
          </p:nvPr>
        </p:nvSpPr>
        <p:spPr/>
        <p:txBody>
          <a:bodyPr/>
          <a:lstStyle/>
          <a:p>
            <a:fld id="{3B8C2D97-6537-4AC2-9E7A-0ADE7F6F210E}" type="slidenum">
              <a:rPr lang="en-US" smtClean="0"/>
              <a:t>‹#›</a:t>
            </a:fld>
            <a:endParaRPr lang="en-US"/>
          </a:p>
        </p:txBody>
      </p:sp>
    </p:spTree>
    <p:extLst>
      <p:ext uri="{BB962C8B-B14F-4D97-AF65-F5344CB8AC3E}">
        <p14:creationId xmlns:p14="http://schemas.microsoft.com/office/powerpoint/2010/main" val="3073942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4675-DA8C-424F-ADA8-E5EB531D0A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ED106C-7001-446F-A5A3-437B90F09F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5F3DE8-0DC4-4B80-9866-CAF41C6B93D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3B2BD4-BB22-4BD3-B837-FB1D5C4961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A6B77CA-9090-436D-935E-E6B1007B22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2A19CC-B140-44C4-B290-0085206581E6}"/>
              </a:ext>
            </a:extLst>
          </p:cNvPr>
          <p:cNvSpPr>
            <a:spLocks noGrp="1"/>
          </p:cNvSpPr>
          <p:nvPr>
            <p:ph type="dt" sz="half" idx="10"/>
          </p:nvPr>
        </p:nvSpPr>
        <p:spPr/>
        <p:txBody>
          <a:bodyPr/>
          <a:lstStyle/>
          <a:p>
            <a:fld id="{8E5DF571-1853-4BAE-9DD4-C364A1758CA6}" type="datetime1">
              <a:rPr lang="en-US" smtClean="0"/>
              <a:t>1/4/2018</a:t>
            </a:fld>
            <a:endParaRPr lang="en-US"/>
          </a:p>
        </p:txBody>
      </p:sp>
      <p:sp>
        <p:nvSpPr>
          <p:cNvPr id="8" name="Footer Placeholder 7">
            <a:extLst>
              <a:ext uri="{FF2B5EF4-FFF2-40B4-BE49-F238E27FC236}">
                <a16:creationId xmlns:a16="http://schemas.microsoft.com/office/drawing/2014/main" id="{31864B78-0585-4585-80F3-1321A29EAF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BBFF36-2316-4F3B-AF27-F9589BE79663}"/>
              </a:ext>
            </a:extLst>
          </p:cNvPr>
          <p:cNvSpPr>
            <a:spLocks noGrp="1"/>
          </p:cNvSpPr>
          <p:nvPr>
            <p:ph type="sldNum" sz="quarter" idx="12"/>
          </p:nvPr>
        </p:nvSpPr>
        <p:spPr/>
        <p:txBody>
          <a:bodyPr/>
          <a:lstStyle/>
          <a:p>
            <a:fld id="{3B8C2D97-6537-4AC2-9E7A-0ADE7F6F210E}" type="slidenum">
              <a:rPr lang="en-US" smtClean="0"/>
              <a:t>‹#›</a:t>
            </a:fld>
            <a:endParaRPr lang="en-US"/>
          </a:p>
        </p:txBody>
      </p:sp>
    </p:spTree>
    <p:extLst>
      <p:ext uri="{BB962C8B-B14F-4D97-AF65-F5344CB8AC3E}">
        <p14:creationId xmlns:p14="http://schemas.microsoft.com/office/powerpoint/2010/main" val="1753732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D78C3-352C-40CE-A0D2-966F8A154A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641124-3A8D-4B12-8F09-5F404D040701}"/>
              </a:ext>
            </a:extLst>
          </p:cNvPr>
          <p:cNvSpPr>
            <a:spLocks noGrp="1"/>
          </p:cNvSpPr>
          <p:nvPr>
            <p:ph type="dt" sz="half" idx="10"/>
          </p:nvPr>
        </p:nvSpPr>
        <p:spPr/>
        <p:txBody>
          <a:bodyPr/>
          <a:lstStyle/>
          <a:p>
            <a:fld id="{77C6220E-9061-4864-B5D5-9F8D501E4426}" type="datetime1">
              <a:rPr lang="en-US" smtClean="0"/>
              <a:t>1/4/2018</a:t>
            </a:fld>
            <a:endParaRPr lang="en-US"/>
          </a:p>
        </p:txBody>
      </p:sp>
      <p:sp>
        <p:nvSpPr>
          <p:cNvPr id="4" name="Footer Placeholder 3">
            <a:extLst>
              <a:ext uri="{FF2B5EF4-FFF2-40B4-BE49-F238E27FC236}">
                <a16:creationId xmlns:a16="http://schemas.microsoft.com/office/drawing/2014/main" id="{C3C148E9-E37E-4C7F-A093-1B552C13AD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319809-9E8A-4033-93AC-59B2579206D8}"/>
              </a:ext>
            </a:extLst>
          </p:cNvPr>
          <p:cNvSpPr>
            <a:spLocks noGrp="1"/>
          </p:cNvSpPr>
          <p:nvPr>
            <p:ph type="sldNum" sz="quarter" idx="12"/>
          </p:nvPr>
        </p:nvSpPr>
        <p:spPr/>
        <p:txBody>
          <a:bodyPr/>
          <a:lstStyle/>
          <a:p>
            <a:fld id="{3B8C2D97-6537-4AC2-9E7A-0ADE7F6F210E}" type="slidenum">
              <a:rPr lang="en-US" smtClean="0"/>
              <a:t>‹#›</a:t>
            </a:fld>
            <a:endParaRPr lang="en-US"/>
          </a:p>
        </p:txBody>
      </p:sp>
    </p:spTree>
    <p:extLst>
      <p:ext uri="{BB962C8B-B14F-4D97-AF65-F5344CB8AC3E}">
        <p14:creationId xmlns:p14="http://schemas.microsoft.com/office/powerpoint/2010/main" val="2525907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6D6A8E-507F-413E-98D2-EB5B9E7848DA}"/>
              </a:ext>
            </a:extLst>
          </p:cNvPr>
          <p:cNvSpPr>
            <a:spLocks noGrp="1"/>
          </p:cNvSpPr>
          <p:nvPr>
            <p:ph type="dt" sz="half" idx="10"/>
          </p:nvPr>
        </p:nvSpPr>
        <p:spPr/>
        <p:txBody>
          <a:bodyPr/>
          <a:lstStyle/>
          <a:p>
            <a:fld id="{67A1E6CA-C9D8-4868-85D1-8A2ACC8F1C87}" type="datetime1">
              <a:rPr lang="en-US" smtClean="0"/>
              <a:t>1/4/2018</a:t>
            </a:fld>
            <a:endParaRPr lang="en-US"/>
          </a:p>
        </p:txBody>
      </p:sp>
      <p:sp>
        <p:nvSpPr>
          <p:cNvPr id="3" name="Footer Placeholder 2">
            <a:extLst>
              <a:ext uri="{FF2B5EF4-FFF2-40B4-BE49-F238E27FC236}">
                <a16:creationId xmlns:a16="http://schemas.microsoft.com/office/drawing/2014/main" id="{419FCD4A-062E-4161-8E44-E2F5C6C3D9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1D1371-5A13-4990-9A8A-683B978DDC73}"/>
              </a:ext>
            </a:extLst>
          </p:cNvPr>
          <p:cNvSpPr>
            <a:spLocks noGrp="1"/>
          </p:cNvSpPr>
          <p:nvPr>
            <p:ph type="sldNum" sz="quarter" idx="12"/>
          </p:nvPr>
        </p:nvSpPr>
        <p:spPr/>
        <p:txBody>
          <a:bodyPr/>
          <a:lstStyle/>
          <a:p>
            <a:fld id="{3B8C2D97-6537-4AC2-9E7A-0ADE7F6F210E}" type="slidenum">
              <a:rPr lang="en-US" smtClean="0"/>
              <a:t>‹#›</a:t>
            </a:fld>
            <a:endParaRPr lang="en-US"/>
          </a:p>
        </p:txBody>
      </p:sp>
    </p:spTree>
    <p:extLst>
      <p:ext uri="{BB962C8B-B14F-4D97-AF65-F5344CB8AC3E}">
        <p14:creationId xmlns:p14="http://schemas.microsoft.com/office/powerpoint/2010/main" val="77044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341D-2ABB-4415-8B70-721D99DA98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328A02-02CE-42AF-8ED1-2AF35EE68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7F0215-0FD8-4382-AFD9-A8E7459B9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0DCD73-C4F6-4B98-BE10-324B2F7D4560}"/>
              </a:ext>
            </a:extLst>
          </p:cNvPr>
          <p:cNvSpPr>
            <a:spLocks noGrp="1"/>
          </p:cNvSpPr>
          <p:nvPr>
            <p:ph type="dt" sz="half" idx="10"/>
          </p:nvPr>
        </p:nvSpPr>
        <p:spPr/>
        <p:txBody>
          <a:bodyPr/>
          <a:lstStyle/>
          <a:p>
            <a:fld id="{DDFC0780-5816-4FDC-984A-F0620F84590B}" type="datetime1">
              <a:rPr lang="en-US" smtClean="0"/>
              <a:t>1/4/2018</a:t>
            </a:fld>
            <a:endParaRPr lang="en-US"/>
          </a:p>
        </p:txBody>
      </p:sp>
      <p:sp>
        <p:nvSpPr>
          <p:cNvPr id="6" name="Footer Placeholder 5">
            <a:extLst>
              <a:ext uri="{FF2B5EF4-FFF2-40B4-BE49-F238E27FC236}">
                <a16:creationId xmlns:a16="http://schemas.microsoft.com/office/drawing/2014/main" id="{E6B611CA-1A62-48CC-8BC4-CAE486225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B10177-D4ED-4364-B7F4-7087D1400C97}"/>
              </a:ext>
            </a:extLst>
          </p:cNvPr>
          <p:cNvSpPr>
            <a:spLocks noGrp="1"/>
          </p:cNvSpPr>
          <p:nvPr>
            <p:ph type="sldNum" sz="quarter" idx="12"/>
          </p:nvPr>
        </p:nvSpPr>
        <p:spPr/>
        <p:txBody>
          <a:bodyPr/>
          <a:lstStyle/>
          <a:p>
            <a:fld id="{3B8C2D97-6537-4AC2-9E7A-0ADE7F6F210E}" type="slidenum">
              <a:rPr lang="en-US" smtClean="0"/>
              <a:t>‹#›</a:t>
            </a:fld>
            <a:endParaRPr lang="en-US"/>
          </a:p>
        </p:txBody>
      </p:sp>
    </p:spTree>
    <p:extLst>
      <p:ext uri="{BB962C8B-B14F-4D97-AF65-F5344CB8AC3E}">
        <p14:creationId xmlns:p14="http://schemas.microsoft.com/office/powerpoint/2010/main" val="40604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F34A1-5BC9-4A3E-823C-0C46BA2AE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A78AB-F9AA-4A92-9BDB-554ED5CBFF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577747-22FB-412D-8E8C-E4CDF2458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43025D-24C1-4209-9C7D-21256B738186}"/>
              </a:ext>
            </a:extLst>
          </p:cNvPr>
          <p:cNvSpPr>
            <a:spLocks noGrp="1"/>
          </p:cNvSpPr>
          <p:nvPr>
            <p:ph type="dt" sz="half" idx="10"/>
          </p:nvPr>
        </p:nvSpPr>
        <p:spPr/>
        <p:txBody>
          <a:bodyPr/>
          <a:lstStyle/>
          <a:p>
            <a:fld id="{4D1A08D5-4540-4847-AA0E-D5C125E78480}" type="datetime1">
              <a:rPr lang="en-US" smtClean="0"/>
              <a:t>1/4/2018</a:t>
            </a:fld>
            <a:endParaRPr lang="en-US"/>
          </a:p>
        </p:txBody>
      </p:sp>
      <p:sp>
        <p:nvSpPr>
          <p:cNvPr id="6" name="Footer Placeholder 5">
            <a:extLst>
              <a:ext uri="{FF2B5EF4-FFF2-40B4-BE49-F238E27FC236}">
                <a16:creationId xmlns:a16="http://schemas.microsoft.com/office/drawing/2014/main" id="{3F6FBC87-4433-43B9-B88B-F6A961059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CB1AD-E099-444D-9C3F-867E9096EEFE}"/>
              </a:ext>
            </a:extLst>
          </p:cNvPr>
          <p:cNvSpPr>
            <a:spLocks noGrp="1"/>
          </p:cNvSpPr>
          <p:nvPr>
            <p:ph type="sldNum" sz="quarter" idx="12"/>
          </p:nvPr>
        </p:nvSpPr>
        <p:spPr/>
        <p:txBody>
          <a:bodyPr/>
          <a:lstStyle/>
          <a:p>
            <a:fld id="{3B8C2D97-6537-4AC2-9E7A-0ADE7F6F210E}" type="slidenum">
              <a:rPr lang="en-US" smtClean="0"/>
              <a:t>‹#›</a:t>
            </a:fld>
            <a:endParaRPr lang="en-US"/>
          </a:p>
        </p:txBody>
      </p:sp>
    </p:spTree>
    <p:extLst>
      <p:ext uri="{BB962C8B-B14F-4D97-AF65-F5344CB8AC3E}">
        <p14:creationId xmlns:p14="http://schemas.microsoft.com/office/powerpoint/2010/main" val="145122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30000"/>
              </a:schemeClr>
            </a:gs>
            <a:gs pos="74000">
              <a:schemeClr val="accent1">
                <a:lumMod val="45000"/>
                <a:lumOff val="55000"/>
                <a:alpha val="10000"/>
              </a:schemeClr>
            </a:gs>
            <a:gs pos="83000">
              <a:schemeClr val="accent1">
                <a:lumMod val="45000"/>
                <a:lumOff val="55000"/>
                <a:alpha val="10000"/>
              </a:schemeClr>
            </a:gs>
            <a:gs pos="100000">
              <a:schemeClr val="accent1">
                <a:lumMod val="30000"/>
                <a:lumOff val="70000"/>
                <a:alpha val="3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544DCB-0A74-40B6-8ECF-ADBFCE5626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F3228D-B9CC-4428-80DC-91A9166C56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A527F-BBA0-4BF3-906B-F4A6A01EE0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B56AF-EDFC-481E-ADD5-DD40AC8865CE}" type="datetime1">
              <a:rPr lang="en-US" smtClean="0"/>
              <a:t>1/4/2018</a:t>
            </a:fld>
            <a:endParaRPr lang="en-US"/>
          </a:p>
        </p:txBody>
      </p:sp>
      <p:sp>
        <p:nvSpPr>
          <p:cNvPr id="5" name="Footer Placeholder 4">
            <a:extLst>
              <a:ext uri="{FF2B5EF4-FFF2-40B4-BE49-F238E27FC236}">
                <a16:creationId xmlns:a16="http://schemas.microsoft.com/office/drawing/2014/main" id="{DA26EEFD-EBFD-4225-85D2-0C225FA03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2DB7E8-527F-43CA-A3CE-4276B5F43F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C2D97-6537-4AC2-9E7A-0ADE7F6F210E}" type="slidenum">
              <a:rPr lang="en-US" smtClean="0"/>
              <a:t>‹#›</a:t>
            </a:fld>
            <a:endParaRPr lang="en-US"/>
          </a:p>
        </p:txBody>
      </p:sp>
    </p:spTree>
    <p:extLst>
      <p:ext uri="{BB962C8B-B14F-4D97-AF65-F5344CB8AC3E}">
        <p14:creationId xmlns:p14="http://schemas.microsoft.com/office/powerpoint/2010/main" val="3185190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sv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jpe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xml"/><Relationship Id="rId5" Type="http://schemas.openxmlformats.org/officeDocument/2006/relationships/chart" Target="../charts/chart18.xml"/><Relationship Id="rId4" Type="http://schemas.openxmlformats.org/officeDocument/2006/relationships/chart" Target="../charts/chart17.xml"/></Relationships>
</file>

<file path=ppt/slides/_rels/slide35.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chart" Target="../charts/char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svg"/><Relationship Id="rId18" Type="http://schemas.openxmlformats.org/officeDocument/2006/relationships/image" Target="../media/image4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notesSlide" Target="../notesSlides/notesSlide7.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35.svg"/><Relationship Id="rId5" Type="http://schemas.openxmlformats.org/officeDocument/2006/relationships/image" Target="../media/image25.png"/><Relationship Id="rId15" Type="http://schemas.openxmlformats.org/officeDocument/2006/relationships/image" Target="../media/image39.svg"/><Relationship Id="rId10" Type="http://schemas.openxmlformats.org/officeDocument/2006/relationships/image" Target="../media/image34.png"/><Relationship Id="rId19" Type="http://schemas.openxmlformats.org/officeDocument/2006/relationships/image" Target="../media/image43.svg"/><Relationship Id="rId4" Type="http://schemas.openxmlformats.org/officeDocument/2006/relationships/image" Target="../media/image24.svg"/><Relationship Id="rId9" Type="http://schemas.openxmlformats.org/officeDocument/2006/relationships/image" Target="../media/image29.svg"/><Relationship Id="rId1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slideLayout" Target="../slideLayouts/slideLayout2.xml"/><Relationship Id="rId7" Type="http://schemas.openxmlformats.org/officeDocument/2006/relationships/image" Target="../media/image7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85.png"/><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chart" Target="../charts/chart32.xml"/><Relationship Id="rId4" Type="http://schemas.openxmlformats.org/officeDocument/2006/relationships/chart" Target="../charts/chart31.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chart" Target="../charts/chart34.xml"/><Relationship Id="rId5" Type="http://schemas.openxmlformats.org/officeDocument/2006/relationships/chart" Target="../charts/chart33.xml"/><Relationship Id="rId4" Type="http://schemas.openxmlformats.org/officeDocument/2006/relationships/notesSlide" Target="../notesSlides/notesSlide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4.svg"/><Relationship Id="rId21" Type="http://schemas.openxmlformats.org/officeDocument/2006/relationships/image" Target="../media/image32.png"/><Relationship Id="rId7" Type="http://schemas.openxmlformats.org/officeDocument/2006/relationships/image" Target="../media/image28.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image" Target="../media/image23.png"/><Relationship Id="rId16" Type="http://schemas.openxmlformats.org/officeDocument/2006/relationships/image" Target="../media/image41.svg"/><Relationship Id="rId20" Type="http://schemas.openxmlformats.org/officeDocument/2006/relationships/image" Target="../media/image31.sv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6.png"/><Relationship Id="rId5" Type="http://schemas.openxmlformats.org/officeDocument/2006/relationships/image" Target="../media/image26.svg"/><Relationship Id="rId15" Type="http://schemas.openxmlformats.org/officeDocument/2006/relationships/image" Target="../media/image40.png"/><Relationship Id="rId10" Type="http://schemas.openxmlformats.org/officeDocument/2006/relationships/image" Target="../media/image35.svg"/><Relationship Id="rId19"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33.svg"/></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chart" Target="../charts/chart36.xml"/><Relationship Id="rId7" Type="http://schemas.openxmlformats.org/officeDocument/2006/relationships/image" Target="../media/image91.png"/><Relationship Id="rId2" Type="http://schemas.openxmlformats.org/officeDocument/2006/relationships/chart" Target="../charts/chart3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5.png"/><Relationship Id="rId2" Type="http://schemas.openxmlformats.org/officeDocument/2006/relationships/video" Target="../media/media5.gif"/><Relationship Id="rId1" Type="http://schemas.microsoft.com/office/2007/relationships/media" Target="../media/media5.gif"/><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8" Type="http://schemas.openxmlformats.org/officeDocument/2006/relationships/image" Target="../media/image97.png"/><Relationship Id="rId3" Type="http://schemas.microsoft.com/office/2007/relationships/media" Target="../media/media7.gif"/><Relationship Id="rId7" Type="http://schemas.openxmlformats.org/officeDocument/2006/relationships/image" Target="../media/image96.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98.png"/><Relationship Id="rId4" Type="http://schemas.openxmlformats.org/officeDocument/2006/relationships/video" Target="../media/media7.gif"/><Relationship Id="rId9" Type="http://schemas.microsoft.com/office/2007/relationships/hdphoto" Target="../media/hdphoto2.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sv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30000"/>
              </a:schemeClr>
            </a:gs>
            <a:gs pos="75000">
              <a:schemeClr val="accent1">
                <a:lumMod val="45000"/>
                <a:lumOff val="55000"/>
                <a:alpha val="10000"/>
              </a:schemeClr>
            </a:gs>
            <a:gs pos="87000">
              <a:schemeClr val="accent1">
                <a:lumMod val="45000"/>
                <a:lumOff val="55000"/>
                <a:alpha val="10000"/>
              </a:schemeClr>
            </a:gs>
            <a:gs pos="100000">
              <a:schemeClr val="accent1">
                <a:lumMod val="30000"/>
                <a:lumOff val="70000"/>
                <a:alpha val="3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37934"/>
            <a:ext cx="9144000" cy="2387600"/>
          </a:xfrm>
        </p:spPr>
        <p:txBody>
          <a:bodyPr>
            <a:normAutofit fontScale="90000"/>
          </a:bodyPr>
          <a:lstStyle/>
          <a:p>
            <a:r>
              <a:rPr lang="en-US" dirty="0"/>
              <a:t>Spatiotemporal Reconstruction,  Navigation, and Relational Memory in the Hippocampus </a:t>
            </a:r>
          </a:p>
        </p:txBody>
      </p:sp>
      <p:sp>
        <p:nvSpPr>
          <p:cNvPr id="3" name="Subtitle 2"/>
          <p:cNvSpPr>
            <a:spLocks noGrp="1"/>
          </p:cNvSpPr>
          <p:nvPr>
            <p:ph type="subTitle" idx="1"/>
          </p:nvPr>
        </p:nvSpPr>
        <p:spPr>
          <a:xfrm>
            <a:off x="1524000" y="4117609"/>
            <a:ext cx="9144000" cy="1655762"/>
          </a:xfrm>
        </p:spPr>
        <p:txBody>
          <a:bodyPr/>
          <a:lstStyle/>
          <a:p>
            <a:r>
              <a:rPr lang="en-US" dirty="0"/>
              <a:t>Kevin Horecka, December 1</a:t>
            </a:r>
            <a:r>
              <a:rPr lang="en-US" baseline="30000" dirty="0"/>
              <a:t>st</a:t>
            </a:r>
            <a:r>
              <a:rPr lang="en-US" dirty="0"/>
              <a:t>, 2017 Preliminary Examination</a:t>
            </a:r>
          </a:p>
        </p:txBody>
      </p:sp>
      <p:grpSp>
        <p:nvGrpSpPr>
          <p:cNvPr id="12" name="Group 11">
            <a:extLst>
              <a:ext uri="{FF2B5EF4-FFF2-40B4-BE49-F238E27FC236}">
                <a16:creationId xmlns:a16="http://schemas.microsoft.com/office/drawing/2014/main" id="{60800DC7-F4AB-4357-82C4-42D91FAC77A2}"/>
              </a:ext>
            </a:extLst>
          </p:cNvPr>
          <p:cNvGrpSpPr/>
          <p:nvPr/>
        </p:nvGrpSpPr>
        <p:grpSpPr>
          <a:xfrm>
            <a:off x="0" y="-1321"/>
            <a:ext cx="12192000" cy="219435"/>
            <a:chOff x="0" y="-1321"/>
            <a:chExt cx="12192000" cy="219435"/>
          </a:xfrm>
        </p:grpSpPr>
        <p:sp>
          <p:nvSpPr>
            <p:cNvPr id="13" name="Rectangle 12">
              <a:extLst>
                <a:ext uri="{FF2B5EF4-FFF2-40B4-BE49-F238E27FC236}">
                  <a16:creationId xmlns:a16="http://schemas.microsoft.com/office/drawing/2014/main" id="{D54B0D19-D498-4C51-9CD2-C36417FED859}"/>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14" name="Rectangle 13">
              <a:extLst>
                <a:ext uri="{FF2B5EF4-FFF2-40B4-BE49-F238E27FC236}">
                  <a16:creationId xmlns:a16="http://schemas.microsoft.com/office/drawing/2014/main" id="{953577FC-8898-4234-9104-C4DCB84404E8}"/>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5" name="Rectangle 14">
              <a:extLst>
                <a:ext uri="{FF2B5EF4-FFF2-40B4-BE49-F238E27FC236}">
                  <a16:creationId xmlns:a16="http://schemas.microsoft.com/office/drawing/2014/main" id="{0F141ADA-23A7-4197-BB6A-830AEA6534C4}"/>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6" name="Rectangle 15">
              <a:extLst>
                <a:ext uri="{FF2B5EF4-FFF2-40B4-BE49-F238E27FC236}">
                  <a16:creationId xmlns:a16="http://schemas.microsoft.com/office/drawing/2014/main" id="{3B77FD7F-EBBC-4477-BC8A-170D27F85FE4}"/>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7" name="Rectangle 16">
              <a:extLst>
                <a:ext uri="{FF2B5EF4-FFF2-40B4-BE49-F238E27FC236}">
                  <a16:creationId xmlns:a16="http://schemas.microsoft.com/office/drawing/2014/main" id="{AA496D85-9E66-42F3-B754-3E87BD5E313E}"/>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183590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C6352-95BC-4B3F-A4E1-33D8A86FA389}"/>
              </a:ext>
            </a:extLst>
          </p:cNvPr>
          <p:cNvSpPr>
            <a:spLocks noGrp="1"/>
          </p:cNvSpPr>
          <p:nvPr>
            <p:ph type="title"/>
          </p:nvPr>
        </p:nvSpPr>
        <p:spPr/>
        <p:txBody>
          <a:bodyPr/>
          <a:lstStyle/>
          <a:p>
            <a:r>
              <a:rPr lang="en-US" dirty="0"/>
              <a:t>Jeneson et al. 2010 &amp; Watson et al. 2013</a:t>
            </a:r>
          </a:p>
        </p:txBody>
      </p:sp>
      <p:sp>
        <p:nvSpPr>
          <p:cNvPr id="3" name="Content Placeholder 2">
            <a:extLst>
              <a:ext uri="{FF2B5EF4-FFF2-40B4-BE49-F238E27FC236}">
                <a16:creationId xmlns:a16="http://schemas.microsoft.com/office/drawing/2014/main" id="{489E8E43-6B0C-4DB1-A49E-CC47EAECD9B6}"/>
              </a:ext>
            </a:extLst>
          </p:cNvPr>
          <p:cNvSpPr>
            <a:spLocks noGrp="1"/>
          </p:cNvSpPr>
          <p:nvPr>
            <p:ph idx="1"/>
          </p:nvPr>
        </p:nvSpPr>
        <p:spPr>
          <a:xfrm>
            <a:off x="838200" y="1825624"/>
            <a:ext cx="5561825" cy="4726177"/>
          </a:xfrm>
        </p:spPr>
        <p:txBody>
          <a:bodyPr>
            <a:normAutofit/>
          </a:bodyPr>
          <a:lstStyle/>
          <a:p>
            <a:r>
              <a:rPr lang="en-US" dirty="0"/>
              <a:t>Similar to Smith &amp; Milner with fewer items</a:t>
            </a:r>
          </a:p>
          <a:p>
            <a:r>
              <a:rPr lang="en-US" dirty="0"/>
              <a:t>Varied number of items (up to 7 and 5, respectively)</a:t>
            </a:r>
          </a:p>
          <a:p>
            <a:r>
              <a:rPr lang="en-US" dirty="0"/>
              <a:t>Analysis was very coarse (lacking specificity and sensitivity)</a:t>
            </a:r>
          </a:p>
          <a:p>
            <a:r>
              <a:rPr lang="en-US" dirty="0"/>
              <a:t>Both showed </a:t>
            </a:r>
            <a:r>
              <a:rPr lang="en-US" b="1" dirty="0"/>
              <a:t>deficits in misplacement and relational errors </a:t>
            </a:r>
            <a:r>
              <a:rPr lang="en-US" dirty="0"/>
              <a:t>(interchanging or “swapping” of </a:t>
            </a:r>
            <a:r>
              <a:rPr lang="en-US" i="1" dirty="0"/>
              <a:t>pairs of items</a:t>
            </a:r>
            <a:r>
              <a:rPr lang="en-US" dirty="0"/>
              <a:t>)</a:t>
            </a:r>
          </a:p>
          <a:p>
            <a:endParaRPr lang="en-US" dirty="0"/>
          </a:p>
        </p:txBody>
      </p:sp>
      <p:pic>
        <p:nvPicPr>
          <p:cNvPr id="4" name="Picture 3">
            <a:extLst>
              <a:ext uri="{FF2B5EF4-FFF2-40B4-BE49-F238E27FC236}">
                <a16:creationId xmlns:a16="http://schemas.microsoft.com/office/drawing/2014/main" id="{DD343D47-0E18-44B7-BED8-AAF17F14DDAA}"/>
              </a:ext>
            </a:extLst>
          </p:cNvPr>
          <p:cNvPicPr>
            <a:picLocks noChangeAspect="1"/>
          </p:cNvPicPr>
          <p:nvPr/>
        </p:nvPicPr>
        <p:blipFill rotWithShape="1">
          <a:blip r:embed="rId2"/>
          <a:srcRect b="41529"/>
          <a:stretch/>
        </p:blipFill>
        <p:spPr>
          <a:xfrm>
            <a:off x="7100432" y="1380236"/>
            <a:ext cx="4737282" cy="1575837"/>
          </a:xfrm>
          <a:prstGeom prst="rect">
            <a:avLst/>
          </a:prstGeom>
        </p:spPr>
      </p:pic>
      <p:pic>
        <p:nvPicPr>
          <p:cNvPr id="6" name="Picture 5">
            <a:extLst>
              <a:ext uri="{FF2B5EF4-FFF2-40B4-BE49-F238E27FC236}">
                <a16:creationId xmlns:a16="http://schemas.microsoft.com/office/drawing/2014/main" id="{00CB0867-0A94-4241-A5B5-46C8174497E9}"/>
              </a:ext>
            </a:extLst>
          </p:cNvPr>
          <p:cNvPicPr>
            <a:picLocks noChangeAspect="1"/>
          </p:cNvPicPr>
          <p:nvPr/>
        </p:nvPicPr>
        <p:blipFill rotWithShape="1">
          <a:blip r:embed="rId3"/>
          <a:srcRect b="73478"/>
          <a:stretch/>
        </p:blipFill>
        <p:spPr>
          <a:xfrm>
            <a:off x="7100432" y="2957394"/>
            <a:ext cx="4737282" cy="2462635"/>
          </a:xfrm>
          <a:prstGeom prst="rect">
            <a:avLst/>
          </a:prstGeom>
        </p:spPr>
      </p:pic>
      <p:grpSp>
        <p:nvGrpSpPr>
          <p:cNvPr id="15" name="Group 14">
            <a:extLst>
              <a:ext uri="{FF2B5EF4-FFF2-40B4-BE49-F238E27FC236}">
                <a16:creationId xmlns:a16="http://schemas.microsoft.com/office/drawing/2014/main" id="{99480772-F769-4103-A3E4-6D341BE9A6CD}"/>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220755E4-9280-4BF2-ACCB-197CF5DE6DF4}"/>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15FA1070-73AE-4260-8965-53A89C68162C}"/>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6AF9809F-2224-47C7-9A36-5B856893EE77}"/>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CD3D79FB-C245-40B4-A700-A392FDA3E1ED}"/>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A3F02A75-699C-4B6A-A1D0-D0BDFB4F73F6}"/>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13" name="Picture 12">
            <a:extLst>
              <a:ext uri="{FF2B5EF4-FFF2-40B4-BE49-F238E27FC236}">
                <a16:creationId xmlns:a16="http://schemas.microsoft.com/office/drawing/2014/main" id="{3F3FA586-D8A5-4CD9-8333-CC9768B90647}"/>
              </a:ext>
            </a:extLst>
          </p:cNvPr>
          <p:cNvPicPr>
            <a:picLocks noChangeAspect="1"/>
          </p:cNvPicPr>
          <p:nvPr/>
        </p:nvPicPr>
        <p:blipFill rotWithShape="1">
          <a:blip r:embed="rId4"/>
          <a:srcRect t="68946" b="16045"/>
          <a:stretch/>
        </p:blipFill>
        <p:spPr>
          <a:xfrm>
            <a:off x="7100431" y="5398403"/>
            <a:ext cx="4737283" cy="1393567"/>
          </a:xfrm>
          <a:prstGeom prst="rect">
            <a:avLst/>
          </a:prstGeom>
        </p:spPr>
      </p:pic>
    </p:spTree>
    <p:extLst>
      <p:ext uri="{BB962C8B-B14F-4D97-AF65-F5344CB8AC3E}">
        <p14:creationId xmlns:p14="http://schemas.microsoft.com/office/powerpoint/2010/main" val="115000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87AE0-6931-45B9-80DD-76DFA60B50F8}"/>
              </a:ext>
            </a:extLst>
          </p:cNvPr>
          <p:cNvSpPr>
            <a:spLocks noGrp="1"/>
          </p:cNvSpPr>
          <p:nvPr>
            <p:ph type="title"/>
          </p:nvPr>
        </p:nvSpPr>
        <p:spPr/>
        <p:txBody>
          <a:bodyPr/>
          <a:lstStyle/>
          <a:p>
            <a:r>
              <a:rPr lang="en-US" dirty="0"/>
              <a:t>Models of Information in Reconstruction</a:t>
            </a:r>
          </a:p>
        </p:txBody>
      </p:sp>
      <p:sp>
        <p:nvSpPr>
          <p:cNvPr id="3" name="Content Placeholder 2">
            <a:extLst>
              <a:ext uri="{FF2B5EF4-FFF2-40B4-BE49-F238E27FC236}">
                <a16:creationId xmlns:a16="http://schemas.microsoft.com/office/drawing/2014/main" id="{CF1DEA22-5DBD-47A3-8262-4A7DAFECD639}"/>
              </a:ext>
            </a:extLst>
          </p:cNvPr>
          <p:cNvSpPr>
            <a:spLocks noGrp="1"/>
          </p:cNvSpPr>
          <p:nvPr>
            <p:ph sz="half" idx="2"/>
          </p:nvPr>
        </p:nvSpPr>
        <p:spPr>
          <a:xfrm>
            <a:off x="838199" y="1690688"/>
            <a:ext cx="9488647" cy="2101136"/>
          </a:xfrm>
        </p:spPr>
        <p:txBody>
          <a:bodyPr>
            <a:normAutofit fontScale="70000" lnSpcReduction="20000"/>
          </a:bodyPr>
          <a:lstStyle/>
          <a:p>
            <a:r>
              <a:rPr lang="en-US" dirty="0"/>
              <a:t>After reconstruction, some level of </a:t>
            </a:r>
            <a:r>
              <a:rPr lang="en-US" b="1" dirty="0"/>
              <a:t>inference</a:t>
            </a:r>
            <a:r>
              <a:rPr lang="en-US" dirty="0"/>
              <a:t> is required to determine what information was/wasn’t present in the reconstructed locations</a:t>
            </a:r>
          </a:p>
          <a:p>
            <a:r>
              <a:rPr lang="en-US" dirty="0"/>
              <a:t>The framework involves three key types of information</a:t>
            </a:r>
          </a:p>
          <a:p>
            <a:pPr lvl="1"/>
            <a:r>
              <a:rPr lang="en-US" dirty="0"/>
              <a:t>Identity-location binding</a:t>
            </a:r>
          </a:p>
          <a:p>
            <a:pPr lvl="1"/>
            <a:r>
              <a:rPr lang="en-US" dirty="0"/>
              <a:t>Location-location (or Item-item) relations</a:t>
            </a:r>
          </a:p>
          <a:p>
            <a:pPr lvl="1"/>
            <a:r>
              <a:rPr lang="en-US" dirty="0"/>
              <a:t>Location-environment (or Item-environment) relations</a:t>
            </a:r>
          </a:p>
          <a:p>
            <a:r>
              <a:rPr lang="en-US" dirty="0"/>
              <a:t>Misplacement error can be broken down into these different types of information</a:t>
            </a:r>
          </a:p>
        </p:txBody>
      </p:sp>
      <p:grpSp>
        <p:nvGrpSpPr>
          <p:cNvPr id="7" name="Group 6">
            <a:extLst>
              <a:ext uri="{FF2B5EF4-FFF2-40B4-BE49-F238E27FC236}">
                <a16:creationId xmlns:a16="http://schemas.microsoft.com/office/drawing/2014/main" id="{81B25CB5-AFA8-436E-85E2-E8301A838E66}"/>
              </a:ext>
            </a:extLst>
          </p:cNvPr>
          <p:cNvGrpSpPr/>
          <p:nvPr/>
        </p:nvGrpSpPr>
        <p:grpSpPr>
          <a:xfrm>
            <a:off x="0" y="-1321"/>
            <a:ext cx="12192000" cy="219435"/>
            <a:chOff x="0" y="-1321"/>
            <a:chExt cx="12192000" cy="219435"/>
          </a:xfrm>
        </p:grpSpPr>
        <p:sp>
          <p:nvSpPr>
            <p:cNvPr id="8" name="Rectangle 7">
              <a:extLst>
                <a:ext uri="{FF2B5EF4-FFF2-40B4-BE49-F238E27FC236}">
                  <a16:creationId xmlns:a16="http://schemas.microsoft.com/office/drawing/2014/main" id="{B5ACA08F-ADE3-450F-BC62-E4015C41EC9C}"/>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9" name="Rectangle 8">
              <a:extLst>
                <a:ext uri="{FF2B5EF4-FFF2-40B4-BE49-F238E27FC236}">
                  <a16:creationId xmlns:a16="http://schemas.microsoft.com/office/drawing/2014/main" id="{315CB9A4-87B1-466A-A7C7-24450B0C730E}"/>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0" name="Rectangle 9">
              <a:extLst>
                <a:ext uri="{FF2B5EF4-FFF2-40B4-BE49-F238E27FC236}">
                  <a16:creationId xmlns:a16="http://schemas.microsoft.com/office/drawing/2014/main" id="{19EDA26D-6A54-4B55-AD42-50088104E4AC}"/>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1" name="Rectangle 10">
              <a:extLst>
                <a:ext uri="{FF2B5EF4-FFF2-40B4-BE49-F238E27FC236}">
                  <a16:creationId xmlns:a16="http://schemas.microsoft.com/office/drawing/2014/main" id="{0C7289E6-3145-4A6F-BB23-4EDD4F58E331}"/>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2" name="Rectangle 11">
              <a:extLst>
                <a:ext uri="{FF2B5EF4-FFF2-40B4-BE49-F238E27FC236}">
                  <a16:creationId xmlns:a16="http://schemas.microsoft.com/office/drawing/2014/main" id="{B1125A48-BB01-4D34-9A52-56C87DCB8447}"/>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14" name="Content Placeholder 13">
            <a:extLst>
              <a:ext uri="{FF2B5EF4-FFF2-40B4-BE49-F238E27FC236}">
                <a16:creationId xmlns:a16="http://schemas.microsoft.com/office/drawing/2014/main" id="{C6055DB1-5CB9-4DDE-8CAE-4AC154325FC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3755" y="4003989"/>
            <a:ext cx="11483726" cy="2520817"/>
          </a:xfrm>
        </p:spPr>
      </p:pic>
    </p:spTree>
    <p:extLst>
      <p:ext uri="{BB962C8B-B14F-4D97-AF65-F5344CB8AC3E}">
        <p14:creationId xmlns:p14="http://schemas.microsoft.com/office/powerpoint/2010/main" val="3654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2B42200-EB6D-45D5-BFCF-A0AFC3C895B4}"/>
              </a:ext>
            </a:extLst>
          </p:cNvPr>
          <p:cNvSpPr/>
          <p:nvPr/>
        </p:nvSpPr>
        <p:spPr>
          <a:xfrm>
            <a:off x="6416487" y="2039731"/>
            <a:ext cx="3903170" cy="2675433"/>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Episodes</a:t>
            </a:r>
          </a:p>
        </p:txBody>
      </p:sp>
      <p:sp>
        <p:nvSpPr>
          <p:cNvPr id="2" name="Title 1">
            <a:extLst>
              <a:ext uri="{FF2B5EF4-FFF2-40B4-BE49-F238E27FC236}">
                <a16:creationId xmlns:a16="http://schemas.microsoft.com/office/drawing/2014/main" id="{05FE0ADE-62E8-46E4-A4F8-B0B20AA1163A}"/>
              </a:ext>
            </a:extLst>
          </p:cNvPr>
          <p:cNvSpPr>
            <a:spLocks noGrp="1"/>
          </p:cNvSpPr>
          <p:nvPr>
            <p:ph type="title"/>
          </p:nvPr>
        </p:nvSpPr>
        <p:spPr/>
        <p:txBody>
          <a:bodyPr/>
          <a:lstStyle/>
          <a:p>
            <a:r>
              <a:rPr lang="en-US" dirty="0"/>
              <a:t>Bringing it All Together</a:t>
            </a:r>
          </a:p>
        </p:txBody>
      </p:sp>
      <p:pic>
        <p:nvPicPr>
          <p:cNvPr id="9" name="Graphic 8" descr="Thermometer">
            <a:extLst>
              <a:ext uri="{FF2B5EF4-FFF2-40B4-BE49-F238E27FC236}">
                <a16:creationId xmlns:a16="http://schemas.microsoft.com/office/drawing/2014/main" id="{499961F0-56E3-4B69-9064-E225B89BD2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5729" y="2496179"/>
            <a:ext cx="914400" cy="914400"/>
          </a:xfrm>
          <a:prstGeom prst="rect">
            <a:avLst/>
          </a:prstGeom>
        </p:spPr>
      </p:pic>
      <p:pic>
        <p:nvPicPr>
          <p:cNvPr id="11" name="Graphic 10" descr="City">
            <a:extLst>
              <a:ext uri="{FF2B5EF4-FFF2-40B4-BE49-F238E27FC236}">
                <a16:creationId xmlns:a16="http://schemas.microsoft.com/office/drawing/2014/main" id="{AD9F4698-C5A3-4CC6-AB56-B37CE31FB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3485" y="4626405"/>
            <a:ext cx="914400" cy="914400"/>
          </a:xfrm>
          <a:prstGeom prst="rect">
            <a:avLst/>
          </a:prstGeom>
        </p:spPr>
      </p:pic>
      <p:pic>
        <p:nvPicPr>
          <p:cNvPr id="14" name="Picture 13">
            <a:extLst>
              <a:ext uri="{FF2B5EF4-FFF2-40B4-BE49-F238E27FC236}">
                <a16:creationId xmlns:a16="http://schemas.microsoft.com/office/drawing/2014/main" id="{17164B54-A9DA-495C-997F-F0AA393A3E38}"/>
              </a:ext>
            </a:extLst>
          </p:cNvPr>
          <p:cNvPicPr>
            <a:picLocks noChangeAspect="1"/>
          </p:cNvPicPr>
          <p:nvPr/>
        </p:nvPicPr>
        <p:blipFill>
          <a:blip r:embed="rId6"/>
          <a:stretch>
            <a:fillRect/>
          </a:stretch>
        </p:blipFill>
        <p:spPr>
          <a:xfrm>
            <a:off x="1187742" y="2221418"/>
            <a:ext cx="4001058" cy="3315163"/>
          </a:xfrm>
          <a:prstGeom prst="rect">
            <a:avLst/>
          </a:prstGeom>
        </p:spPr>
      </p:pic>
      <p:grpSp>
        <p:nvGrpSpPr>
          <p:cNvPr id="30" name="Group 29">
            <a:extLst>
              <a:ext uri="{FF2B5EF4-FFF2-40B4-BE49-F238E27FC236}">
                <a16:creationId xmlns:a16="http://schemas.microsoft.com/office/drawing/2014/main" id="{F6C78436-D42F-43E2-ADF9-A88C89DE36DC}"/>
              </a:ext>
            </a:extLst>
          </p:cNvPr>
          <p:cNvGrpSpPr/>
          <p:nvPr/>
        </p:nvGrpSpPr>
        <p:grpSpPr>
          <a:xfrm>
            <a:off x="6738256" y="2179525"/>
            <a:ext cx="2394857" cy="914400"/>
            <a:chOff x="6096000" y="1690687"/>
            <a:chExt cx="2394857" cy="914400"/>
          </a:xfrm>
        </p:grpSpPr>
        <p:sp>
          <p:nvSpPr>
            <p:cNvPr id="27" name="Rectangle 26">
              <a:extLst>
                <a:ext uri="{FF2B5EF4-FFF2-40B4-BE49-F238E27FC236}">
                  <a16:creationId xmlns:a16="http://schemas.microsoft.com/office/drawing/2014/main" id="{2F1A04CE-C207-4E7D-B73E-5E3BD9D1AFA9}"/>
                </a:ext>
              </a:extLst>
            </p:cNvPr>
            <p:cNvSpPr/>
            <p:nvPr/>
          </p:nvSpPr>
          <p:spPr>
            <a:xfrm>
              <a:off x="6096000" y="1690687"/>
              <a:ext cx="2394857" cy="914400"/>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Space</a:t>
              </a:r>
            </a:p>
          </p:txBody>
        </p:sp>
        <p:pic>
          <p:nvPicPr>
            <p:cNvPr id="16" name="Graphic 15" descr="Map with pin">
              <a:extLst>
                <a:ext uri="{FF2B5EF4-FFF2-40B4-BE49-F238E27FC236}">
                  <a16:creationId xmlns:a16="http://schemas.microsoft.com/office/drawing/2014/main" id="{1F0C4D2C-5DD3-4151-BDFD-B9A812D1D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37514" y="1690687"/>
              <a:ext cx="914400" cy="914400"/>
            </a:xfrm>
            <a:prstGeom prst="rect">
              <a:avLst/>
            </a:prstGeom>
          </p:spPr>
        </p:pic>
      </p:grpSp>
      <p:grpSp>
        <p:nvGrpSpPr>
          <p:cNvPr id="31" name="Group 30">
            <a:extLst>
              <a:ext uri="{FF2B5EF4-FFF2-40B4-BE49-F238E27FC236}">
                <a16:creationId xmlns:a16="http://schemas.microsoft.com/office/drawing/2014/main" id="{41457EB1-45AE-4A97-8E74-F058953FA31E}"/>
              </a:ext>
            </a:extLst>
          </p:cNvPr>
          <p:cNvGrpSpPr/>
          <p:nvPr/>
        </p:nvGrpSpPr>
        <p:grpSpPr>
          <a:xfrm>
            <a:off x="6683828" y="5485644"/>
            <a:ext cx="2460171" cy="932487"/>
            <a:chOff x="6610671" y="4747455"/>
            <a:chExt cx="2460171" cy="932487"/>
          </a:xfrm>
        </p:grpSpPr>
        <p:sp>
          <p:nvSpPr>
            <p:cNvPr id="32" name="Rectangle 31">
              <a:extLst>
                <a:ext uri="{FF2B5EF4-FFF2-40B4-BE49-F238E27FC236}">
                  <a16:creationId xmlns:a16="http://schemas.microsoft.com/office/drawing/2014/main" id="{E7524400-047A-4542-8702-3FDA120D8BF4}"/>
                </a:ext>
              </a:extLst>
            </p:cNvPr>
            <p:cNvSpPr/>
            <p:nvPr/>
          </p:nvSpPr>
          <p:spPr>
            <a:xfrm>
              <a:off x="6610671" y="4747455"/>
              <a:ext cx="2394857" cy="914400"/>
            </a:xfrm>
            <a:prstGeom prst="rect">
              <a:avLst/>
            </a:prstGeom>
            <a:solidFill>
              <a:schemeClr val="accent6">
                <a:alpha val="10196"/>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Sampling</a:t>
              </a:r>
            </a:p>
          </p:txBody>
        </p:sp>
        <p:pic>
          <p:nvPicPr>
            <p:cNvPr id="20" name="Graphic 19" descr="Eye">
              <a:extLst>
                <a:ext uri="{FF2B5EF4-FFF2-40B4-BE49-F238E27FC236}">
                  <a16:creationId xmlns:a16="http://schemas.microsoft.com/office/drawing/2014/main" id="{C159443A-1D64-4D55-AC23-7DD6854301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56442" y="4765542"/>
              <a:ext cx="914400" cy="914400"/>
            </a:xfrm>
            <a:prstGeom prst="rect">
              <a:avLst/>
            </a:prstGeom>
          </p:spPr>
        </p:pic>
        <p:pic>
          <p:nvPicPr>
            <p:cNvPr id="22" name="Graphic 21" descr="Hike">
              <a:extLst>
                <a:ext uri="{FF2B5EF4-FFF2-40B4-BE49-F238E27FC236}">
                  <a16:creationId xmlns:a16="http://schemas.microsoft.com/office/drawing/2014/main" id="{CEB1D224-1F45-41CD-A978-0F5C1086B9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37985" y="4765542"/>
              <a:ext cx="914400" cy="914400"/>
            </a:xfrm>
            <a:prstGeom prst="rect">
              <a:avLst/>
            </a:prstGeom>
          </p:spPr>
        </p:pic>
      </p:grpSp>
      <p:grpSp>
        <p:nvGrpSpPr>
          <p:cNvPr id="28" name="Group 27">
            <a:extLst>
              <a:ext uri="{FF2B5EF4-FFF2-40B4-BE49-F238E27FC236}">
                <a16:creationId xmlns:a16="http://schemas.microsoft.com/office/drawing/2014/main" id="{C4B1D558-6611-4339-A357-7A335FF02501}"/>
              </a:ext>
            </a:extLst>
          </p:cNvPr>
          <p:cNvGrpSpPr/>
          <p:nvPr/>
        </p:nvGrpSpPr>
        <p:grpSpPr>
          <a:xfrm>
            <a:off x="7550442" y="3674932"/>
            <a:ext cx="2394857" cy="914400"/>
            <a:chOff x="6096000" y="2605087"/>
            <a:chExt cx="2394857" cy="914400"/>
          </a:xfrm>
        </p:grpSpPr>
        <p:sp>
          <p:nvSpPr>
            <p:cNvPr id="29" name="Rectangle 28">
              <a:extLst>
                <a:ext uri="{FF2B5EF4-FFF2-40B4-BE49-F238E27FC236}">
                  <a16:creationId xmlns:a16="http://schemas.microsoft.com/office/drawing/2014/main" id="{BD2CF898-19A2-421A-8F43-B334944243DD}"/>
                </a:ext>
              </a:extLst>
            </p:cNvPr>
            <p:cNvSpPr/>
            <p:nvPr/>
          </p:nvSpPr>
          <p:spPr>
            <a:xfrm>
              <a:off x="6096000" y="2605087"/>
              <a:ext cx="2394857" cy="914400"/>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Time</a:t>
              </a:r>
            </a:p>
          </p:txBody>
        </p:sp>
        <p:pic>
          <p:nvPicPr>
            <p:cNvPr id="26" name="Graphic 25" descr="Clock">
              <a:extLst>
                <a:ext uri="{FF2B5EF4-FFF2-40B4-BE49-F238E27FC236}">
                  <a16:creationId xmlns:a16="http://schemas.microsoft.com/office/drawing/2014/main" id="{0AC86763-AF2D-49F3-A9F8-237B6E26D13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93428" y="2605087"/>
              <a:ext cx="914400" cy="914400"/>
            </a:xfrm>
            <a:prstGeom prst="rect">
              <a:avLst/>
            </a:prstGeom>
          </p:spPr>
        </p:pic>
      </p:grpSp>
      <p:cxnSp>
        <p:nvCxnSpPr>
          <p:cNvPr id="46" name="Connector: Curved 45">
            <a:extLst>
              <a:ext uri="{FF2B5EF4-FFF2-40B4-BE49-F238E27FC236}">
                <a16:creationId xmlns:a16="http://schemas.microsoft.com/office/drawing/2014/main" id="{2F2A6007-464B-4B41-9EC3-E6FD82BB1761}"/>
              </a:ext>
            </a:extLst>
          </p:cNvPr>
          <p:cNvCxnSpPr>
            <a:stCxn id="7" idx="2"/>
            <a:endCxn id="11" idx="0"/>
          </p:cNvCxnSpPr>
          <p:nvPr/>
        </p:nvCxnSpPr>
        <p:spPr>
          <a:xfrm rot="5400000">
            <a:off x="5143543" y="3543320"/>
            <a:ext cx="1970228" cy="195943"/>
          </a:xfrm>
          <a:prstGeom prst="curvedConnector3">
            <a:avLst>
              <a:gd name="adj1" fmla="val 44475"/>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38E3F2EC-9BFB-45AC-A2A6-00B756B1CC91}"/>
              </a:ext>
            </a:extLst>
          </p:cNvPr>
          <p:cNvCxnSpPr>
            <a:stCxn id="9" idx="1"/>
            <a:endCxn id="7" idx="3"/>
          </p:cNvCxnSpPr>
          <p:nvPr/>
        </p:nvCxnSpPr>
        <p:spPr>
          <a:xfrm rot="10800000">
            <a:off x="6683829" y="2198977"/>
            <a:ext cx="3771901" cy="754402"/>
          </a:xfrm>
          <a:prstGeom prst="curvedConnector3">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C8397C7C-9869-45D3-9476-3B158F6787C2}"/>
              </a:ext>
            </a:extLst>
          </p:cNvPr>
          <p:cNvCxnSpPr>
            <a:stCxn id="9" idx="2"/>
            <a:endCxn id="11" idx="3"/>
          </p:cNvCxnSpPr>
          <p:nvPr/>
        </p:nvCxnSpPr>
        <p:spPr>
          <a:xfrm rot="5400000">
            <a:off x="7863894" y="2034570"/>
            <a:ext cx="1673026" cy="4425044"/>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24308157-2C3C-46EC-BDF8-1938C5A2D8AB}"/>
              </a:ext>
            </a:extLst>
          </p:cNvPr>
          <p:cNvCxnSpPr>
            <a:stCxn id="11" idx="0"/>
            <a:endCxn id="27" idx="2"/>
          </p:cNvCxnSpPr>
          <p:nvPr/>
        </p:nvCxnSpPr>
        <p:spPr>
          <a:xfrm rot="5400000" flipH="1" flipV="1">
            <a:off x="6216945" y="2907665"/>
            <a:ext cx="1532480" cy="1905000"/>
          </a:xfrm>
          <a:prstGeom prst="curvedConnector3">
            <a:avLst/>
          </a:prstGeom>
          <a:ln w="9525" cap="flat" cmpd="sng" algn="ctr">
            <a:solidFill>
              <a:srgbClr val="4472C4">
                <a:alpha val="2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Connector: Curved 56">
            <a:extLst>
              <a:ext uri="{FF2B5EF4-FFF2-40B4-BE49-F238E27FC236}">
                <a16:creationId xmlns:a16="http://schemas.microsoft.com/office/drawing/2014/main" id="{FBFD3846-7D71-4B45-979F-2F736DC19915}"/>
              </a:ext>
            </a:extLst>
          </p:cNvPr>
          <p:cNvCxnSpPr>
            <a:stCxn id="9" idx="2"/>
            <a:endCxn id="29" idx="0"/>
          </p:cNvCxnSpPr>
          <p:nvPr/>
        </p:nvCxnSpPr>
        <p:spPr>
          <a:xfrm rot="5400000">
            <a:off x="9698224" y="2460226"/>
            <a:ext cx="264353" cy="2165058"/>
          </a:xfrm>
          <a:prstGeom prst="curvedConnector3">
            <a:avLst/>
          </a:prstGeom>
          <a:ln w="9525" cap="flat" cmpd="sng" algn="ctr">
            <a:solidFill>
              <a:srgbClr val="4472C4">
                <a:alpha val="2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1" name="Graphic 60" descr="Planet">
            <a:extLst>
              <a:ext uri="{FF2B5EF4-FFF2-40B4-BE49-F238E27FC236}">
                <a16:creationId xmlns:a16="http://schemas.microsoft.com/office/drawing/2014/main" id="{73CB1674-0264-492B-A9E6-6B9F502054D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99277" y="0"/>
            <a:ext cx="914400" cy="914400"/>
          </a:xfrm>
          <a:prstGeom prst="rect">
            <a:avLst/>
          </a:prstGeom>
        </p:spPr>
      </p:pic>
      <p:grpSp>
        <p:nvGrpSpPr>
          <p:cNvPr id="1024" name="Group 1023">
            <a:extLst>
              <a:ext uri="{FF2B5EF4-FFF2-40B4-BE49-F238E27FC236}">
                <a16:creationId xmlns:a16="http://schemas.microsoft.com/office/drawing/2014/main" id="{C5EBDC6E-9FD3-4700-9B18-474E9E039A6C}"/>
              </a:ext>
            </a:extLst>
          </p:cNvPr>
          <p:cNvGrpSpPr/>
          <p:nvPr/>
        </p:nvGrpSpPr>
        <p:grpSpPr>
          <a:xfrm>
            <a:off x="9047228" y="844999"/>
            <a:ext cx="1072242" cy="1098621"/>
            <a:chOff x="8285228" y="429692"/>
            <a:chExt cx="1072242" cy="1098621"/>
          </a:xfrm>
        </p:grpSpPr>
        <p:pic>
          <p:nvPicPr>
            <p:cNvPr id="59" name="Graphic 58" descr="Sun">
              <a:extLst>
                <a:ext uri="{FF2B5EF4-FFF2-40B4-BE49-F238E27FC236}">
                  <a16:creationId xmlns:a16="http://schemas.microsoft.com/office/drawing/2014/main" id="{EAA8A7D6-5775-4282-B45E-3E2EB1A47C2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85228" y="429692"/>
              <a:ext cx="914400" cy="914400"/>
            </a:xfrm>
            <a:prstGeom prst="rect">
              <a:avLst/>
            </a:prstGeom>
          </p:spPr>
        </p:pic>
        <p:pic>
          <p:nvPicPr>
            <p:cNvPr id="63" name="Graphic 62" descr="Moon">
              <a:extLst>
                <a:ext uri="{FF2B5EF4-FFF2-40B4-BE49-F238E27FC236}">
                  <a16:creationId xmlns:a16="http://schemas.microsoft.com/office/drawing/2014/main" id="{BFF320FC-BECC-4E83-85CD-1008F171F05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43070" y="613913"/>
              <a:ext cx="914400" cy="914400"/>
            </a:xfrm>
            <a:prstGeom prst="rect">
              <a:avLst/>
            </a:prstGeom>
          </p:spPr>
        </p:pic>
      </p:grpSp>
      <p:cxnSp>
        <p:nvCxnSpPr>
          <p:cNvPr id="1029" name="Connector: Curved 1028">
            <a:extLst>
              <a:ext uri="{FF2B5EF4-FFF2-40B4-BE49-F238E27FC236}">
                <a16:creationId xmlns:a16="http://schemas.microsoft.com/office/drawing/2014/main" id="{0DD3F1C0-6D50-4D00-8B36-0FFB3E946639}"/>
              </a:ext>
            </a:extLst>
          </p:cNvPr>
          <p:cNvCxnSpPr>
            <a:endCxn id="59" idx="1"/>
          </p:cNvCxnSpPr>
          <p:nvPr/>
        </p:nvCxnSpPr>
        <p:spPr>
          <a:xfrm flipV="1">
            <a:off x="6683828" y="1302199"/>
            <a:ext cx="2363400" cy="877325"/>
          </a:xfrm>
          <a:prstGeom prst="curvedConnector3">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1031" name="Connector: Curved 1030">
            <a:extLst>
              <a:ext uri="{FF2B5EF4-FFF2-40B4-BE49-F238E27FC236}">
                <a16:creationId xmlns:a16="http://schemas.microsoft.com/office/drawing/2014/main" id="{5DEA0F01-0EB3-4C08-A1BD-2AFEAA005A11}"/>
              </a:ext>
            </a:extLst>
          </p:cNvPr>
          <p:cNvCxnSpPr>
            <a:stCxn id="63" idx="3"/>
            <a:endCxn id="9" idx="0"/>
          </p:cNvCxnSpPr>
          <p:nvPr/>
        </p:nvCxnSpPr>
        <p:spPr>
          <a:xfrm>
            <a:off x="10119470" y="1486420"/>
            <a:ext cx="793459" cy="1009759"/>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1033" name="Connector: Curved 1032">
            <a:extLst>
              <a:ext uri="{FF2B5EF4-FFF2-40B4-BE49-F238E27FC236}">
                <a16:creationId xmlns:a16="http://schemas.microsoft.com/office/drawing/2014/main" id="{81213807-73A3-43A6-8B79-8183A551E741}"/>
              </a:ext>
            </a:extLst>
          </p:cNvPr>
          <p:cNvCxnSpPr>
            <a:stCxn id="63" idx="2"/>
            <a:endCxn id="11" idx="3"/>
          </p:cNvCxnSpPr>
          <p:nvPr/>
        </p:nvCxnSpPr>
        <p:spPr>
          <a:xfrm rot="5400000">
            <a:off x="6505086" y="1926420"/>
            <a:ext cx="3139985" cy="3174385"/>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1035" name="Connector: Curved 1034">
            <a:extLst>
              <a:ext uri="{FF2B5EF4-FFF2-40B4-BE49-F238E27FC236}">
                <a16:creationId xmlns:a16="http://schemas.microsoft.com/office/drawing/2014/main" id="{7C7BCA1B-F32D-4C67-B750-A2F886FE6557}"/>
              </a:ext>
            </a:extLst>
          </p:cNvPr>
          <p:cNvCxnSpPr>
            <a:stCxn id="63" idx="0"/>
            <a:endCxn id="61" idx="1"/>
          </p:cNvCxnSpPr>
          <p:nvPr/>
        </p:nvCxnSpPr>
        <p:spPr>
          <a:xfrm rot="5400000" flipH="1" flipV="1">
            <a:off x="10144763" y="-25293"/>
            <a:ext cx="572020" cy="1537007"/>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sp>
        <p:nvSpPr>
          <p:cNvPr id="1036" name="TextBox 1035">
            <a:extLst>
              <a:ext uri="{FF2B5EF4-FFF2-40B4-BE49-F238E27FC236}">
                <a16:creationId xmlns:a16="http://schemas.microsoft.com/office/drawing/2014/main" id="{3B5FB96C-762A-457E-8E15-FE196F56ED78}"/>
              </a:ext>
            </a:extLst>
          </p:cNvPr>
          <p:cNvSpPr txBox="1"/>
          <p:nvPr/>
        </p:nvSpPr>
        <p:spPr>
          <a:xfrm>
            <a:off x="9349905" y="498490"/>
            <a:ext cx="3233981" cy="1276888"/>
          </a:xfrm>
          <a:prstGeom prst="rect">
            <a:avLst/>
          </a:prstGeom>
          <a:effectLst>
            <a:outerShdw blurRad="25400" dir="17880000">
              <a:srgbClr val="000000">
                <a:alpha val="46000"/>
              </a:srgbClr>
            </a:outerShdw>
          </a:effectLst>
        </p:spPr>
        <p:txBody>
          <a:bodyPr vert="horz" wrap="square" lIns="91440" tIns="45720" rIns="91440" bIns="45720" rtlCol="0" anchor="ctr">
            <a:normAutofit/>
          </a:bodyPr>
          <a:lstStyle/>
          <a:p>
            <a:pPr algn="ctr"/>
            <a:r>
              <a:rPr lang="en-US" sz="4500" dirty="0">
                <a:solidFill>
                  <a:srgbClr val="C7C7C7"/>
                </a:solidFill>
              </a:rPr>
              <a:t>Context</a:t>
            </a:r>
          </a:p>
        </p:txBody>
      </p:sp>
      <p:sp>
        <p:nvSpPr>
          <p:cNvPr id="1037" name="Arrow: Down 1036">
            <a:extLst>
              <a:ext uri="{FF2B5EF4-FFF2-40B4-BE49-F238E27FC236}">
                <a16:creationId xmlns:a16="http://schemas.microsoft.com/office/drawing/2014/main" id="{E3BF0662-D69D-440A-8CD1-9D93BA54F33E}"/>
              </a:ext>
            </a:extLst>
          </p:cNvPr>
          <p:cNvSpPr/>
          <p:nvPr/>
        </p:nvSpPr>
        <p:spPr>
          <a:xfrm>
            <a:off x="8870951" y="3105149"/>
            <a:ext cx="333562" cy="557214"/>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Arrow: Down 77">
            <a:extLst>
              <a:ext uri="{FF2B5EF4-FFF2-40B4-BE49-F238E27FC236}">
                <a16:creationId xmlns:a16="http://schemas.microsoft.com/office/drawing/2014/main" id="{54C3E11E-FFA0-4AB8-B874-66B32D42700D}"/>
              </a:ext>
            </a:extLst>
          </p:cNvPr>
          <p:cNvSpPr/>
          <p:nvPr/>
        </p:nvSpPr>
        <p:spPr>
          <a:xfrm>
            <a:off x="8581088" y="4600574"/>
            <a:ext cx="333562" cy="873919"/>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8" name="Arrow: Up-Down 1037">
            <a:extLst>
              <a:ext uri="{FF2B5EF4-FFF2-40B4-BE49-F238E27FC236}">
                <a16:creationId xmlns:a16="http://schemas.microsoft.com/office/drawing/2014/main" id="{26EDD5B2-579F-49FF-BB8A-268D2B5377B1}"/>
              </a:ext>
            </a:extLst>
          </p:cNvPr>
          <p:cNvSpPr/>
          <p:nvPr/>
        </p:nvSpPr>
        <p:spPr>
          <a:xfrm>
            <a:off x="7511142" y="4715164"/>
            <a:ext cx="532860" cy="770480"/>
          </a:xfrm>
          <a:prstGeom prst="upDownArrow">
            <a:avLst/>
          </a:prstGeom>
          <a:gradFill flip="none" rotWithShape="1">
            <a:gsLst>
              <a:gs pos="0">
                <a:srgbClr val="4472C4">
                  <a:alpha val="50196"/>
                </a:srgbClr>
              </a:gs>
              <a:gs pos="100000">
                <a:srgbClr val="70AD47">
                  <a:alpha val="50196"/>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1" name="Straight Connector 1040">
            <a:extLst>
              <a:ext uri="{FF2B5EF4-FFF2-40B4-BE49-F238E27FC236}">
                <a16:creationId xmlns:a16="http://schemas.microsoft.com/office/drawing/2014/main" id="{7F6903C1-EE4D-4263-833A-5D09F5331CEE}"/>
              </a:ext>
            </a:extLst>
          </p:cNvPr>
          <p:cNvCxnSpPr>
            <a:cxnSpLocks/>
          </p:cNvCxnSpPr>
          <p:nvPr/>
        </p:nvCxnSpPr>
        <p:spPr>
          <a:xfrm flipV="1">
            <a:off x="3575050" y="2055813"/>
            <a:ext cx="2888063" cy="1284287"/>
          </a:xfrm>
          <a:prstGeom prst="line">
            <a:avLst/>
          </a:prstGeom>
          <a:ln w="28575">
            <a:gradFill>
              <a:gsLst>
                <a:gs pos="0">
                  <a:srgbClr val="FEDAC2"/>
                </a:gs>
                <a:gs pos="55000">
                  <a:schemeClr val="accent1"/>
                </a:gs>
              </a:gsLst>
              <a:lin ang="0" scaled="0"/>
            </a:gradFill>
          </a:ln>
        </p:spPr>
        <p:style>
          <a:lnRef idx="1">
            <a:schemeClr val="accent1"/>
          </a:lnRef>
          <a:fillRef idx="0">
            <a:schemeClr val="accent1"/>
          </a:fillRef>
          <a:effectRef idx="0">
            <a:schemeClr val="accent1"/>
          </a:effectRef>
          <a:fontRef idx="minor">
            <a:schemeClr val="tx1"/>
          </a:fontRef>
        </p:style>
      </p:cxnSp>
      <p:pic>
        <p:nvPicPr>
          <p:cNvPr id="7" name="Content Placeholder 6" descr="Lightning">
            <a:extLst>
              <a:ext uri="{FF2B5EF4-FFF2-40B4-BE49-F238E27FC236}">
                <a16:creationId xmlns:a16="http://schemas.microsoft.com/office/drawing/2014/main" id="{457DA3FD-FB7C-47EA-8851-4B3D1F1189F0}"/>
              </a:ext>
            </a:extLst>
          </p:cNvPr>
          <p:cNvPicPr>
            <a:picLocks noGrp="1" noChangeAspect="1"/>
          </p:cNvPicPr>
          <p:nvPr>
            <p:ph idx="1"/>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769428" y="1741777"/>
            <a:ext cx="914400" cy="914400"/>
          </a:xfrm>
        </p:spPr>
      </p:pic>
      <p:cxnSp>
        <p:nvCxnSpPr>
          <p:cNvPr id="83" name="Straight Connector 82">
            <a:extLst>
              <a:ext uri="{FF2B5EF4-FFF2-40B4-BE49-F238E27FC236}">
                <a16:creationId xmlns:a16="http://schemas.microsoft.com/office/drawing/2014/main" id="{74AC8EE9-22EA-424D-8AB4-BA721918CE13}"/>
              </a:ext>
            </a:extLst>
          </p:cNvPr>
          <p:cNvCxnSpPr>
            <a:cxnSpLocks/>
          </p:cNvCxnSpPr>
          <p:nvPr/>
        </p:nvCxnSpPr>
        <p:spPr>
          <a:xfrm flipV="1">
            <a:off x="3575050" y="4715164"/>
            <a:ext cx="2841437" cy="110836"/>
          </a:xfrm>
          <a:prstGeom prst="line">
            <a:avLst/>
          </a:prstGeom>
          <a:ln w="28575">
            <a:gradFill>
              <a:gsLst>
                <a:gs pos="0">
                  <a:srgbClr val="FEDCC3"/>
                </a:gs>
                <a:gs pos="5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D4EABBC3-F49F-4898-84A6-66C00C4F04C9}"/>
              </a:ext>
            </a:extLst>
          </p:cNvPr>
          <p:cNvGrpSpPr/>
          <p:nvPr/>
        </p:nvGrpSpPr>
        <p:grpSpPr>
          <a:xfrm>
            <a:off x="0" y="-1321"/>
            <a:ext cx="12192000" cy="219435"/>
            <a:chOff x="0" y="-1321"/>
            <a:chExt cx="12192000" cy="219435"/>
          </a:xfrm>
        </p:grpSpPr>
        <p:sp>
          <p:nvSpPr>
            <p:cNvPr id="90" name="Rectangle 89">
              <a:extLst>
                <a:ext uri="{FF2B5EF4-FFF2-40B4-BE49-F238E27FC236}">
                  <a16:creationId xmlns:a16="http://schemas.microsoft.com/office/drawing/2014/main" id="{F10070A3-727D-4BB3-BD90-66D46C0A9B15}"/>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91" name="Rectangle 90">
              <a:extLst>
                <a:ext uri="{FF2B5EF4-FFF2-40B4-BE49-F238E27FC236}">
                  <a16:creationId xmlns:a16="http://schemas.microsoft.com/office/drawing/2014/main" id="{37A46895-B097-4EB0-A0B2-D6BC477B10A1}"/>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92" name="Rectangle 91">
              <a:extLst>
                <a:ext uri="{FF2B5EF4-FFF2-40B4-BE49-F238E27FC236}">
                  <a16:creationId xmlns:a16="http://schemas.microsoft.com/office/drawing/2014/main" id="{E0AD1572-62FC-4BDF-BAAD-B006B40F67D7}"/>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93" name="Rectangle 92">
              <a:extLst>
                <a:ext uri="{FF2B5EF4-FFF2-40B4-BE49-F238E27FC236}">
                  <a16:creationId xmlns:a16="http://schemas.microsoft.com/office/drawing/2014/main" id="{0FB8A193-FE8F-421D-A24F-2E04951D174A}"/>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94" name="Rectangle 93">
              <a:extLst>
                <a:ext uri="{FF2B5EF4-FFF2-40B4-BE49-F238E27FC236}">
                  <a16:creationId xmlns:a16="http://schemas.microsoft.com/office/drawing/2014/main" id="{A03A9DD3-22EA-475E-83E8-FBEEDD2B8AE7}"/>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69485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nodeType="withEffect">
                                  <p:stCondLst>
                                    <p:cond delay="0"/>
                                  </p:stCondLst>
                                  <p:childTnLst>
                                    <p:set>
                                      <p:cBhvr>
                                        <p:cTn id="14" dur="1" fill="hold">
                                          <p:stCondLst>
                                            <p:cond delay="0"/>
                                          </p:stCondLst>
                                        </p:cTn>
                                        <p:tgtEl>
                                          <p:spTgt spid="1041"/>
                                        </p:tgtEl>
                                        <p:attrNameLst>
                                          <p:attrName>style.visibility</p:attrName>
                                        </p:attrNameLst>
                                      </p:cBhvr>
                                      <p:to>
                                        <p:strVal val="visible"/>
                                      </p:to>
                                    </p:set>
                                    <p:animEffect transition="in" filter="fade">
                                      <p:cBhvr>
                                        <p:cTn id="15" dur="500"/>
                                        <p:tgtEl>
                                          <p:spTgt spid="1041"/>
                                        </p:tgtEl>
                                      </p:cBhvr>
                                    </p:animEffect>
                                  </p:childTnLst>
                                </p:cTn>
                              </p:par>
                              <p:par>
                                <p:cTn id="16" presetID="10" presetClass="entr" presetSubtype="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37"/>
                                        </p:tgtEl>
                                        <p:attrNameLst>
                                          <p:attrName>style.visibility</p:attrName>
                                        </p:attrNameLst>
                                      </p:cBhvr>
                                      <p:to>
                                        <p:strVal val="visible"/>
                                      </p:to>
                                    </p:set>
                                    <p:animEffect transition="in" filter="fade">
                                      <p:cBhvr>
                                        <p:cTn id="28" dur="500"/>
                                        <p:tgtEl>
                                          <p:spTgt spid="10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5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10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15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20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25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500"/>
                                        <p:tgtEl>
                                          <p:spTgt spid="55"/>
                                        </p:tgtEl>
                                      </p:cBhvr>
                                    </p:animEffect>
                                  </p:childTnLst>
                                </p:cTn>
                              </p:par>
                              <p:par>
                                <p:cTn id="54" presetID="10" presetClass="entr" presetSubtype="0" fill="hold" nodeType="withEffect">
                                  <p:stCondLst>
                                    <p:cond delay="30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fill="hold" nodeType="withEffect">
                                  <p:stCondLst>
                                    <p:cond delay="35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par>
                                <p:cTn id="60" presetID="10" presetClass="entr" presetSubtype="0" fill="hold" nodeType="withEffect">
                                  <p:stCondLst>
                                    <p:cond delay="400"/>
                                  </p:stCondLst>
                                  <p:childTnLst>
                                    <p:set>
                                      <p:cBhvr>
                                        <p:cTn id="61" dur="1" fill="hold">
                                          <p:stCondLst>
                                            <p:cond delay="0"/>
                                          </p:stCondLst>
                                        </p:cTn>
                                        <p:tgtEl>
                                          <p:spTgt spid="1024"/>
                                        </p:tgtEl>
                                        <p:attrNameLst>
                                          <p:attrName>style.visibility</p:attrName>
                                        </p:attrNameLst>
                                      </p:cBhvr>
                                      <p:to>
                                        <p:strVal val="visible"/>
                                      </p:to>
                                    </p:set>
                                    <p:animEffect transition="in" filter="fade">
                                      <p:cBhvr>
                                        <p:cTn id="62" dur="500"/>
                                        <p:tgtEl>
                                          <p:spTgt spid="1024"/>
                                        </p:tgtEl>
                                      </p:cBhvr>
                                    </p:animEffect>
                                  </p:childTnLst>
                                </p:cTn>
                              </p:par>
                              <p:par>
                                <p:cTn id="63" presetID="10" presetClass="entr" presetSubtype="0" fill="hold" nodeType="withEffect">
                                  <p:stCondLst>
                                    <p:cond delay="450"/>
                                  </p:stCondLst>
                                  <p:childTnLst>
                                    <p:set>
                                      <p:cBhvr>
                                        <p:cTn id="64" dur="1" fill="hold">
                                          <p:stCondLst>
                                            <p:cond delay="0"/>
                                          </p:stCondLst>
                                        </p:cTn>
                                        <p:tgtEl>
                                          <p:spTgt spid="1029"/>
                                        </p:tgtEl>
                                        <p:attrNameLst>
                                          <p:attrName>style.visibility</p:attrName>
                                        </p:attrNameLst>
                                      </p:cBhvr>
                                      <p:to>
                                        <p:strVal val="visible"/>
                                      </p:to>
                                    </p:set>
                                    <p:animEffect transition="in" filter="fade">
                                      <p:cBhvr>
                                        <p:cTn id="65" dur="500"/>
                                        <p:tgtEl>
                                          <p:spTgt spid="1029"/>
                                        </p:tgtEl>
                                      </p:cBhvr>
                                    </p:animEffect>
                                  </p:childTnLst>
                                </p:cTn>
                              </p:par>
                              <p:par>
                                <p:cTn id="66" presetID="10" presetClass="entr" presetSubtype="0" fill="hold" nodeType="withEffect">
                                  <p:stCondLst>
                                    <p:cond delay="500"/>
                                  </p:stCondLst>
                                  <p:childTnLst>
                                    <p:set>
                                      <p:cBhvr>
                                        <p:cTn id="67" dur="1" fill="hold">
                                          <p:stCondLst>
                                            <p:cond delay="0"/>
                                          </p:stCondLst>
                                        </p:cTn>
                                        <p:tgtEl>
                                          <p:spTgt spid="1031"/>
                                        </p:tgtEl>
                                        <p:attrNameLst>
                                          <p:attrName>style.visibility</p:attrName>
                                        </p:attrNameLst>
                                      </p:cBhvr>
                                      <p:to>
                                        <p:strVal val="visible"/>
                                      </p:to>
                                    </p:set>
                                    <p:animEffect transition="in" filter="fade">
                                      <p:cBhvr>
                                        <p:cTn id="68" dur="500"/>
                                        <p:tgtEl>
                                          <p:spTgt spid="1031"/>
                                        </p:tgtEl>
                                      </p:cBhvr>
                                    </p:animEffect>
                                  </p:childTnLst>
                                </p:cTn>
                              </p:par>
                              <p:par>
                                <p:cTn id="69" presetID="10" presetClass="entr" presetSubtype="0" fill="hold" nodeType="withEffect">
                                  <p:stCondLst>
                                    <p:cond delay="550"/>
                                  </p:stCondLst>
                                  <p:childTnLst>
                                    <p:set>
                                      <p:cBhvr>
                                        <p:cTn id="70" dur="1" fill="hold">
                                          <p:stCondLst>
                                            <p:cond delay="0"/>
                                          </p:stCondLst>
                                        </p:cTn>
                                        <p:tgtEl>
                                          <p:spTgt spid="1033"/>
                                        </p:tgtEl>
                                        <p:attrNameLst>
                                          <p:attrName>style.visibility</p:attrName>
                                        </p:attrNameLst>
                                      </p:cBhvr>
                                      <p:to>
                                        <p:strVal val="visible"/>
                                      </p:to>
                                    </p:set>
                                    <p:animEffect transition="in" filter="fade">
                                      <p:cBhvr>
                                        <p:cTn id="71" dur="500"/>
                                        <p:tgtEl>
                                          <p:spTgt spid="1033"/>
                                        </p:tgtEl>
                                      </p:cBhvr>
                                    </p:animEffect>
                                  </p:childTnLst>
                                </p:cTn>
                              </p:par>
                              <p:par>
                                <p:cTn id="72" presetID="10" presetClass="entr" presetSubtype="0" fill="hold" nodeType="withEffect">
                                  <p:stCondLst>
                                    <p:cond delay="600"/>
                                  </p:stCondLst>
                                  <p:childTnLst>
                                    <p:set>
                                      <p:cBhvr>
                                        <p:cTn id="73" dur="1" fill="hold">
                                          <p:stCondLst>
                                            <p:cond delay="0"/>
                                          </p:stCondLst>
                                        </p:cTn>
                                        <p:tgtEl>
                                          <p:spTgt spid="1035"/>
                                        </p:tgtEl>
                                        <p:attrNameLst>
                                          <p:attrName>style.visibility</p:attrName>
                                        </p:attrNameLst>
                                      </p:cBhvr>
                                      <p:to>
                                        <p:strVal val="visible"/>
                                      </p:to>
                                    </p:set>
                                    <p:animEffect transition="in" filter="fade">
                                      <p:cBhvr>
                                        <p:cTn id="74" dur="500"/>
                                        <p:tgtEl>
                                          <p:spTgt spid="1035"/>
                                        </p:tgtEl>
                                      </p:cBhvr>
                                    </p:animEffect>
                                  </p:childTnLst>
                                </p:cTn>
                              </p:par>
                              <p:par>
                                <p:cTn id="75" presetID="10" presetClass="entr" presetSubtype="0" fill="hold" grpId="0" nodeType="withEffect">
                                  <p:stCondLst>
                                    <p:cond delay="650"/>
                                  </p:stCondLst>
                                  <p:childTnLst>
                                    <p:set>
                                      <p:cBhvr>
                                        <p:cTn id="76" dur="1" fill="hold">
                                          <p:stCondLst>
                                            <p:cond delay="0"/>
                                          </p:stCondLst>
                                        </p:cTn>
                                        <p:tgtEl>
                                          <p:spTgt spid="1036"/>
                                        </p:tgtEl>
                                        <p:attrNameLst>
                                          <p:attrName>style.visibility</p:attrName>
                                        </p:attrNameLst>
                                      </p:cBhvr>
                                      <p:to>
                                        <p:strVal val="visible"/>
                                      </p:to>
                                    </p:set>
                                    <p:animEffect transition="in" filter="fade">
                                      <p:cBhvr>
                                        <p:cTn id="77" dur="500"/>
                                        <p:tgtEl>
                                          <p:spTgt spid="1036"/>
                                        </p:tgtEl>
                                      </p:cBhvr>
                                    </p:animEffect>
                                  </p:childTnLst>
                                </p:cTn>
                              </p:par>
                              <p:par>
                                <p:cTn id="78" presetID="10" presetClass="entr" presetSubtype="0" fill="hold" nodeType="withEffect">
                                  <p:stCondLst>
                                    <p:cond delay="70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fade">
                                      <p:cBhvr>
                                        <p:cTn id="85" dur="500"/>
                                        <p:tgtEl>
                                          <p:spTgt spid="7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38"/>
                                        </p:tgtEl>
                                        <p:attrNameLst>
                                          <p:attrName>style.visibility</p:attrName>
                                        </p:attrNameLst>
                                      </p:cBhvr>
                                      <p:to>
                                        <p:strVal val="visible"/>
                                      </p:to>
                                    </p:set>
                                    <p:animEffect transition="in" filter="fade">
                                      <p:cBhvr>
                                        <p:cTn id="93"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036" grpId="0"/>
      <p:bldP spid="1037" grpId="0" animBg="1"/>
      <p:bldP spid="78" grpId="0" animBg="1"/>
      <p:bldP spid="10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2AE6-4F28-4773-91D0-7CD1AB429F06}"/>
              </a:ext>
            </a:extLst>
          </p:cNvPr>
          <p:cNvSpPr>
            <a:spLocks noGrp="1"/>
          </p:cNvSpPr>
          <p:nvPr>
            <p:ph type="ctrTitle"/>
          </p:nvPr>
        </p:nvSpPr>
        <p:spPr/>
        <p:txBody>
          <a:bodyPr/>
          <a:lstStyle/>
          <a:p>
            <a:r>
              <a:rPr lang="en-US" dirty="0"/>
              <a:t>Reconstructing Relational Information</a:t>
            </a:r>
          </a:p>
        </p:txBody>
      </p:sp>
      <p:sp>
        <p:nvSpPr>
          <p:cNvPr id="3" name="Subtitle 2">
            <a:extLst>
              <a:ext uri="{FF2B5EF4-FFF2-40B4-BE49-F238E27FC236}">
                <a16:creationId xmlns:a16="http://schemas.microsoft.com/office/drawing/2014/main" id="{3F41139F-4D6C-4288-A22D-DD18EA9122A3}"/>
              </a:ext>
            </a:extLst>
          </p:cNvPr>
          <p:cNvSpPr>
            <a:spLocks noGrp="1"/>
          </p:cNvSpPr>
          <p:nvPr>
            <p:ph type="subTitle" idx="1"/>
          </p:nvPr>
        </p:nvSpPr>
        <p:spPr/>
        <p:txBody>
          <a:bodyPr/>
          <a:lstStyle/>
          <a:p>
            <a:r>
              <a:rPr lang="en-US" i="1" dirty="0">
                <a:solidFill>
                  <a:schemeClr val="bg2">
                    <a:lumMod val="75000"/>
                  </a:schemeClr>
                </a:solidFill>
              </a:rPr>
              <a:t>Study 1</a:t>
            </a:r>
            <a:br>
              <a:rPr lang="en-US" i="1" dirty="0">
                <a:solidFill>
                  <a:schemeClr val="bg2">
                    <a:lumMod val="75000"/>
                  </a:schemeClr>
                </a:solidFill>
              </a:rPr>
            </a:br>
            <a:r>
              <a:rPr lang="en-US" i="1" dirty="0">
                <a:solidFill>
                  <a:schemeClr val="bg2">
                    <a:lumMod val="75000"/>
                  </a:schemeClr>
                </a:solidFill>
              </a:rPr>
              <a:t>(In Press)</a:t>
            </a:r>
          </a:p>
        </p:txBody>
      </p:sp>
      <p:grpSp>
        <p:nvGrpSpPr>
          <p:cNvPr id="12" name="Group 11">
            <a:extLst>
              <a:ext uri="{FF2B5EF4-FFF2-40B4-BE49-F238E27FC236}">
                <a16:creationId xmlns:a16="http://schemas.microsoft.com/office/drawing/2014/main" id="{FFB915B4-F8F4-4847-80DA-EFAC7178E859}"/>
              </a:ext>
            </a:extLst>
          </p:cNvPr>
          <p:cNvGrpSpPr/>
          <p:nvPr/>
        </p:nvGrpSpPr>
        <p:grpSpPr>
          <a:xfrm>
            <a:off x="0" y="-1321"/>
            <a:ext cx="12192000" cy="219435"/>
            <a:chOff x="0" y="-1321"/>
            <a:chExt cx="12192000" cy="219435"/>
          </a:xfrm>
        </p:grpSpPr>
        <p:sp>
          <p:nvSpPr>
            <p:cNvPr id="13" name="Rectangle 12">
              <a:extLst>
                <a:ext uri="{FF2B5EF4-FFF2-40B4-BE49-F238E27FC236}">
                  <a16:creationId xmlns:a16="http://schemas.microsoft.com/office/drawing/2014/main" id="{B84568A2-00F3-49BA-8F69-83385AAD7DFD}"/>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4" name="Rectangle 13">
              <a:extLst>
                <a:ext uri="{FF2B5EF4-FFF2-40B4-BE49-F238E27FC236}">
                  <a16:creationId xmlns:a16="http://schemas.microsoft.com/office/drawing/2014/main" id="{D38B4990-2BF5-4D4E-9C7F-822669D788D7}"/>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5" name="Rectangle 14">
              <a:extLst>
                <a:ext uri="{FF2B5EF4-FFF2-40B4-BE49-F238E27FC236}">
                  <a16:creationId xmlns:a16="http://schemas.microsoft.com/office/drawing/2014/main" id="{0E683618-52E0-49D1-B359-8403EFA965FE}"/>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6" name="Rectangle 15">
              <a:extLst>
                <a:ext uri="{FF2B5EF4-FFF2-40B4-BE49-F238E27FC236}">
                  <a16:creationId xmlns:a16="http://schemas.microsoft.com/office/drawing/2014/main" id="{B52E8BBA-5B67-4A7A-8CF7-2C1941EEA740}"/>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7" name="Rectangle 16">
              <a:extLst>
                <a:ext uri="{FF2B5EF4-FFF2-40B4-BE49-F238E27FC236}">
                  <a16:creationId xmlns:a16="http://schemas.microsoft.com/office/drawing/2014/main" id="{1E063AD0-D51D-4883-9CA1-B1F12D3228BD}"/>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
        <p:nvSpPr>
          <p:cNvPr id="23" name="Rectangle 22">
            <a:extLst>
              <a:ext uri="{FF2B5EF4-FFF2-40B4-BE49-F238E27FC236}">
                <a16:creationId xmlns:a16="http://schemas.microsoft.com/office/drawing/2014/main" id="{C153956F-AD86-4B4E-8B06-B195BDF806EF}"/>
              </a:ext>
            </a:extLst>
          </p:cNvPr>
          <p:cNvSpPr/>
          <p:nvPr/>
        </p:nvSpPr>
        <p:spPr>
          <a:xfrm>
            <a:off x="10136247" y="5169085"/>
            <a:ext cx="1728124" cy="1184545"/>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Episodes</a:t>
            </a:r>
          </a:p>
        </p:txBody>
      </p:sp>
      <p:pic>
        <p:nvPicPr>
          <p:cNvPr id="24" name="Picture 23">
            <a:extLst>
              <a:ext uri="{FF2B5EF4-FFF2-40B4-BE49-F238E27FC236}">
                <a16:creationId xmlns:a16="http://schemas.microsoft.com/office/drawing/2014/main" id="{04EDEBD7-F758-4AF4-A687-06C7BFBC8848}"/>
              </a:ext>
            </a:extLst>
          </p:cNvPr>
          <p:cNvPicPr>
            <a:picLocks noChangeAspect="1"/>
          </p:cNvPicPr>
          <p:nvPr/>
        </p:nvPicPr>
        <p:blipFill>
          <a:blip r:embed="rId2"/>
          <a:stretch>
            <a:fillRect/>
          </a:stretch>
        </p:blipFill>
        <p:spPr>
          <a:xfrm>
            <a:off x="7821226" y="5249527"/>
            <a:ext cx="1771464" cy="1467784"/>
          </a:xfrm>
          <a:prstGeom prst="rect">
            <a:avLst/>
          </a:prstGeom>
        </p:spPr>
      </p:pic>
      <p:grpSp>
        <p:nvGrpSpPr>
          <p:cNvPr id="25" name="Group 24">
            <a:extLst>
              <a:ext uri="{FF2B5EF4-FFF2-40B4-BE49-F238E27FC236}">
                <a16:creationId xmlns:a16="http://schemas.microsoft.com/office/drawing/2014/main" id="{5402D4D0-AD8C-46CE-B4E0-D2896E86EE48}"/>
              </a:ext>
            </a:extLst>
          </p:cNvPr>
          <p:cNvGrpSpPr/>
          <p:nvPr/>
        </p:nvGrpSpPr>
        <p:grpSpPr>
          <a:xfrm>
            <a:off x="10278710" y="5230979"/>
            <a:ext cx="1060320" cy="404849"/>
            <a:chOff x="6096000" y="1690687"/>
            <a:chExt cx="2394857" cy="914400"/>
          </a:xfrm>
        </p:grpSpPr>
        <p:sp>
          <p:nvSpPr>
            <p:cNvPr id="26" name="Rectangle 25">
              <a:extLst>
                <a:ext uri="{FF2B5EF4-FFF2-40B4-BE49-F238E27FC236}">
                  <a16:creationId xmlns:a16="http://schemas.microsoft.com/office/drawing/2014/main" id="{281FD874-28EA-4A88-98AD-945BC449F0A5}"/>
                </a:ext>
              </a:extLst>
            </p:cNvPr>
            <p:cNvSpPr/>
            <p:nvPr/>
          </p:nvSpPr>
          <p:spPr>
            <a:xfrm>
              <a:off x="6096000" y="1690687"/>
              <a:ext cx="2394857" cy="914400"/>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                Space</a:t>
              </a:r>
            </a:p>
          </p:txBody>
        </p:sp>
        <p:pic>
          <p:nvPicPr>
            <p:cNvPr id="27" name="Graphic 26" descr="Map with pin">
              <a:extLst>
                <a:ext uri="{FF2B5EF4-FFF2-40B4-BE49-F238E27FC236}">
                  <a16:creationId xmlns:a16="http://schemas.microsoft.com/office/drawing/2014/main" id="{A3A15608-D0EE-470C-9483-533FAC757B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7514" y="1690687"/>
              <a:ext cx="914400" cy="914400"/>
            </a:xfrm>
            <a:prstGeom prst="rect">
              <a:avLst/>
            </a:prstGeom>
          </p:spPr>
        </p:pic>
      </p:grpSp>
      <p:cxnSp>
        <p:nvCxnSpPr>
          <p:cNvPr id="28" name="Straight Connector 27">
            <a:extLst>
              <a:ext uri="{FF2B5EF4-FFF2-40B4-BE49-F238E27FC236}">
                <a16:creationId xmlns:a16="http://schemas.microsoft.com/office/drawing/2014/main" id="{482DDC36-9031-429B-9091-7E83E0E84A2F}"/>
              </a:ext>
            </a:extLst>
          </p:cNvPr>
          <p:cNvCxnSpPr>
            <a:cxnSpLocks/>
          </p:cNvCxnSpPr>
          <p:nvPr/>
        </p:nvCxnSpPr>
        <p:spPr>
          <a:xfrm flipV="1">
            <a:off x="8878204" y="5169085"/>
            <a:ext cx="1258043" cy="575737"/>
          </a:xfrm>
          <a:prstGeom prst="line">
            <a:avLst/>
          </a:prstGeom>
          <a:ln w="28575">
            <a:gradFill>
              <a:gsLst>
                <a:gs pos="0">
                  <a:srgbClr val="FEDAC2"/>
                </a:gs>
                <a:gs pos="5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675F678-0C3F-49B1-9E46-7941F0835F21}"/>
              </a:ext>
            </a:extLst>
          </p:cNvPr>
          <p:cNvCxnSpPr>
            <a:cxnSpLocks/>
          </p:cNvCxnSpPr>
          <p:nvPr/>
        </p:nvCxnSpPr>
        <p:spPr>
          <a:xfrm flipV="1">
            <a:off x="8878204" y="6353630"/>
            <a:ext cx="1258043" cy="49073"/>
          </a:xfrm>
          <a:prstGeom prst="line">
            <a:avLst/>
          </a:prstGeom>
          <a:ln w="28575">
            <a:gradFill>
              <a:gsLst>
                <a:gs pos="0">
                  <a:srgbClr val="FEDCC3"/>
                </a:gs>
                <a:gs pos="55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par>
                          <p:cTn id="8" fill="hold">
                            <p:stCondLst>
                              <p:cond delay="1000"/>
                            </p:stCondLst>
                            <p:childTnLst>
                              <p:par>
                                <p:cTn id="9" presetID="10" presetClass="entr" presetSubtype="0" fill="hold" grpId="0" nodeType="afterEffect">
                                  <p:stCondLst>
                                    <p:cond delay="10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nodeType="withEffect">
                                  <p:stCondLst>
                                    <p:cond delay="100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10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2500"/>
                            </p:stCondLst>
                            <p:childTnLst>
                              <p:par>
                                <p:cTn id="19" presetID="10" presetClass="entr" presetSubtype="0" fill="hold" nodeType="afterEffect">
                                  <p:stCondLst>
                                    <p:cond delay="100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1BB9-788E-4160-BB0C-37999B3B958D}"/>
              </a:ext>
            </a:extLst>
          </p:cNvPr>
          <p:cNvSpPr>
            <a:spLocks noGrp="1"/>
          </p:cNvSpPr>
          <p:nvPr>
            <p:ph type="title"/>
          </p:nvPr>
        </p:nvSpPr>
        <p:spPr/>
        <p:txBody>
          <a:bodyPr/>
          <a:lstStyle/>
          <a:p>
            <a:r>
              <a:rPr lang="en-US" dirty="0"/>
              <a:t>Patient Demographics</a:t>
            </a:r>
          </a:p>
        </p:txBody>
      </p:sp>
      <p:sp>
        <p:nvSpPr>
          <p:cNvPr id="3" name="Content Placeholder 2">
            <a:extLst>
              <a:ext uri="{FF2B5EF4-FFF2-40B4-BE49-F238E27FC236}">
                <a16:creationId xmlns:a16="http://schemas.microsoft.com/office/drawing/2014/main" id="{AF8D9FD4-DBDE-46BF-8522-F65673A96580}"/>
              </a:ext>
            </a:extLst>
          </p:cNvPr>
          <p:cNvSpPr>
            <a:spLocks noGrp="1"/>
          </p:cNvSpPr>
          <p:nvPr>
            <p:ph idx="1"/>
          </p:nvPr>
        </p:nvSpPr>
        <p:spPr>
          <a:xfrm>
            <a:off x="838200" y="1825625"/>
            <a:ext cx="6454140" cy="3161030"/>
          </a:xfrm>
        </p:spPr>
        <p:txBody>
          <a:bodyPr/>
          <a:lstStyle/>
          <a:p>
            <a:r>
              <a:rPr lang="en-US" dirty="0"/>
              <a:t>3 patients with bilateral HC damage (one, 1951, with additional MTL damage)</a:t>
            </a:r>
          </a:p>
          <a:p>
            <a:r>
              <a:rPr lang="en-US" dirty="0"/>
              <a:t>9 age and education matched controls</a:t>
            </a:r>
          </a:p>
          <a:p>
            <a:r>
              <a:rPr lang="en-US" dirty="0"/>
              <a:t>Patients had normal performance on measures of intelligence, language, visual perception, and executive function</a:t>
            </a:r>
          </a:p>
        </p:txBody>
      </p:sp>
      <p:pic>
        <p:nvPicPr>
          <p:cNvPr id="4" name="Picture 3" descr="MRI">
            <a:extLst>
              <a:ext uri="{FF2B5EF4-FFF2-40B4-BE49-F238E27FC236}">
                <a16:creationId xmlns:a16="http://schemas.microsoft.com/office/drawing/2014/main" id="{57F478B2-D849-4794-88C7-9B66443C5D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01535" y="1221740"/>
            <a:ext cx="4954923" cy="5316220"/>
          </a:xfrm>
          <a:prstGeom prst="rect">
            <a:avLst/>
          </a:prstGeom>
          <a:noFill/>
          <a:ln>
            <a:noFill/>
          </a:ln>
        </p:spPr>
      </p:pic>
      <p:pic>
        <p:nvPicPr>
          <p:cNvPr id="5" name="Picture 4" descr="C:\Users\Kevin\AppData\Local\Microsoft\Windows\INetCache\Content.Word\Table1Rendered.png">
            <a:extLst>
              <a:ext uri="{FF2B5EF4-FFF2-40B4-BE49-F238E27FC236}">
                <a16:creationId xmlns:a16="http://schemas.microsoft.com/office/drawing/2014/main" id="{E2A86853-68B1-46D4-A33A-476F67F2662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81" y="4699953"/>
            <a:ext cx="7250459" cy="1838007"/>
          </a:xfrm>
          <a:prstGeom prst="rect">
            <a:avLst/>
          </a:prstGeom>
          <a:noFill/>
          <a:ln>
            <a:noFill/>
          </a:ln>
        </p:spPr>
      </p:pic>
      <p:grpSp>
        <p:nvGrpSpPr>
          <p:cNvPr id="14" name="Group 13">
            <a:extLst>
              <a:ext uri="{FF2B5EF4-FFF2-40B4-BE49-F238E27FC236}">
                <a16:creationId xmlns:a16="http://schemas.microsoft.com/office/drawing/2014/main" id="{D6D6C253-CACF-470A-8131-A2AB53694B18}"/>
              </a:ext>
            </a:extLst>
          </p:cNvPr>
          <p:cNvGrpSpPr/>
          <p:nvPr/>
        </p:nvGrpSpPr>
        <p:grpSpPr>
          <a:xfrm>
            <a:off x="0" y="-1321"/>
            <a:ext cx="12192000" cy="219435"/>
            <a:chOff x="0" y="-1321"/>
            <a:chExt cx="12192000" cy="219435"/>
          </a:xfrm>
        </p:grpSpPr>
        <p:sp>
          <p:nvSpPr>
            <p:cNvPr id="15" name="Rectangle 14">
              <a:extLst>
                <a:ext uri="{FF2B5EF4-FFF2-40B4-BE49-F238E27FC236}">
                  <a16:creationId xmlns:a16="http://schemas.microsoft.com/office/drawing/2014/main" id="{DA6BA792-165B-4482-A951-93F18677146A}"/>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6" name="Rectangle 15">
              <a:extLst>
                <a:ext uri="{FF2B5EF4-FFF2-40B4-BE49-F238E27FC236}">
                  <a16:creationId xmlns:a16="http://schemas.microsoft.com/office/drawing/2014/main" id="{5B6D8C6A-94CC-44F8-8EFA-15265FEB1C24}"/>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7" name="Rectangle 16">
              <a:extLst>
                <a:ext uri="{FF2B5EF4-FFF2-40B4-BE49-F238E27FC236}">
                  <a16:creationId xmlns:a16="http://schemas.microsoft.com/office/drawing/2014/main" id="{E8C6B51A-10FF-45DE-A360-ECAD6EEC375A}"/>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8" name="Rectangle 17">
              <a:extLst>
                <a:ext uri="{FF2B5EF4-FFF2-40B4-BE49-F238E27FC236}">
                  <a16:creationId xmlns:a16="http://schemas.microsoft.com/office/drawing/2014/main" id="{C10C09FC-C7E1-4964-9D5B-9D3AD4FED747}"/>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9" name="Rectangle 18">
              <a:extLst>
                <a:ext uri="{FF2B5EF4-FFF2-40B4-BE49-F238E27FC236}">
                  <a16:creationId xmlns:a16="http://schemas.microsoft.com/office/drawing/2014/main" id="{17AA96B1-8439-4A2D-AA9A-DCAED90D071C}"/>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03876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7" name="Picture 6" descr="C:\Users\Kevin\AppData\Local\Microsoft\Windows\INetCache\Content.Word\Task Figure Opt 3.png">
            <a:extLst>
              <a:ext uri="{FF2B5EF4-FFF2-40B4-BE49-F238E27FC236}">
                <a16:creationId xmlns:a16="http://schemas.microsoft.com/office/drawing/2014/main" id="{BC3CB5D4-2E43-457D-8168-37E9D7C9BB44}"/>
              </a:ext>
            </a:extLst>
          </p:cNvPr>
          <p:cNvPicPr/>
          <p:nvPr/>
        </p:nvPicPr>
        <p:blipFill rotWithShape="1">
          <a:blip r:embed="rId2">
            <a:extLst>
              <a:ext uri="{28A0092B-C50C-407E-A947-70E740481C1C}">
                <a14:useLocalDpi xmlns:a14="http://schemas.microsoft.com/office/drawing/2010/main" val="0"/>
              </a:ext>
            </a:extLst>
          </a:blip>
          <a:srcRect b="51329"/>
          <a:stretch/>
        </p:blipFill>
        <p:spPr bwMode="auto">
          <a:xfrm>
            <a:off x="152579" y="2444832"/>
            <a:ext cx="11886841" cy="3428067"/>
          </a:xfrm>
          <a:prstGeom prst="rect">
            <a:avLst/>
          </a:prstGeom>
          <a:solidFill>
            <a:srgbClr val="FFFFFF">
              <a:shade val="85000"/>
            </a:srgbClr>
          </a:solidFill>
          <a:ln w="127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C:\Users\Kevin\AppData\Local\Microsoft\Windows\INetCache\Content.Word\Task Figure Opt 3.png">
            <a:extLst>
              <a:ext uri="{FF2B5EF4-FFF2-40B4-BE49-F238E27FC236}">
                <a16:creationId xmlns:a16="http://schemas.microsoft.com/office/drawing/2014/main" id="{FE535B3E-F57F-48E1-AC02-1FED227A27A6}"/>
              </a:ext>
            </a:extLst>
          </p:cNvPr>
          <p:cNvPicPr/>
          <p:nvPr/>
        </p:nvPicPr>
        <p:blipFill rotWithShape="1">
          <a:blip r:embed="rId2">
            <a:extLst>
              <a:ext uri="{28A0092B-C50C-407E-A947-70E740481C1C}">
                <a14:useLocalDpi xmlns:a14="http://schemas.microsoft.com/office/drawing/2010/main" val="0"/>
              </a:ext>
            </a:extLst>
          </a:blip>
          <a:srcRect l="39718" t="28284" r="41408" b="63774"/>
          <a:stretch/>
        </p:blipFill>
        <p:spPr bwMode="auto">
          <a:xfrm>
            <a:off x="4873657" y="3781778"/>
            <a:ext cx="2243579" cy="667675"/>
          </a:xfrm>
          <a:prstGeom prst="rect">
            <a:avLst/>
          </a:prstGeom>
          <a:solidFill>
            <a:srgbClr val="FFFFFF">
              <a:shade val="85000"/>
            </a:srgbClr>
          </a:solidFill>
          <a:ln w="12700" cap="sq">
            <a:noFill/>
            <a:miter lim="800000"/>
          </a:ln>
          <a:effectLst/>
        </p:spPr>
      </p:pic>
      <p:pic>
        <p:nvPicPr>
          <p:cNvPr id="16" name="Picture 15" descr="C:\Users\Kevin\AppData\Local\Microsoft\Windows\INetCache\Content.Word\Task Figure Opt 3.png">
            <a:extLst>
              <a:ext uri="{FF2B5EF4-FFF2-40B4-BE49-F238E27FC236}">
                <a16:creationId xmlns:a16="http://schemas.microsoft.com/office/drawing/2014/main" id="{2ECAD2A1-4133-41B3-A59A-DB2F5413D05B}"/>
              </a:ext>
            </a:extLst>
          </p:cNvPr>
          <p:cNvPicPr/>
          <p:nvPr/>
        </p:nvPicPr>
        <p:blipFill rotWithShape="1">
          <a:blip r:embed="rId2">
            <a:extLst>
              <a:ext uri="{28A0092B-C50C-407E-A947-70E740481C1C}">
                <a14:useLocalDpi xmlns:a14="http://schemas.microsoft.com/office/drawing/2010/main" val="0"/>
              </a:ext>
            </a:extLst>
          </a:blip>
          <a:srcRect l="51096" t="31889" r="14724" b="57404"/>
          <a:stretch/>
        </p:blipFill>
        <p:spPr bwMode="auto">
          <a:xfrm>
            <a:off x="6165131" y="2611220"/>
            <a:ext cx="4062952" cy="754144"/>
          </a:xfrm>
          <a:prstGeom prst="rect">
            <a:avLst/>
          </a:prstGeom>
          <a:solidFill>
            <a:srgbClr val="FFFFFF">
              <a:shade val="85000"/>
            </a:srgbClr>
          </a:solidFill>
          <a:ln w="12700" cap="sq">
            <a:noFill/>
            <a:miter lim="800000"/>
          </a:ln>
          <a:effectLst/>
        </p:spPr>
      </p:pic>
      <p:sp>
        <p:nvSpPr>
          <p:cNvPr id="2" name="Title 1"/>
          <p:cNvSpPr>
            <a:spLocks noGrp="1"/>
          </p:cNvSpPr>
          <p:nvPr>
            <p:ph type="title"/>
          </p:nvPr>
        </p:nvSpPr>
        <p:spPr/>
        <p:txBody>
          <a:bodyPr/>
          <a:lstStyle/>
          <a:p>
            <a:r>
              <a:rPr lang="en-US" dirty="0"/>
              <a:t>Spatial Reconstruction</a:t>
            </a:r>
            <a:br>
              <a:rPr lang="en-US" dirty="0"/>
            </a:br>
            <a:r>
              <a:rPr lang="en-US" sz="2400" dirty="0"/>
              <a:t>The iPosition Task</a:t>
            </a:r>
          </a:p>
        </p:txBody>
      </p:sp>
      <p:pic>
        <p:nvPicPr>
          <p:cNvPr id="10" name="Picture 9" descr="C:\Users\Kevin\AppData\Local\Microsoft\Windows\INetCache\Content.Word\Task Figure Opt 3.png">
            <a:extLst>
              <a:ext uri="{FF2B5EF4-FFF2-40B4-BE49-F238E27FC236}">
                <a16:creationId xmlns:a16="http://schemas.microsoft.com/office/drawing/2014/main" id="{3EB324FE-3011-4823-94DE-BF49F36337C4}"/>
              </a:ext>
            </a:extLst>
          </p:cNvPr>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3947" b="11441" l="52606" r="56857"/>
                    </a14:imgEffect>
                    <a14:imgEffect>
                      <a14:brightnessContrast bright="-1000"/>
                    </a14:imgEffect>
                  </a14:imgLayer>
                </a14:imgProps>
              </a:ext>
              <a:ext uri="{28A0092B-C50C-407E-A947-70E740481C1C}">
                <a14:useLocalDpi xmlns:a14="http://schemas.microsoft.com/office/drawing/2010/main" val="0"/>
              </a:ext>
            </a:extLst>
          </a:blip>
          <a:srcRect l="52075" t="3010" r="42612" b="87622"/>
          <a:stretch/>
        </p:blipFill>
        <p:spPr bwMode="auto">
          <a:xfrm>
            <a:off x="6306532" y="2658358"/>
            <a:ext cx="631596" cy="659877"/>
          </a:xfrm>
          <a:prstGeom prst="rect">
            <a:avLst/>
          </a:prstGeom>
          <a:noFill/>
          <a:ln w="88900" cap="sq">
            <a:noFill/>
            <a:miter lim="800000"/>
          </a:ln>
          <a:effectLst/>
        </p:spPr>
      </p:pic>
      <p:pic>
        <p:nvPicPr>
          <p:cNvPr id="11" name="Picture 10" descr="C:\Users\Kevin\AppData\Local\Microsoft\Windows\INetCache\Content.Word\Task Figure Opt 3.png">
            <a:extLst>
              <a:ext uri="{FF2B5EF4-FFF2-40B4-BE49-F238E27FC236}">
                <a16:creationId xmlns:a16="http://schemas.microsoft.com/office/drawing/2014/main" id="{69242D0D-60D6-4043-8B4F-0FCB9A84E39A}"/>
              </a:ext>
            </a:extLst>
          </p:cNvPr>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7693" t="3010" r="36676" b="87622"/>
          <a:stretch/>
        </p:blipFill>
        <p:spPr bwMode="auto">
          <a:xfrm>
            <a:off x="7013542" y="2663071"/>
            <a:ext cx="669303" cy="659877"/>
          </a:xfrm>
          <a:prstGeom prst="rect">
            <a:avLst/>
          </a:prstGeom>
          <a:noFill/>
          <a:ln w="88900" cap="sq">
            <a:noFill/>
            <a:miter lim="800000"/>
          </a:ln>
          <a:effectLst/>
        </p:spPr>
      </p:pic>
      <p:pic>
        <p:nvPicPr>
          <p:cNvPr id="12" name="Picture 11" descr="C:\Users\Kevin\AppData\Local\Microsoft\Windows\INetCache\Content.Word\Task Figure Opt 3.png">
            <a:extLst>
              <a:ext uri="{FF2B5EF4-FFF2-40B4-BE49-F238E27FC236}">
                <a16:creationId xmlns:a16="http://schemas.microsoft.com/office/drawing/2014/main" id="{B9721DC2-A834-47D7-BB1D-ECFBC625FD7D}"/>
              </a:ext>
            </a:extLst>
          </p:cNvPr>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3947" b="11441" l="64127" r="68123"/>
                    </a14:imgEffect>
                  </a14:imgLayer>
                </a14:imgProps>
              </a:ext>
              <a:ext uri="{28A0092B-C50C-407E-A947-70E740481C1C}">
                <a14:useLocalDpi xmlns:a14="http://schemas.microsoft.com/office/drawing/2010/main" val="0"/>
              </a:ext>
            </a:extLst>
          </a:blip>
          <a:srcRect l="63627" t="3010" r="31377" b="87622"/>
          <a:stretch/>
        </p:blipFill>
        <p:spPr bwMode="auto">
          <a:xfrm>
            <a:off x="7682845" y="2661499"/>
            <a:ext cx="593890" cy="659877"/>
          </a:xfrm>
          <a:prstGeom prst="rect">
            <a:avLst/>
          </a:prstGeom>
          <a:noFill/>
          <a:ln w="88900" cap="sq">
            <a:noFill/>
            <a:miter lim="800000"/>
          </a:ln>
          <a:effectLst/>
        </p:spPr>
      </p:pic>
      <p:pic>
        <p:nvPicPr>
          <p:cNvPr id="13" name="Picture 12" descr="C:\Users\Kevin\AppData\Local\Microsoft\Windows\INetCache\Content.Word\Task Figure Opt 3.png">
            <a:extLst>
              <a:ext uri="{FF2B5EF4-FFF2-40B4-BE49-F238E27FC236}">
                <a16:creationId xmlns:a16="http://schemas.microsoft.com/office/drawing/2014/main" id="{73F0B5EE-149C-4169-BA7D-06E8343D4F5D}"/>
              </a:ext>
            </a:extLst>
          </p:cNvPr>
          <p:cNvPicPr/>
          <p:nvPr/>
        </p:nvPicPr>
        <p:blipFill rotWithShape="1">
          <a:blip r:embed="rId6">
            <a:extLst>
              <a:ext uri="{BEBA8EAE-BF5A-486C-A8C5-ECC9F3942E4B}">
                <a14:imgProps xmlns:a14="http://schemas.microsoft.com/office/drawing/2010/main">
                  <a14:imgLayer r:embed="rId4">
                    <a14:imgEffect>
                      <a14:backgroundRemoval t="3947" b="11441" l="73685" r="78761"/>
                    </a14:imgEffect>
                  </a14:imgLayer>
                </a14:imgProps>
              </a:ext>
              <a:ext uri="{28A0092B-C50C-407E-A947-70E740481C1C}">
                <a14:useLocalDpi xmlns:a14="http://schemas.microsoft.com/office/drawing/2010/main" val="0"/>
              </a:ext>
            </a:extLst>
          </a:blip>
          <a:srcRect l="73051" t="3010" r="20605" b="87622"/>
          <a:stretch/>
        </p:blipFill>
        <p:spPr bwMode="auto">
          <a:xfrm>
            <a:off x="8885459" y="2658356"/>
            <a:ext cx="754144" cy="659877"/>
          </a:xfrm>
          <a:prstGeom prst="rect">
            <a:avLst/>
          </a:prstGeom>
          <a:noFill/>
          <a:ln w="88900" cap="sq">
            <a:noFill/>
            <a:miter lim="800000"/>
          </a:ln>
          <a:effectLst/>
        </p:spPr>
      </p:pic>
      <p:pic>
        <p:nvPicPr>
          <p:cNvPr id="14" name="Picture 13" descr="C:\Users\Kevin\AppData\Local\Microsoft\Windows\INetCache\Content.Word\Task Figure Opt 3.png">
            <a:extLst>
              <a:ext uri="{FF2B5EF4-FFF2-40B4-BE49-F238E27FC236}">
                <a16:creationId xmlns:a16="http://schemas.microsoft.com/office/drawing/2014/main" id="{EF805E43-1253-42C8-91E1-148C7E75022B}"/>
              </a:ext>
            </a:extLst>
          </p:cNvPr>
          <p:cNvPicPr/>
          <p:nvPr/>
        </p:nvPicPr>
        <p:blipFill rotWithShape="1">
          <a:blip r:embed="rId7">
            <a:extLst>
              <a:ext uri="{BEBA8EAE-BF5A-486C-A8C5-ECC9F3942E4B}">
                <a14:imgProps xmlns:a14="http://schemas.microsoft.com/office/drawing/2010/main">
                  <a14:imgLayer r:embed="rId4">
                    <a14:imgEffect>
                      <a14:backgroundRemoval t="3947" b="11441" l="79261" r="83363"/>
                    </a14:imgEffect>
                  </a14:imgLayer>
                </a14:imgProps>
              </a:ext>
              <a:ext uri="{28A0092B-C50C-407E-A947-70E740481C1C}">
                <a14:useLocalDpi xmlns:a14="http://schemas.microsoft.com/office/drawing/2010/main" val="0"/>
              </a:ext>
            </a:extLst>
          </a:blip>
          <a:srcRect l="78748" t="3010" r="16124" b="87622"/>
          <a:stretch/>
        </p:blipFill>
        <p:spPr bwMode="auto">
          <a:xfrm>
            <a:off x="9535908" y="2658358"/>
            <a:ext cx="609600" cy="659877"/>
          </a:xfrm>
          <a:prstGeom prst="rect">
            <a:avLst/>
          </a:prstGeom>
          <a:noFill/>
          <a:ln w="88900" cap="sq">
            <a:noFill/>
            <a:miter lim="800000"/>
          </a:ln>
          <a:effectLst/>
        </p:spPr>
      </p:pic>
      <p:pic>
        <p:nvPicPr>
          <p:cNvPr id="15" name="Picture 14" descr="C:\Users\Kevin\AppData\Local\Microsoft\Windows\INetCache\Content.Word\Task Figure Opt 3.png">
            <a:extLst>
              <a:ext uri="{FF2B5EF4-FFF2-40B4-BE49-F238E27FC236}">
                <a16:creationId xmlns:a16="http://schemas.microsoft.com/office/drawing/2014/main" id="{C8B3A1BE-0C9F-40D7-8FC3-383A8983F79D}"/>
              </a:ext>
            </a:extLst>
          </p:cNvPr>
          <p:cNvPicPr/>
          <p:nvPr/>
        </p:nvPicPr>
        <p:blipFill rotWithShape="1">
          <a:blip r:embed="rId8">
            <a:extLst>
              <a:ext uri="{BEBA8EAE-BF5A-486C-A8C5-ECC9F3942E4B}">
                <a14:imgProps xmlns:a14="http://schemas.microsoft.com/office/drawing/2010/main">
                  <a14:imgLayer r:embed="rId4">
                    <a14:imgEffect>
                      <a14:backgroundRemoval t="3947" b="11441" l="69126" r="72932"/>
                    </a14:imgEffect>
                  </a14:imgLayer>
                </a14:imgProps>
              </a:ext>
              <a:ext uri="{28A0092B-C50C-407E-A947-70E740481C1C}">
                <a14:useLocalDpi xmlns:a14="http://schemas.microsoft.com/office/drawing/2010/main" val="0"/>
              </a:ext>
            </a:extLst>
          </a:blip>
          <a:srcRect l="68650" t="3010" r="26592" b="87622"/>
          <a:stretch/>
        </p:blipFill>
        <p:spPr bwMode="auto">
          <a:xfrm>
            <a:off x="8276735" y="2658357"/>
            <a:ext cx="565608" cy="659877"/>
          </a:xfrm>
          <a:prstGeom prst="rect">
            <a:avLst/>
          </a:prstGeom>
          <a:noFill/>
          <a:ln w="88900" cap="sq">
            <a:noFill/>
            <a:miter lim="800000"/>
          </a:ln>
          <a:effectLst/>
        </p:spPr>
      </p:pic>
      <p:grpSp>
        <p:nvGrpSpPr>
          <p:cNvPr id="24" name="Group 23">
            <a:extLst>
              <a:ext uri="{FF2B5EF4-FFF2-40B4-BE49-F238E27FC236}">
                <a16:creationId xmlns:a16="http://schemas.microsoft.com/office/drawing/2014/main" id="{342ED9E9-55E8-4397-8572-FA44D8E7CFE2}"/>
              </a:ext>
            </a:extLst>
          </p:cNvPr>
          <p:cNvGrpSpPr/>
          <p:nvPr/>
        </p:nvGrpSpPr>
        <p:grpSpPr>
          <a:xfrm>
            <a:off x="0" y="-1321"/>
            <a:ext cx="12192000" cy="219435"/>
            <a:chOff x="0" y="-1321"/>
            <a:chExt cx="12192000" cy="219435"/>
          </a:xfrm>
        </p:grpSpPr>
        <p:sp>
          <p:nvSpPr>
            <p:cNvPr id="25" name="Rectangle 24">
              <a:extLst>
                <a:ext uri="{FF2B5EF4-FFF2-40B4-BE49-F238E27FC236}">
                  <a16:creationId xmlns:a16="http://schemas.microsoft.com/office/drawing/2014/main" id="{CEAA090B-3CB2-43FE-BCCD-DC0ED03F2A38}"/>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26" name="Rectangle 25">
              <a:extLst>
                <a:ext uri="{FF2B5EF4-FFF2-40B4-BE49-F238E27FC236}">
                  <a16:creationId xmlns:a16="http://schemas.microsoft.com/office/drawing/2014/main" id="{5FB071D7-C34E-4687-A551-762DE4DE67F9}"/>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27" name="Rectangle 26">
              <a:extLst>
                <a:ext uri="{FF2B5EF4-FFF2-40B4-BE49-F238E27FC236}">
                  <a16:creationId xmlns:a16="http://schemas.microsoft.com/office/drawing/2014/main" id="{EBB2E1E5-D11D-4E65-B4A5-85DB6B18F112}"/>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28" name="Rectangle 27">
              <a:extLst>
                <a:ext uri="{FF2B5EF4-FFF2-40B4-BE49-F238E27FC236}">
                  <a16:creationId xmlns:a16="http://schemas.microsoft.com/office/drawing/2014/main" id="{AF1B9994-E3B1-40B3-9DC8-0A9DE4067373}"/>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9" name="Rectangle 28">
              <a:extLst>
                <a:ext uri="{FF2B5EF4-FFF2-40B4-BE49-F238E27FC236}">
                  <a16:creationId xmlns:a16="http://schemas.microsoft.com/office/drawing/2014/main" id="{54C857E6-1896-4A2E-961A-D7C7365F6E50}"/>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127458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85185E-6 L 0.23906 0.29143 " pathEditMode="relative" rAng="0" ptsTypes="AA">
                                      <p:cBhvr>
                                        <p:cTn id="6" dur="2000" fill="hold"/>
                                        <p:tgtEl>
                                          <p:spTgt spid="10"/>
                                        </p:tgtEl>
                                        <p:attrNameLst>
                                          <p:attrName>ppt_x</p:attrName>
                                          <p:attrName>ppt_y</p:attrName>
                                        </p:attrNameLst>
                                      </p:cBhvr>
                                      <p:rCtr x="11953" y="1456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375E-6 -2.59259E-6 L -0.02747 0.17593 " pathEditMode="relative" rAng="0" ptsTypes="AA">
                                      <p:cBhvr>
                                        <p:cTn id="10" dur="2000" fill="hold"/>
                                        <p:tgtEl>
                                          <p:spTgt spid="11"/>
                                        </p:tgtEl>
                                        <p:attrNameLst>
                                          <p:attrName>ppt_x</p:attrName>
                                          <p:attrName>ppt_y</p:attrName>
                                        </p:attrNameLst>
                                      </p:cBhvr>
                                      <p:rCtr x="-1380" y="879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58333E-6 1.85185E-6 L -0.11901 0.21319 " pathEditMode="relative" rAng="0" ptsTypes="AA">
                                      <p:cBhvr>
                                        <p:cTn id="14" dur="2000" fill="hold"/>
                                        <p:tgtEl>
                                          <p:spTgt spid="13"/>
                                        </p:tgtEl>
                                        <p:attrNameLst>
                                          <p:attrName>ppt_x</p:attrName>
                                          <p:attrName>ppt_y</p:attrName>
                                        </p:attrNameLst>
                                      </p:cBhvr>
                                      <p:rCtr x="-5951" y="1064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1.45833E-6 1.85185E-6 L -0.2319 0.29861 " pathEditMode="relative" rAng="0" ptsTypes="AA">
                                      <p:cBhvr>
                                        <p:cTn id="18" dur="2000" fill="hold"/>
                                        <p:tgtEl>
                                          <p:spTgt spid="14"/>
                                        </p:tgtEl>
                                        <p:attrNameLst>
                                          <p:attrName>ppt_x</p:attrName>
                                          <p:attrName>ppt_y</p:attrName>
                                        </p:attrNameLst>
                                      </p:cBhvr>
                                      <p:rCtr x="-11602" y="14931"/>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3.33333E-6 1.85185E-6 L -0.09935 0.0007 " pathEditMode="relative" rAng="0" ptsTypes="AA">
                                      <p:cBhvr>
                                        <p:cTn id="22" dur="2000" fill="hold"/>
                                        <p:tgtEl>
                                          <p:spTgt spid="15"/>
                                        </p:tgtEl>
                                        <p:attrNameLst>
                                          <p:attrName>ppt_x</p:attrName>
                                          <p:attrName>ppt_y</p:attrName>
                                        </p:attrNameLst>
                                      </p:cBhvr>
                                      <p:rCtr x="-3815" y="-972"/>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70833E-6 -1.11111E-6 L 0.15261 -0.00046 " pathEditMode="relative" rAng="0" ptsTypes="AA">
                                      <p:cBhvr>
                                        <p:cTn id="26" dur="2000" fill="hold"/>
                                        <p:tgtEl>
                                          <p:spTgt spid="12"/>
                                        </p:tgtEl>
                                        <p:attrNameLst>
                                          <p:attrName>ppt_x</p:attrName>
                                          <p:attrName>ppt_y</p:attrName>
                                        </p:attrNameLst>
                                      </p:cBhvr>
                                      <p:rCtr x="7865" y="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9FF5-BEEE-4E51-965F-6DB9F5156ED0}"/>
              </a:ext>
            </a:extLst>
          </p:cNvPr>
          <p:cNvSpPr>
            <a:spLocks noGrp="1"/>
          </p:cNvSpPr>
          <p:nvPr>
            <p:ph type="title"/>
          </p:nvPr>
        </p:nvSpPr>
        <p:spPr/>
        <p:txBody>
          <a:bodyPr/>
          <a:lstStyle/>
          <a:p>
            <a:r>
              <a:rPr lang="en-US" dirty="0"/>
              <a:t>Traditional Analysis</a:t>
            </a:r>
            <a:br>
              <a:rPr lang="en-US" dirty="0"/>
            </a:br>
            <a:r>
              <a:rPr lang="en-US" sz="2400" dirty="0"/>
              <a:t>Misplacement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7AE621-45EF-4661-A33A-EC4DEF567A12}"/>
                  </a:ext>
                </a:extLst>
              </p:cNvPr>
              <p:cNvSpPr>
                <a:spLocks noGrp="1"/>
              </p:cNvSpPr>
              <p:nvPr>
                <p:ph sz="half" idx="1"/>
              </p:nvPr>
            </p:nvSpPr>
            <p:spPr/>
            <p:txBody>
              <a:bodyPr/>
              <a:lstStyle/>
              <a:p>
                <a:r>
                  <a:rPr lang="en-US" dirty="0"/>
                  <a:t>Sum the Euclidean distance between each item’s placement (</a:t>
                </a:r>
                <a14:m>
                  <m:oMath xmlns:m="http://schemas.openxmlformats.org/officeDocument/2006/math">
                    <m:r>
                      <a:rPr lang="en-US" b="1" i="1" smtClean="0">
                        <a:latin typeface="Cambria Math" panose="02040503050406030204" pitchFamily="18" charset="0"/>
                      </a:rPr>
                      <m:t>𝒑</m:t>
                    </m:r>
                  </m:oMath>
                </a14:m>
                <a:r>
                  <a:rPr lang="en-US" dirty="0"/>
                  <a:t>) and target (</a:t>
                </a:r>
                <a14:m>
                  <m:oMath xmlns:m="http://schemas.openxmlformats.org/officeDocument/2006/math">
                    <m:r>
                      <a:rPr lang="en-US" b="1" i="1" smtClean="0">
                        <a:latin typeface="Cambria Math" panose="02040503050406030204" pitchFamily="18" charset="0"/>
                      </a:rPr>
                      <m:t>𝒒</m:t>
                    </m:r>
                  </m:oMath>
                </a14:m>
                <a:r>
                  <a:rPr lang="en-US" dirty="0"/>
                  <a:t>) location</a:t>
                </a: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𝒑</m:t>
                              </m:r>
                              <m:r>
                                <a:rPr lang="en-US" i="1">
                                  <a:latin typeface="Cambria Math" panose="02040503050406030204" pitchFamily="18" charset="0"/>
                                </a:rPr>
                                <m:t>−</m:t>
                              </m:r>
                              <m:r>
                                <a:rPr lang="en-US" b="1" i="1">
                                  <a:latin typeface="Cambria Math" panose="02040503050406030204" pitchFamily="18" charset="0"/>
                                </a:rPr>
                                <m:t>𝒒</m:t>
                              </m:r>
                            </m:e>
                          </m:d>
                          <m:r>
                            <a:rPr lang="en-US" i="1">
                              <a:latin typeface="Cambria Math" panose="02040503050406030204" pitchFamily="18" charset="0"/>
                            </a:rPr>
                            <m:t>|</m:t>
                          </m:r>
                        </m:e>
                      </m:nary>
                    </m:oMath>
                  </m:oMathPara>
                </a14:m>
                <a:endParaRPr lang="en-US" dirty="0"/>
              </a:p>
              <a:p>
                <a:r>
                  <a:rPr lang="en-US" dirty="0"/>
                  <a:t>Will be artificially large if identity-location binding is incorrect (see </a:t>
                </a:r>
                <a:r>
                  <a:rPr lang="en-US" i="1" dirty="0"/>
                  <a:t>car</a:t>
                </a:r>
                <a:r>
                  <a:rPr lang="en-US" dirty="0"/>
                  <a:t> and </a:t>
                </a:r>
                <a:r>
                  <a:rPr lang="en-US" i="1" dirty="0"/>
                  <a:t>chair</a:t>
                </a:r>
                <a:r>
                  <a:rPr lang="en-US" dirty="0"/>
                  <a:t> objects on right)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A7AE621-45EF-4661-A33A-EC4DEF567A12}"/>
                  </a:ext>
                </a:extLst>
              </p:cNvPr>
              <p:cNvSpPr>
                <a:spLocks noGrp="1" noRot="1" noChangeAspect="1" noMove="1" noResize="1" noEditPoints="1" noAdjustHandles="1" noChangeArrowheads="1" noChangeShapeType="1" noTextEdit="1"/>
              </p:cNvSpPr>
              <p:nvPr>
                <p:ph sz="half" idx="1"/>
              </p:nvPr>
            </p:nvSpPr>
            <p:spPr>
              <a:blipFill>
                <a:blip r:embed="rId2"/>
                <a:stretch>
                  <a:fillRect l="-2118" t="-2241" r="-471"/>
                </a:stretch>
              </a:blipFill>
            </p:spPr>
            <p:txBody>
              <a:bodyPr/>
              <a:lstStyle/>
              <a:p>
                <a:r>
                  <a:rPr lang="en-US">
                    <a:noFill/>
                  </a:rPr>
                  <a:t> </a:t>
                </a:r>
              </a:p>
            </p:txBody>
          </p:sp>
        </mc:Fallback>
      </mc:AlternateContent>
      <p:pic>
        <p:nvPicPr>
          <p:cNvPr id="10" name="Content Placeholder 9">
            <a:extLst>
              <a:ext uri="{FF2B5EF4-FFF2-40B4-BE49-F238E27FC236}">
                <a16:creationId xmlns:a16="http://schemas.microsoft.com/office/drawing/2014/main" id="{7C97AFD3-F96E-4CB0-889D-AD941456782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19800" y="1200150"/>
            <a:ext cx="5784687" cy="4976813"/>
          </a:xfrm>
        </p:spPr>
      </p:pic>
      <p:sp>
        <p:nvSpPr>
          <p:cNvPr id="11" name="TextBox 10">
            <a:extLst>
              <a:ext uri="{FF2B5EF4-FFF2-40B4-BE49-F238E27FC236}">
                <a16:creationId xmlns:a16="http://schemas.microsoft.com/office/drawing/2014/main" id="{69003EFE-F355-4BCB-9243-842F0A538313}"/>
              </a:ext>
            </a:extLst>
          </p:cNvPr>
          <p:cNvSpPr txBox="1"/>
          <p:nvPr/>
        </p:nvSpPr>
        <p:spPr>
          <a:xfrm>
            <a:off x="7870710" y="6176963"/>
            <a:ext cx="3933777" cy="369332"/>
          </a:xfrm>
          <a:prstGeom prst="rect">
            <a:avLst/>
          </a:prstGeom>
          <a:noFill/>
        </p:spPr>
        <p:txBody>
          <a:bodyPr wrap="square" rtlCol="0">
            <a:spAutoFit/>
          </a:bodyPr>
          <a:lstStyle/>
          <a:p>
            <a:pPr algn="r"/>
            <a:r>
              <a:rPr lang="en-US" dirty="0"/>
              <a:t>Note: Green/dots are correct locations</a:t>
            </a:r>
          </a:p>
        </p:txBody>
      </p:sp>
      <p:grpSp>
        <p:nvGrpSpPr>
          <p:cNvPr id="16" name="Group 15">
            <a:extLst>
              <a:ext uri="{FF2B5EF4-FFF2-40B4-BE49-F238E27FC236}">
                <a16:creationId xmlns:a16="http://schemas.microsoft.com/office/drawing/2014/main" id="{C5876366-1411-4D7B-BD43-841247CFE40A}"/>
              </a:ext>
            </a:extLst>
          </p:cNvPr>
          <p:cNvGrpSpPr/>
          <p:nvPr/>
        </p:nvGrpSpPr>
        <p:grpSpPr>
          <a:xfrm>
            <a:off x="0" y="-1321"/>
            <a:ext cx="12192000" cy="219435"/>
            <a:chOff x="0" y="-1321"/>
            <a:chExt cx="12192000" cy="219435"/>
          </a:xfrm>
        </p:grpSpPr>
        <p:sp>
          <p:nvSpPr>
            <p:cNvPr id="17" name="Rectangle 16">
              <a:extLst>
                <a:ext uri="{FF2B5EF4-FFF2-40B4-BE49-F238E27FC236}">
                  <a16:creationId xmlns:a16="http://schemas.microsoft.com/office/drawing/2014/main" id="{89453B51-C502-4EA1-8EB3-08D48B8DE550}"/>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8" name="Rectangle 17">
              <a:extLst>
                <a:ext uri="{FF2B5EF4-FFF2-40B4-BE49-F238E27FC236}">
                  <a16:creationId xmlns:a16="http://schemas.microsoft.com/office/drawing/2014/main" id="{5F4E542B-AD79-4566-B99E-DF7900B2DAB8}"/>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9" name="Rectangle 18">
              <a:extLst>
                <a:ext uri="{FF2B5EF4-FFF2-40B4-BE49-F238E27FC236}">
                  <a16:creationId xmlns:a16="http://schemas.microsoft.com/office/drawing/2014/main" id="{8439F70E-D82A-45EA-9F97-DEF9E970C6F5}"/>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20" name="Rectangle 19">
              <a:extLst>
                <a:ext uri="{FF2B5EF4-FFF2-40B4-BE49-F238E27FC236}">
                  <a16:creationId xmlns:a16="http://schemas.microsoft.com/office/drawing/2014/main" id="{A47BDD36-95BB-4EFA-AB96-0F1EC82068FA}"/>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1" name="Rectangle 20">
              <a:extLst>
                <a:ext uri="{FF2B5EF4-FFF2-40B4-BE49-F238E27FC236}">
                  <a16:creationId xmlns:a16="http://schemas.microsoft.com/office/drawing/2014/main" id="{0E21F4A0-BC21-4906-846F-9EB523A295D5}"/>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246465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Reconstruction Relations</a:t>
            </a:r>
            <a:br>
              <a:rPr lang="en-US" dirty="0"/>
            </a:br>
            <a:r>
              <a:rPr lang="en-US" sz="2400" dirty="0"/>
              <a:t>Relation </a:t>
            </a:r>
            <a:r>
              <a:rPr lang="en-US" sz="2400" i="1" dirty="0"/>
              <a:t>Types</a:t>
            </a:r>
          </a:p>
        </p:txBody>
      </p:sp>
      <p:sp>
        <p:nvSpPr>
          <p:cNvPr id="41" name="Content Placeholder 40">
            <a:extLst>
              <a:ext uri="{FF2B5EF4-FFF2-40B4-BE49-F238E27FC236}">
                <a16:creationId xmlns:a16="http://schemas.microsoft.com/office/drawing/2014/main" id="{FF9CEE7B-5841-48EC-85AA-84FDD8E85646}"/>
              </a:ext>
            </a:extLst>
          </p:cNvPr>
          <p:cNvSpPr>
            <a:spLocks noGrp="1"/>
          </p:cNvSpPr>
          <p:nvPr>
            <p:ph sz="half" idx="1"/>
          </p:nvPr>
        </p:nvSpPr>
        <p:spPr>
          <a:xfrm>
            <a:off x="288585" y="2315183"/>
            <a:ext cx="5883615" cy="3861780"/>
          </a:xfrm>
        </p:spPr>
        <p:txBody>
          <a:bodyPr/>
          <a:lstStyle/>
          <a:p>
            <a:r>
              <a:rPr lang="en-US" dirty="0"/>
              <a:t>A – Item-item and item-environment relational information</a:t>
            </a:r>
          </a:p>
          <a:p>
            <a:r>
              <a:rPr lang="en-US" dirty="0"/>
              <a:t>B – Identity-location relational information</a:t>
            </a:r>
          </a:p>
          <a:p>
            <a:r>
              <a:rPr lang="en-US" dirty="0"/>
              <a:t>C – Compound relational information</a:t>
            </a:r>
          </a:p>
        </p:txBody>
      </p:sp>
      <p:pic>
        <p:nvPicPr>
          <p:cNvPr id="46" name="Content Placeholder 45">
            <a:extLst>
              <a:ext uri="{FF2B5EF4-FFF2-40B4-BE49-F238E27FC236}">
                <a16:creationId xmlns:a16="http://schemas.microsoft.com/office/drawing/2014/main" id="{68B32F64-C5B2-4CB9-A733-57D12BB2853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64889"/>
            <a:ext cx="5181600" cy="3072809"/>
          </a:xfrm>
        </p:spPr>
      </p:pic>
      <p:sp>
        <p:nvSpPr>
          <p:cNvPr id="5" name="Rectangle 4">
            <a:extLst>
              <a:ext uri="{FF2B5EF4-FFF2-40B4-BE49-F238E27FC236}">
                <a16:creationId xmlns:a16="http://schemas.microsoft.com/office/drawing/2014/main" id="{C3B31315-F8F0-4582-A962-587AA034078A}"/>
              </a:ext>
            </a:extLst>
          </p:cNvPr>
          <p:cNvSpPr/>
          <p:nvPr/>
        </p:nvSpPr>
        <p:spPr>
          <a:xfrm>
            <a:off x="6172200" y="4127781"/>
            <a:ext cx="1715678" cy="1409917"/>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1187EAA-8BE1-4F29-8F43-82A1F3288657}"/>
              </a:ext>
            </a:extLst>
          </p:cNvPr>
          <p:cNvGrpSpPr/>
          <p:nvPr/>
        </p:nvGrpSpPr>
        <p:grpSpPr>
          <a:xfrm>
            <a:off x="0" y="-1321"/>
            <a:ext cx="12192000" cy="219435"/>
            <a:chOff x="0" y="-1321"/>
            <a:chExt cx="12192000" cy="219435"/>
          </a:xfrm>
        </p:grpSpPr>
        <p:sp>
          <p:nvSpPr>
            <p:cNvPr id="15" name="Rectangle 14">
              <a:extLst>
                <a:ext uri="{FF2B5EF4-FFF2-40B4-BE49-F238E27FC236}">
                  <a16:creationId xmlns:a16="http://schemas.microsoft.com/office/drawing/2014/main" id="{85B9413D-AB99-41EE-A0CE-A3CD11CEF1CA}"/>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6" name="Rectangle 15">
              <a:extLst>
                <a:ext uri="{FF2B5EF4-FFF2-40B4-BE49-F238E27FC236}">
                  <a16:creationId xmlns:a16="http://schemas.microsoft.com/office/drawing/2014/main" id="{6036B2DF-69FD-47AA-B667-62CA97A3B0C8}"/>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7" name="Rectangle 16">
              <a:extLst>
                <a:ext uri="{FF2B5EF4-FFF2-40B4-BE49-F238E27FC236}">
                  <a16:creationId xmlns:a16="http://schemas.microsoft.com/office/drawing/2014/main" id="{D4CD5791-801C-4C0C-92F0-62E480263EEC}"/>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8" name="Rectangle 17">
              <a:extLst>
                <a:ext uri="{FF2B5EF4-FFF2-40B4-BE49-F238E27FC236}">
                  <a16:creationId xmlns:a16="http://schemas.microsoft.com/office/drawing/2014/main" id="{E1F20454-1655-4671-8AD4-C42A9D4146AF}"/>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9" name="Rectangle 18">
              <a:extLst>
                <a:ext uri="{FF2B5EF4-FFF2-40B4-BE49-F238E27FC236}">
                  <a16:creationId xmlns:a16="http://schemas.microsoft.com/office/drawing/2014/main" id="{5C44014C-5D06-452B-99C5-6FF3B3E8B6A0}"/>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374526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grpId="0" nodeType="clickEffect">
                                  <p:stCondLst>
                                    <p:cond delay="0"/>
                                  </p:stCondLst>
                                  <p:childTnLst>
                                    <p:animMotion origin="layout" path="M -2.5E-6 3.7037E-7 L 0.14323 -0.00232 " pathEditMode="relative" rAng="0" ptsTypes="AA">
                                      <p:cBhvr>
                                        <p:cTn id="12" dur="2000" fill="hold"/>
                                        <p:tgtEl>
                                          <p:spTgt spid="5"/>
                                        </p:tgtEl>
                                        <p:attrNameLst>
                                          <p:attrName>ppt_x</p:attrName>
                                          <p:attrName>ppt_y</p:attrName>
                                        </p:attrNameLst>
                                      </p:cBhvr>
                                      <p:rCtr x="7279" y="-46"/>
                                    </p:animMotion>
                                  </p:childTnLst>
                                </p:cTn>
                              </p:par>
                              <p:par>
                                <p:cTn id="13" presetID="1" presetClass="entr" presetSubtype="0" fill="hold" grpId="0" nodeType="withEffect">
                                  <p:stCondLst>
                                    <p:cond delay="0"/>
                                  </p:stCondLst>
                                  <p:childTnLst>
                                    <p:set>
                                      <p:cBhvr>
                                        <p:cTn id="14"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1" nodeType="clickEffect">
                                  <p:stCondLst>
                                    <p:cond delay="0"/>
                                  </p:stCondLst>
                                  <p:childTnLst>
                                    <p:animMotion origin="layout" path="M 0.14323 -0.00232 L 0.28399 -0.00093 " pathEditMode="relative" rAng="0" ptsTypes="AA">
                                      <p:cBhvr>
                                        <p:cTn id="18" dur="2000" fill="hold"/>
                                        <p:tgtEl>
                                          <p:spTgt spid="5"/>
                                        </p:tgtEl>
                                        <p:attrNameLst>
                                          <p:attrName>ppt_x</p:attrName>
                                          <p:attrName>ppt_y</p:attrName>
                                        </p:attrNameLst>
                                      </p:cBhvr>
                                      <p:rCtr x="7031" y="69"/>
                                    </p:animMotion>
                                  </p:childTnLst>
                                </p:cTn>
                              </p:par>
                              <p:par>
                                <p:cTn id="19" presetID="1" presetClass="entr" presetSubtype="0" fill="hold" grpId="0" nodeType="withEffect">
                                  <p:stCondLst>
                                    <p:cond delay="0"/>
                                  </p:stCondLst>
                                  <p:childTnLst>
                                    <p:set>
                                      <p:cBhvr>
                                        <p:cTn id="20"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5" grpId="0" animBg="1"/>
      <p:bldP spid="5" grpId="1" animBg="1"/>
      <p:bldP spid="5"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4433D-2263-4262-A020-393406B6FE7D}"/>
              </a:ext>
            </a:extLst>
          </p:cNvPr>
          <p:cNvSpPr>
            <a:spLocks noGrp="1"/>
          </p:cNvSpPr>
          <p:nvPr>
            <p:ph type="title"/>
          </p:nvPr>
        </p:nvSpPr>
        <p:spPr/>
        <p:txBody>
          <a:bodyPr/>
          <a:lstStyle/>
          <a:p>
            <a:r>
              <a:rPr lang="en-US" dirty="0"/>
              <a:t>Reconstruction Errors</a:t>
            </a:r>
            <a:br>
              <a:rPr lang="en-US" dirty="0"/>
            </a:br>
            <a:r>
              <a:rPr lang="en-US" sz="2400" dirty="0"/>
              <a:t>Better Than Just Misplacement</a:t>
            </a:r>
          </a:p>
        </p:txBody>
      </p:sp>
      <p:sp>
        <p:nvSpPr>
          <p:cNvPr id="3" name="Content Placeholder 2">
            <a:extLst>
              <a:ext uri="{FF2B5EF4-FFF2-40B4-BE49-F238E27FC236}">
                <a16:creationId xmlns:a16="http://schemas.microsoft.com/office/drawing/2014/main" id="{DE6BE403-DF87-4917-9195-851C1B7E8338}"/>
              </a:ext>
            </a:extLst>
          </p:cNvPr>
          <p:cNvSpPr>
            <a:spLocks noGrp="1"/>
          </p:cNvSpPr>
          <p:nvPr>
            <p:ph sz="half" idx="1"/>
          </p:nvPr>
        </p:nvSpPr>
        <p:spPr/>
        <p:txBody>
          <a:bodyPr>
            <a:normAutofit fontScale="85000" lnSpcReduction="10000"/>
          </a:bodyPr>
          <a:lstStyle/>
          <a:p>
            <a:r>
              <a:rPr lang="en-US" dirty="0"/>
              <a:t>Errors are used to </a:t>
            </a:r>
            <a:r>
              <a:rPr lang="en-US" i="1" dirty="0"/>
              <a:t>infer</a:t>
            </a:r>
            <a:r>
              <a:rPr lang="en-US" dirty="0"/>
              <a:t> successful or unsuccessful memory for relations</a:t>
            </a:r>
          </a:p>
          <a:p>
            <a:r>
              <a:rPr lang="en-US" dirty="0"/>
              <a:t>To evaluate errors we:</a:t>
            </a:r>
          </a:p>
          <a:p>
            <a:pPr lvl="1"/>
            <a:r>
              <a:rPr lang="en-US" dirty="0"/>
              <a:t>Remove the identities of items and find a minimal association (i.e. a </a:t>
            </a:r>
            <a:r>
              <a:rPr lang="en-US" b="1" dirty="0"/>
              <a:t>remapping</a:t>
            </a:r>
            <a:r>
              <a:rPr lang="en-US" dirty="0"/>
              <a:t> of item-to-location which “forgives” </a:t>
            </a:r>
            <a:r>
              <a:rPr lang="en-US" b="1" dirty="0"/>
              <a:t>errors due to identity misbinding</a:t>
            </a:r>
            <a:r>
              <a:rPr lang="en-US" dirty="0"/>
              <a:t>)</a:t>
            </a:r>
          </a:p>
          <a:p>
            <a:pPr lvl="1"/>
            <a:r>
              <a:rPr lang="en-US" dirty="0"/>
              <a:t>Find </a:t>
            </a:r>
            <a:r>
              <a:rPr lang="en-US" b="1" dirty="0"/>
              <a:t>shared error</a:t>
            </a:r>
            <a:r>
              <a:rPr lang="en-US" dirty="0"/>
              <a:t> across items (i.e. “forgive” translation, scaling, and rotation errors)</a:t>
            </a:r>
          </a:p>
          <a:p>
            <a:pPr lvl="1"/>
            <a:r>
              <a:rPr lang="en-US" dirty="0"/>
              <a:t>Evaluate </a:t>
            </a:r>
            <a:r>
              <a:rPr lang="en-US" b="1" dirty="0"/>
              <a:t>placement accuracy</a:t>
            </a:r>
            <a:r>
              <a:rPr lang="en-US" dirty="0"/>
              <a:t> in any location (i.e. if an item is close enough to any item’s target location)</a:t>
            </a:r>
          </a:p>
          <a:p>
            <a:pPr lvl="1"/>
            <a:r>
              <a:rPr lang="en-US" dirty="0"/>
              <a:t>Determine if any errors exist within a </a:t>
            </a:r>
            <a:r>
              <a:rPr lang="en-US" b="1" dirty="0"/>
              <a:t>compound error</a:t>
            </a:r>
            <a:r>
              <a:rPr lang="en-US" dirty="0"/>
              <a:t> group</a:t>
            </a:r>
          </a:p>
        </p:txBody>
      </p:sp>
      <p:pic>
        <p:nvPicPr>
          <p:cNvPr id="7" name="Content Placeholder 6">
            <a:extLst>
              <a:ext uri="{FF2B5EF4-FFF2-40B4-BE49-F238E27FC236}">
                <a16:creationId xmlns:a16="http://schemas.microsoft.com/office/drawing/2014/main" id="{6B2427EC-BA06-4080-9052-B1E4F710A940}"/>
              </a:ext>
            </a:extLst>
          </p:cNvPr>
          <p:cNvPicPr>
            <a:picLocks noGrp="1" noChangeAspect="1"/>
          </p:cNvPicPr>
          <p:nvPr>
            <p:ph sz="half" idx="2"/>
          </p:nvPr>
        </p:nvPicPr>
        <p:blipFill>
          <a:blip r:embed="rId2"/>
          <a:stretch>
            <a:fillRect/>
          </a:stretch>
        </p:blipFill>
        <p:spPr>
          <a:xfrm>
            <a:off x="6172200" y="2634182"/>
            <a:ext cx="5181600" cy="2734224"/>
          </a:xfrm>
          <a:prstGeom prst="rect">
            <a:avLst/>
          </a:prstGeom>
        </p:spPr>
      </p:pic>
      <p:sp>
        <p:nvSpPr>
          <p:cNvPr id="8" name="Rectangle 7">
            <a:extLst>
              <a:ext uri="{FF2B5EF4-FFF2-40B4-BE49-F238E27FC236}">
                <a16:creationId xmlns:a16="http://schemas.microsoft.com/office/drawing/2014/main" id="{042C4B87-04FE-42F7-94DE-4042D04E7ECD}"/>
              </a:ext>
            </a:extLst>
          </p:cNvPr>
          <p:cNvSpPr/>
          <p:nvPr/>
        </p:nvSpPr>
        <p:spPr>
          <a:xfrm>
            <a:off x="6268824" y="2634182"/>
            <a:ext cx="1715678" cy="1409917"/>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933E98F-6D6E-41E8-BB7F-E96B413EADCB}"/>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DDA08C29-AB83-43B4-9D4E-F92AB2D18C12}"/>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65DEF574-FD5F-447C-AD4F-3A117B41CD18}"/>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50EB08B6-275E-49EF-A40C-7EBE7DE33C8E}"/>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0D1BC09E-2166-4373-8C43-BB3D70505699}"/>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7E1A01B8-A2F3-4831-BBF8-038A3FB7442B}"/>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1287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grpId="1" nodeType="clickEffect">
                                  <p:stCondLst>
                                    <p:cond delay="0"/>
                                  </p:stCondLst>
                                  <p:childTnLst>
                                    <p:animMotion origin="layout" path="M 4.79167E-6 4.44444E-6 L 0.13151 -0.00024 " pathEditMode="relative" rAng="0" ptsTypes="AA">
                                      <p:cBhvr>
                                        <p:cTn id="16" dur="2000" fill="hold"/>
                                        <p:tgtEl>
                                          <p:spTgt spid="8"/>
                                        </p:tgtEl>
                                        <p:attrNameLst>
                                          <p:attrName>ppt_x</p:attrName>
                                          <p:attrName>ppt_y</p:attrName>
                                        </p:attrNameLst>
                                      </p:cBhvr>
                                      <p:rCtr x="6576" y="-23"/>
                                    </p:animMotion>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2" nodeType="clickEffect">
                                  <p:stCondLst>
                                    <p:cond delay="0"/>
                                  </p:stCondLst>
                                  <p:childTnLst>
                                    <p:animMotion origin="layout" path="M 0.13151 -0.00023 L 0.26445 -0.00024 " pathEditMode="relative" rAng="0" ptsTypes="AA">
                                      <p:cBhvr>
                                        <p:cTn id="22" dur="2000" fill="hold"/>
                                        <p:tgtEl>
                                          <p:spTgt spid="8"/>
                                        </p:tgtEl>
                                        <p:attrNameLst>
                                          <p:attrName>ppt_x</p:attrName>
                                          <p:attrName>ppt_y</p:attrName>
                                        </p:attrNameLst>
                                      </p:cBhvr>
                                      <p:rCtr x="6641" y="-69"/>
                                    </p:animMotion>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3" nodeType="clickEffect">
                                  <p:stCondLst>
                                    <p:cond delay="0"/>
                                  </p:stCondLst>
                                  <p:childTnLst>
                                    <p:animMotion origin="layout" path="M 0.26446 -0.00023 L 0.07044 0.19097 " pathEditMode="relative" rAng="0" ptsTypes="AA">
                                      <p:cBhvr>
                                        <p:cTn id="28" dur="2000" fill="hold"/>
                                        <p:tgtEl>
                                          <p:spTgt spid="8"/>
                                        </p:tgtEl>
                                        <p:attrNameLst>
                                          <p:attrName>ppt_x</p:attrName>
                                          <p:attrName>ppt_y</p:attrName>
                                        </p:attrNameLst>
                                      </p:cBhvr>
                                      <p:rCtr x="-9661" y="9491"/>
                                    </p:animMotion>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4" nodeType="clickEffect">
                                  <p:stCondLst>
                                    <p:cond delay="0"/>
                                  </p:stCondLst>
                                  <p:childTnLst>
                                    <p:animMotion origin="layout" path="M 0.07044 0.19097 L 0.20026 0.18958 " pathEditMode="relative" rAng="0" ptsTypes="AA">
                                      <p:cBhvr>
                                        <p:cTn id="34" dur="2000" fill="hold"/>
                                        <p:tgtEl>
                                          <p:spTgt spid="8"/>
                                        </p:tgtEl>
                                        <p:attrNameLst>
                                          <p:attrName>ppt_x</p:attrName>
                                          <p:attrName>ppt_y</p:attrName>
                                        </p:attrNameLst>
                                      </p:cBhvr>
                                      <p:rCtr x="6484" y="0"/>
                                    </p:animMotion>
                                  </p:childTnLst>
                                </p:cTn>
                              </p:par>
                              <p:par>
                                <p:cTn id="35" presetID="1"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P spid="8" grpId="2" animBg="1"/>
      <p:bldP spid="8" grpId="3" animBg="1"/>
      <p:bldP spid="8" grpId="4"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81887-71B7-4DD4-890E-3DF49935E329}"/>
              </a:ext>
            </a:extLst>
          </p:cNvPr>
          <p:cNvSpPr>
            <a:spLocks noGrp="1"/>
          </p:cNvSpPr>
          <p:nvPr>
            <p:ph type="title"/>
          </p:nvPr>
        </p:nvSpPr>
        <p:spPr/>
        <p:txBody>
          <a:bodyPr/>
          <a:lstStyle/>
          <a:p>
            <a:r>
              <a:rPr lang="en-US" dirty="0"/>
              <a:t>Hippocampal Damaged Patients</a:t>
            </a:r>
            <a:br>
              <a:rPr lang="en-US" dirty="0"/>
            </a:br>
            <a:r>
              <a:rPr lang="en-US" sz="2400" dirty="0"/>
              <a:t>Misplacement After Error Correction</a:t>
            </a:r>
          </a:p>
        </p:txBody>
      </p:sp>
      <p:sp>
        <p:nvSpPr>
          <p:cNvPr id="3" name="Content Placeholder 2">
            <a:extLst>
              <a:ext uri="{FF2B5EF4-FFF2-40B4-BE49-F238E27FC236}">
                <a16:creationId xmlns:a16="http://schemas.microsoft.com/office/drawing/2014/main" id="{40A8E09F-9DE4-49FA-91E7-177DF7D0C987}"/>
              </a:ext>
            </a:extLst>
          </p:cNvPr>
          <p:cNvSpPr>
            <a:spLocks noGrp="1"/>
          </p:cNvSpPr>
          <p:nvPr>
            <p:ph sz="half" idx="1"/>
          </p:nvPr>
        </p:nvSpPr>
        <p:spPr>
          <a:xfrm>
            <a:off x="838200" y="2084971"/>
            <a:ext cx="4690145" cy="4091992"/>
          </a:xfrm>
        </p:spPr>
        <p:txBody>
          <a:bodyPr>
            <a:normAutofit fontScale="85000" lnSpcReduction="20000"/>
          </a:bodyPr>
          <a:lstStyle/>
          <a:p>
            <a:r>
              <a:rPr lang="en-US" dirty="0"/>
              <a:t>Patients have higher overall misplacement to begin with</a:t>
            </a:r>
          </a:p>
          <a:p>
            <a:r>
              <a:rPr lang="en-US" dirty="0"/>
              <a:t>Most of the misplacement (i.e. Euclidean distance of reconstructed points to targets) difference between patients and controls is due to </a:t>
            </a:r>
            <a:r>
              <a:rPr lang="en-US" i="1" dirty="0"/>
              <a:t>identity-location binding</a:t>
            </a:r>
          </a:p>
          <a:p>
            <a:r>
              <a:rPr lang="en-US" dirty="0"/>
              <a:t>Total transformation error (translation, scaling, and rotation) does not differ between groups</a:t>
            </a:r>
          </a:p>
          <a:p>
            <a:r>
              <a:rPr lang="en-US" dirty="0"/>
              <a:t>These errors do not account for all group differences (i.e. some “local” error persists)</a:t>
            </a:r>
          </a:p>
          <a:p>
            <a:pPr marL="0" indent="0">
              <a:buNone/>
            </a:pPr>
            <a:endParaRPr lang="en-US" dirty="0"/>
          </a:p>
        </p:txBody>
      </p:sp>
      <p:pic>
        <p:nvPicPr>
          <p:cNvPr id="6" name="Content Placeholder 5">
            <a:extLst>
              <a:ext uri="{FF2B5EF4-FFF2-40B4-BE49-F238E27FC236}">
                <a16:creationId xmlns:a16="http://schemas.microsoft.com/office/drawing/2014/main" id="{BC58386C-B475-4858-9773-E331865290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02253" y="2084971"/>
            <a:ext cx="6480053" cy="3384651"/>
          </a:xfrm>
        </p:spPr>
      </p:pic>
      <p:sp>
        <p:nvSpPr>
          <p:cNvPr id="5" name="Rectangle 4">
            <a:extLst>
              <a:ext uri="{FF2B5EF4-FFF2-40B4-BE49-F238E27FC236}">
                <a16:creationId xmlns:a16="http://schemas.microsoft.com/office/drawing/2014/main" id="{219E545B-0120-4ED6-AAA1-150580F3EAF2}"/>
              </a:ext>
            </a:extLst>
          </p:cNvPr>
          <p:cNvSpPr/>
          <p:nvPr/>
        </p:nvSpPr>
        <p:spPr>
          <a:xfrm>
            <a:off x="6127423" y="2721050"/>
            <a:ext cx="989814" cy="2748572"/>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DE94C57-FA72-4E6A-BD96-943088CC6ECD}"/>
              </a:ext>
            </a:extLst>
          </p:cNvPr>
          <p:cNvGrpSpPr/>
          <p:nvPr/>
        </p:nvGrpSpPr>
        <p:grpSpPr>
          <a:xfrm>
            <a:off x="6622330" y="5469620"/>
            <a:ext cx="4731470" cy="1005409"/>
            <a:chOff x="6622330" y="5469620"/>
            <a:chExt cx="4731470" cy="1005409"/>
          </a:xfrm>
        </p:grpSpPr>
        <p:cxnSp>
          <p:nvCxnSpPr>
            <p:cNvPr id="7" name="Straight Arrow Connector 6">
              <a:extLst>
                <a:ext uri="{FF2B5EF4-FFF2-40B4-BE49-F238E27FC236}">
                  <a16:creationId xmlns:a16="http://schemas.microsoft.com/office/drawing/2014/main" id="{1F1239F1-FF5C-418B-97DA-D73C1CD6BF3D}"/>
                </a:ext>
              </a:extLst>
            </p:cNvPr>
            <p:cNvCxnSpPr>
              <a:cxnSpLocks/>
              <a:endCxn id="5" idx="2"/>
            </p:cNvCxnSpPr>
            <p:nvPr/>
          </p:nvCxnSpPr>
          <p:spPr>
            <a:xfrm flipH="1" flipV="1">
              <a:off x="6622330" y="5469622"/>
              <a:ext cx="1597844" cy="5374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ACA0B82A-4E30-42BF-A3CA-FD60C97940AC}"/>
                </a:ext>
              </a:extLst>
            </p:cNvPr>
            <p:cNvCxnSpPr>
              <a:cxnSpLocks/>
            </p:cNvCxnSpPr>
            <p:nvPr/>
          </p:nvCxnSpPr>
          <p:spPr>
            <a:xfrm flipV="1">
              <a:off x="10652289" y="5469620"/>
              <a:ext cx="499620" cy="537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1B93C0-375B-4789-809D-87723EA83869}"/>
                </a:ext>
              </a:extLst>
            </p:cNvPr>
            <p:cNvSpPr txBox="1"/>
            <p:nvPr/>
          </p:nvSpPr>
          <p:spPr>
            <a:xfrm>
              <a:off x="7733907" y="6105697"/>
              <a:ext cx="3619893" cy="369332"/>
            </a:xfrm>
            <a:prstGeom prst="rect">
              <a:avLst/>
            </a:prstGeom>
            <a:noFill/>
          </p:spPr>
          <p:txBody>
            <a:bodyPr wrap="square" rtlCol="0">
              <a:spAutoFit/>
            </a:bodyPr>
            <a:lstStyle/>
            <a:p>
              <a:r>
                <a:rPr lang="en-US" dirty="0"/>
                <a:t>Subtraction of </a:t>
              </a:r>
              <a:r>
                <a:rPr lang="en-US" dirty="0">
                  <a:ln>
                    <a:solidFill>
                      <a:schemeClr val="accent2"/>
                    </a:solidFill>
                  </a:ln>
                </a:rPr>
                <a:t>Left</a:t>
              </a:r>
              <a:r>
                <a:rPr lang="en-US" dirty="0"/>
                <a:t> gives us the </a:t>
              </a:r>
              <a:r>
                <a:rPr lang="en-US" dirty="0">
                  <a:ln>
                    <a:solidFill>
                      <a:schemeClr val="accent1"/>
                    </a:solidFill>
                  </a:ln>
                </a:rPr>
                <a:t>Right</a:t>
              </a:r>
              <a:endParaRPr lang="en-US" dirty="0">
                <a:ln>
                  <a:solidFill>
                    <a:schemeClr val="accent2"/>
                  </a:solidFill>
                </a:ln>
              </a:endParaRPr>
            </a:p>
          </p:txBody>
        </p:sp>
        <p:cxnSp>
          <p:nvCxnSpPr>
            <p:cNvPr id="16" name="Straight Arrow Connector 15">
              <a:extLst>
                <a:ext uri="{FF2B5EF4-FFF2-40B4-BE49-F238E27FC236}">
                  <a16:creationId xmlns:a16="http://schemas.microsoft.com/office/drawing/2014/main" id="{3D2D42B0-0082-4881-9C05-98295BFA878E}"/>
                </a:ext>
              </a:extLst>
            </p:cNvPr>
            <p:cNvCxnSpPr>
              <a:cxnSpLocks/>
            </p:cNvCxnSpPr>
            <p:nvPr/>
          </p:nvCxnSpPr>
          <p:spPr>
            <a:xfrm flipH="1" flipV="1">
              <a:off x="7654566" y="5469622"/>
              <a:ext cx="565607" cy="5374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0BDD73E9-F22F-4C37-97F4-25630A668715}"/>
                </a:ext>
              </a:extLst>
            </p:cNvPr>
            <p:cNvCxnSpPr>
              <a:cxnSpLocks/>
            </p:cNvCxnSpPr>
            <p:nvPr/>
          </p:nvCxnSpPr>
          <p:spPr>
            <a:xfrm flipV="1">
              <a:off x="8220173" y="5469620"/>
              <a:ext cx="202349" cy="5374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E881F733-3482-451D-9B2B-90A675EFE253}"/>
                </a:ext>
              </a:extLst>
            </p:cNvPr>
            <p:cNvCxnSpPr>
              <a:cxnSpLocks/>
            </p:cNvCxnSpPr>
            <p:nvPr/>
          </p:nvCxnSpPr>
          <p:spPr>
            <a:xfrm flipH="1" flipV="1">
              <a:off x="10322351" y="5469620"/>
              <a:ext cx="329938" cy="537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C0371EF-3A7E-42DA-9CC0-5FC14114BA97}"/>
              </a:ext>
            </a:extLst>
          </p:cNvPr>
          <p:cNvSpPr/>
          <p:nvPr/>
        </p:nvSpPr>
        <p:spPr>
          <a:xfrm>
            <a:off x="6127423" y="2721050"/>
            <a:ext cx="1890402" cy="274857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BAD788F-B7CA-4173-90EE-83DC61ACD7C6}"/>
              </a:ext>
            </a:extLst>
          </p:cNvPr>
          <p:cNvSpPr/>
          <p:nvPr/>
        </p:nvSpPr>
        <p:spPr>
          <a:xfrm>
            <a:off x="9766169" y="2721048"/>
            <a:ext cx="1008668" cy="274857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3B64078-C749-40A0-A80B-62043B3A98FE}"/>
              </a:ext>
            </a:extLst>
          </p:cNvPr>
          <p:cNvSpPr/>
          <p:nvPr/>
        </p:nvSpPr>
        <p:spPr>
          <a:xfrm>
            <a:off x="8054728" y="2721045"/>
            <a:ext cx="989814" cy="2748572"/>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6">
            <a:extLst>
              <a:ext uri="{FF2B5EF4-FFF2-40B4-BE49-F238E27FC236}">
                <a16:creationId xmlns:a16="http://schemas.microsoft.com/office/drawing/2014/main" id="{502EEEFC-BE9A-46C8-9EE2-E1FE20A30031}"/>
              </a:ext>
            </a:extLst>
          </p:cNvPr>
          <p:cNvPicPr>
            <a:picLocks noChangeAspect="1"/>
          </p:cNvPicPr>
          <p:nvPr/>
        </p:nvPicPr>
        <p:blipFill>
          <a:blip r:embed="rId3"/>
          <a:stretch>
            <a:fillRect/>
          </a:stretch>
        </p:blipFill>
        <p:spPr>
          <a:xfrm>
            <a:off x="9398331" y="256160"/>
            <a:ext cx="2736897" cy="1444204"/>
          </a:xfrm>
          <a:prstGeom prst="rect">
            <a:avLst/>
          </a:prstGeom>
        </p:spPr>
      </p:pic>
      <p:sp>
        <p:nvSpPr>
          <p:cNvPr id="33" name="Rectangle 32">
            <a:extLst>
              <a:ext uri="{FF2B5EF4-FFF2-40B4-BE49-F238E27FC236}">
                <a16:creationId xmlns:a16="http://schemas.microsoft.com/office/drawing/2014/main" id="{74361651-FEE4-46B8-8BF0-D8B21F48522C}"/>
              </a:ext>
            </a:extLst>
          </p:cNvPr>
          <p:cNvSpPr/>
          <p:nvPr/>
        </p:nvSpPr>
        <p:spPr>
          <a:xfrm>
            <a:off x="9467622" y="246380"/>
            <a:ext cx="829560" cy="696903"/>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DD0C7CFD-712E-4AE8-9CED-9190E4F44455}"/>
              </a:ext>
            </a:extLst>
          </p:cNvPr>
          <p:cNvGrpSpPr/>
          <p:nvPr/>
        </p:nvGrpSpPr>
        <p:grpSpPr>
          <a:xfrm>
            <a:off x="0" y="-1321"/>
            <a:ext cx="12192000" cy="219435"/>
            <a:chOff x="0" y="-1321"/>
            <a:chExt cx="12192000" cy="219435"/>
          </a:xfrm>
        </p:grpSpPr>
        <p:sp>
          <p:nvSpPr>
            <p:cNvPr id="34" name="Rectangle 33">
              <a:extLst>
                <a:ext uri="{FF2B5EF4-FFF2-40B4-BE49-F238E27FC236}">
                  <a16:creationId xmlns:a16="http://schemas.microsoft.com/office/drawing/2014/main" id="{EF99AF93-3507-4181-B520-CBF8F0E92934}"/>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35" name="Rectangle 34">
              <a:extLst>
                <a:ext uri="{FF2B5EF4-FFF2-40B4-BE49-F238E27FC236}">
                  <a16:creationId xmlns:a16="http://schemas.microsoft.com/office/drawing/2014/main" id="{082BF383-749D-4CCE-98FE-1318FB28B0BF}"/>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36" name="Rectangle 35">
              <a:extLst>
                <a:ext uri="{FF2B5EF4-FFF2-40B4-BE49-F238E27FC236}">
                  <a16:creationId xmlns:a16="http://schemas.microsoft.com/office/drawing/2014/main" id="{FE6900CE-3768-4AB4-955B-A9FB43E12C71}"/>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37" name="Rectangle 36">
              <a:extLst>
                <a:ext uri="{FF2B5EF4-FFF2-40B4-BE49-F238E27FC236}">
                  <a16:creationId xmlns:a16="http://schemas.microsoft.com/office/drawing/2014/main" id="{A3E72FC0-0253-41D3-8251-3E4292FEF205}"/>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38" name="Rectangle 37">
              <a:extLst>
                <a:ext uri="{FF2B5EF4-FFF2-40B4-BE49-F238E27FC236}">
                  <a16:creationId xmlns:a16="http://schemas.microsoft.com/office/drawing/2014/main" id="{62BE68DB-85FC-45A1-9024-B7AD8A92F857}"/>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191423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7" presetClass="emph" presetSubtype="2" fill="hold" nodeType="withEffect">
                                  <p:stCondLst>
                                    <p:cond delay="0"/>
                                  </p:stCondLst>
                                  <p:childTnLst>
                                    <p:animClr clrSpc="rgb" dir="cw">
                                      <p:cBhvr>
                                        <p:cTn id="20" dur="2000" fill="hold"/>
                                        <p:tgtEl>
                                          <p:spTgt spid="33"/>
                                        </p:tgtEl>
                                        <p:attrNameLst>
                                          <p:attrName>stroke.color</p:attrName>
                                        </p:attrNameLst>
                                      </p:cBhvr>
                                      <p:to>
                                        <a:schemeClr val="accent2"/>
                                      </p:to>
                                    </p:animClr>
                                    <p:set>
                                      <p:cBhvr>
                                        <p:cTn id="21" dur="2000" fill="hold"/>
                                        <p:tgtEl>
                                          <p:spTgt spid="33"/>
                                        </p:tgtEl>
                                        <p:attrNameLst>
                                          <p:attrName>stroke.on</p:attrName>
                                        </p:attrNameLst>
                                      </p:cBhvr>
                                      <p:to>
                                        <p:strVal val="true"/>
                                      </p:to>
                                    </p:set>
                                  </p:childTnLst>
                                </p:cTn>
                              </p:par>
                              <p:par>
                                <p:cTn id="22" presetID="42" presetClass="path" presetSubtype="0" accel="50000" decel="50000" fill="hold" grpId="0" nodeType="withEffect">
                                  <p:stCondLst>
                                    <p:cond delay="0"/>
                                  </p:stCondLst>
                                  <p:childTnLst>
                                    <p:animMotion origin="layout" path="M -3.75E-6 3.7037E-6 L 0.07149 -0.00139 " pathEditMode="relative" rAng="0" ptsTypes="AA">
                                      <p:cBhvr>
                                        <p:cTn id="23" dur="2000" fill="hold"/>
                                        <p:tgtEl>
                                          <p:spTgt spid="33"/>
                                        </p:tgtEl>
                                        <p:attrNameLst>
                                          <p:attrName>ppt_x</p:attrName>
                                          <p:attrName>ppt_y</p:attrName>
                                        </p:attrNameLst>
                                      </p:cBhvr>
                                      <p:rCtr x="3568" y="-69"/>
                                    </p:animMotion>
                                  </p:childTnLst>
                                </p:cTn>
                              </p:par>
                              <p:par>
                                <p:cTn id="24" presetID="1" presetClass="exit" presetSubtype="0" fill="hold" grpId="1"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childTnLst>
                                </p:cTn>
                              </p:par>
                              <p:par>
                                <p:cTn id="34" presetID="42" presetClass="path" presetSubtype="0" accel="50000" decel="50000" fill="hold" grpId="1" nodeType="withEffect">
                                  <p:stCondLst>
                                    <p:cond delay="0"/>
                                  </p:stCondLst>
                                  <p:childTnLst>
                                    <p:animMotion origin="layout" path="M 1.875E-6 -7.40741E-7 L 0.0776 -0.00185 " pathEditMode="relative" rAng="0" ptsTypes="AA">
                                      <p:cBhvr>
                                        <p:cTn id="35" dur="2000" fill="hold"/>
                                        <p:tgtEl>
                                          <p:spTgt spid="29"/>
                                        </p:tgtEl>
                                        <p:attrNameLst>
                                          <p:attrName>ppt_x</p:attrName>
                                          <p:attrName>ppt_y</p:attrName>
                                        </p:attrNameLst>
                                      </p:cBhvr>
                                      <p:rCtr x="3880" y="-93"/>
                                    </p:animMotion>
                                  </p:childTnLst>
                                </p:cTn>
                              </p:par>
                              <p:par>
                                <p:cTn id="36" presetID="42" presetClass="path" presetSubtype="0" accel="50000" decel="50000" fill="hold" grpId="1" nodeType="withEffect">
                                  <p:stCondLst>
                                    <p:cond delay="0"/>
                                  </p:stCondLst>
                                  <p:childTnLst>
                                    <p:animMotion origin="layout" path="M 2.29167E-6 -7.40741E-7 L 0.08008 0.00093 " pathEditMode="relative" rAng="0" ptsTypes="AA">
                                      <p:cBhvr>
                                        <p:cTn id="37" dur="2000" fill="hold"/>
                                        <p:tgtEl>
                                          <p:spTgt spid="30"/>
                                        </p:tgtEl>
                                        <p:attrNameLst>
                                          <p:attrName>ppt_x</p:attrName>
                                          <p:attrName>ppt_y</p:attrName>
                                        </p:attrNameLst>
                                      </p:cBhvr>
                                      <p:rCtr x="3997" y="46"/>
                                    </p:animMotion>
                                  </p:childTnLst>
                                </p:cTn>
                              </p:par>
                              <p:par>
                                <p:cTn id="38" presetID="42" presetClass="path" presetSubtype="0" accel="50000" decel="50000" fill="hold" grpId="1" nodeType="withEffect">
                                  <p:stCondLst>
                                    <p:cond delay="0"/>
                                  </p:stCondLst>
                                  <p:childTnLst>
                                    <p:animMotion origin="layout" path="M 0.07149 -0.00139 L 0.14141 -0.00278 " pathEditMode="relative" rAng="0" ptsTypes="AA">
                                      <p:cBhvr>
                                        <p:cTn id="39" dur="2000" fill="hold"/>
                                        <p:tgtEl>
                                          <p:spTgt spid="33"/>
                                        </p:tgtEl>
                                        <p:attrNameLst>
                                          <p:attrName>ppt_x</p:attrName>
                                          <p:attrName>ppt_y</p:attrName>
                                        </p:attrNameLst>
                                      </p:cBhvr>
                                      <p:rCtr x="3490" y="-69"/>
                                    </p:animMotion>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childTnLst>
                                </p:cTn>
                              </p:par>
                              <p:par>
                                <p:cTn id="44" presetID="10" presetClass="exit" presetSubtype="0" fill="hold" grpId="3" nodeType="withEffect">
                                  <p:stCondLst>
                                    <p:cond delay="0"/>
                                  </p:stCondLst>
                                  <p:childTnLst>
                                    <p:animEffect transition="out" filter="fade">
                                      <p:cBhvr>
                                        <p:cTn id="45" dur="500"/>
                                        <p:tgtEl>
                                          <p:spTgt spid="33"/>
                                        </p:tgtEl>
                                      </p:cBhvr>
                                    </p:animEffect>
                                    <p:set>
                                      <p:cBhvr>
                                        <p:cTn id="46" dur="1" fill="hold">
                                          <p:stCondLst>
                                            <p:cond delay="499"/>
                                          </p:stCondLst>
                                        </p:cTn>
                                        <p:tgtEl>
                                          <p:spTgt spid="33"/>
                                        </p:tgtEl>
                                        <p:attrNameLst>
                                          <p:attrName>style.visibility</p:attrName>
                                        </p:attrNameLst>
                                      </p:cBhvr>
                                      <p:to>
                                        <p:strVal val="hidden"/>
                                      </p:to>
                                    </p:set>
                                  </p:childTnLst>
                                </p:cTn>
                              </p:par>
                            </p:childTnLst>
                          </p:cTn>
                        </p:par>
                        <p:par>
                          <p:cTn id="47" fill="hold">
                            <p:stCondLst>
                              <p:cond delay="500"/>
                            </p:stCondLst>
                            <p:childTnLst>
                              <p:par>
                                <p:cTn id="48" presetID="1" presetClass="exit" presetSubtype="0" fill="hold" grpId="2" nodeType="afterEffect">
                                  <p:stCondLst>
                                    <p:cond delay="0"/>
                                  </p:stCondLst>
                                  <p:childTnLst>
                                    <p:set>
                                      <p:cBhvr>
                                        <p:cTn id="49" dur="1" fill="hold">
                                          <p:stCondLst>
                                            <p:cond delay="0"/>
                                          </p:stCondLst>
                                        </p:cTn>
                                        <p:tgtEl>
                                          <p:spTgt spid="29"/>
                                        </p:tgtEl>
                                        <p:attrNameLst>
                                          <p:attrName>style.visibility</p:attrName>
                                        </p:attrNameLst>
                                      </p:cBhvr>
                                      <p:to>
                                        <p:strVal val="hidden"/>
                                      </p:to>
                                    </p:set>
                                  </p:childTnLst>
                                </p:cTn>
                              </p:par>
                              <p:par>
                                <p:cTn id="50" presetID="1" presetClass="exit" presetSubtype="0" fill="hold" grpId="2" nodeType="withEffect">
                                  <p:stCondLst>
                                    <p:cond delay="0"/>
                                  </p:stCondLst>
                                  <p:childTnLst>
                                    <p:set>
                                      <p:cBhvr>
                                        <p:cTn id="51" dur="1" fill="hold">
                                          <p:stCondLst>
                                            <p:cond delay="0"/>
                                          </p:stCondLst>
                                        </p:cTn>
                                        <p:tgtEl>
                                          <p:spTgt spid="30"/>
                                        </p:tgtEl>
                                        <p:attrNameLst>
                                          <p:attrName>style.visibility</p:attrName>
                                        </p:attrNameLst>
                                      </p:cBhvr>
                                      <p:to>
                                        <p:strVal val="hidden"/>
                                      </p:to>
                                    </p:set>
                                  </p:childTnLst>
                                </p:cTn>
                              </p:par>
                              <p:par>
                                <p:cTn id="52" presetID="1"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5" grpId="1" animBg="1"/>
      <p:bldP spid="29" grpId="0" animBg="1"/>
      <p:bldP spid="29" grpId="1" animBg="1"/>
      <p:bldP spid="29" grpId="2" animBg="1"/>
      <p:bldP spid="30" grpId="0" animBg="1"/>
      <p:bldP spid="30" grpId="1" animBg="1"/>
      <p:bldP spid="30" grpId="2" animBg="1"/>
      <p:bldP spid="31" grpId="0" animBg="1"/>
      <p:bldP spid="33" grpId="0" animBg="1"/>
      <p:bldP spid="33" grpId="1" animBg="1"/>
      <p:bldP spid="33" grpId="2" animBg="1"/>
      <p:bldP spid="33" grpId="3"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13795" y="1732449"/>
            <a:ext cx="10353762" cy="4341180"/>
          </a:xfrm>
        </p:spPr>
        <p:txBody>
          <a:bodyPr>
            <a:normAutofit/>
          </a:bodyPr>
          <a:lstStyle/>
          <a:p>
            <a:r>
              <a:rPr lang="en-US" dirty="0"/>
              <a:t>General Introduction</a:t>
            </a:r>
          </a:p>
          <a:p>
            <a:r>
              <a:rPr lang="en-US" dirty="0"/>
              <a:t>Reconstructing Relational Information</a:t>
            </a:r>
          </a:p>
          <a:p>
            <a:r>
              <a:rPr lang="en-US" dirty="0"/>
              <a:t>Spatiotemporal Reconstruction</a:t>
            </a:r>
          </a:p>
          <a:p>
            <a:r>
              <a:rPr lang="en-US" dirty="0"/>
              <a:t>Spatiotemporal Navigation</a:t>
            </a:r>
          </a:p>
          <a:p>
            <a:r>
              <a:rPr lang="en-US" dirty="0"/>
              <a:t>General Conclusions</a:t>
            </a:r>
          </a:p>
        </p:txBody>
      </p:sp>
      <p:grpSp>
        <p:nvGrpSpPr>
          <p:cNvPr id="12" name="Group 11">
            <a:extLst>
              <a:ext uri="{FF2B5EF4-FFF2-40B4-BE49-F238E27FC236}">
                <a16:creationId xmlns:a16="http://schemas.microsoft.com/office/drawing/2014/main" id="{703C466C-863F-4F8C-8DCE-42436C25937D}"/>
              </a:ext>
            </a:extLst>
          </p:cNvPr>
          <p:cNvGrpSpPr/>
          <p:nvPr/>
        </p:nvGrpSpPr>
        <p:grpSpPr>
          <a:xfrm>
            <a:off x="0" y="-1321"/>
            <a:ext cx="12192000" cy="219435"/>
            <a:chOff x="0" y="-1321"/>
            <a:chExt cx="12192000" cy="219435"/>
          </a:xfrm>
        </p:grpSpPr>
        <p:sp>
          <p:nvSpPr>
            <p:cNvPr id="13" name="Rectangle 12">
              <a:extLst>
                <a:ext uri="{FF2B5EF4-FFF2-40B4-BE49-F238E27FC236}">
                  <a16:creationId xmlns:a16="http://schemas.microsoft.com/office/drawing/2014/main" id="{BBB5F573-9BC1-404C-83C1-9E1831427731}"/>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14" name="Rectangle 13">
              <a:extLst>
                <a:ext uri="{FF2B5EF4-FFF2-40B4-BE49-F238E27FC236}">
                  <a16:creationId xmlns:a16="http://schemas.microsoft.com/office/drawing/2014/main" id="{DC481D00-CB04-40CF-A9C5-27F279D2F791}"/>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5" name="Rectangle 14">
              <a:extLst>
                <a:ext uri="{FF2B5EF4-FFF2-40B4-BE49-F238E27FC236}">
                  <a16:creationId xmlns:a16="http://schemas.microsoft.com/office/drawing/2014/main" id="{A2DF71BB-1B30-479A-A709-44CC40F5B2E1}"/>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6" name="Rectangle 15">
              <a:extLst>
                <a:ext uri="{FF2B5EF4-FFF2-40B4-BE49-F238E27FC236}">
                  <a16:creationId xmlns:a16="http://schemas.microsoft.com/office/drawing/2014/main" id="{FD2879B2-2E72-48D7-9358-3288862F4DFD}"/>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7" name="Rectangle 16">
              <a:extLst>
                <a:ext uri="{FF2B5EF4-FFF2-40B4-BE49-F238E27FC236}">
                  <a16:creationId xmlns:a16="http://schemas.microsoft.com/office/drawing/2014/main" id="{4E8E8C0E-06FB-4CE1-A1B7-D4779D0E843A}"/>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1761492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4433D-2263-4262-A020-393406B6FE7D}"/>
              </a:ext>
            </a:extLst>
          </p:cNvPr>
          <p:cNvSpPr>
            <a:spLocks noGrp="1"/>
          </p:cNvSpPr>
          <p:nvPr>
            <p:ph type="title"/>
          </p:nvPr>
        </p:nvSpPr>
        <p:spPr/>
        <p:txBody>
          <a:bodyPr>
            <a:normAutofit/>
          </a:bodyPr>
          <a:lstStyle/>
          <a:p>
            <a:r>
              <a:rPr lang="en-US" dirty="0"/>
              <a:t>Identity-Location Relational Errors</a:t>
            </a:r>
            <a:endParaRPr lang="en-US" sz="2400" dirty="0"/>
          </a:p>
        </p:txBody>
      </p:sp>
      <p:pic>
        <p:nvPicPr>
          <p:cNvPr id="7" name="Content Placeholder 6">
            <a:extLst>
              <a:ext uri="{FF2B5EF4-FFF2-40B4-BE49-F238E27FC236}">
                <a16:creationId xmlns:a16="http://schemas.microsoft.com/office/drawing/2014/main" id="{6B2427EC-BA06-4080-9052-B1E4F710A940}"/>
              </a:ext>
            </a:extLst>
          </p:cNvPr>
          <p:cNvPicPr>
            <a:picLocks noGrp="1" noChangeAspect="1"/>
          </p:cNvPicPr>
          <p:nvPr>
            <p:ph sz="half" idx="2"/>
          </p:nvPr>
        </p:nvPicPr>
        <p:blipFill>
          <a:blip r:embed="rId2"/>
          <a:stretch>
            <a:fillRect/>
          </a:stretch>
        </p:blipFill>
        <p:spPr>
          <a:xfrm>
            <a:off x="1793127" y="1837699"/>
            <a:ext cx="8973972" cy="4735381"/>
          </a:xfrm>
          <a:prstGeom prst="rect">
            <a:avLst/>
          </a:prstGeom>
        </p:spPr>
      </p:pic>
      <p:sp>
        <p:nvSpPr>
          <p:cNvPr id="8" name="Rectangle 7">
            <a:extLst>
              <a:ext uri="{FF2B5EF4-FFF2-40B4-BE49-F238E27FC236}">
                <a16:creationId xmlns:a16="http://schemas.microsoft.com/office/drawing/2014/main" id="{042C4B87-04FE-42F7-94DE-4042D04E7ECD}"/>
              </a:ext>
            </a:extLst>
          </p:cNvPr>
          <p:cNvSpPr/>
          <p:nvPr/>
        </p:nvSpPr>
        <p:spPr>
          <a:xfrm>
            <a:off x="4679363" y="1781602"/>
            <a:ext cx="3078375" cy="2373312"/>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933E98F-6D6E-41E8-BB7F-E96B413EADCB}"/>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DDA08C29-AB83-43B4-9D4E-F92AB2D18C12}"/>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65DEF574-FD5F-447C-AD4F-3A117B41CD18}"/>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50EB08B6-275E-49EF-A40C-7EBE7DE33C8E}"/>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0D1BC09E-2166-4373-8C43-BB3D70505699}"/>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7E1A01B8-A2F3-4831-BBF8-038A3FB7442B}"/>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
        <p:nvSpPr>
          <p:cNvPr id="11" name="Rectangle 10">
            <a:extLst>
              <a:ext uri="{FF2B5EF4-FFF2-40B4-BE49-F238E27FC236}">
                <a16:creationId xmlns:a16="http://schemas.microsoft.com/office/drawing/2014/main" id="{A580249C-6039-4F31-8F4E-B1CAD4E65196}"/>
              </a:ext>
            </a:extLst>
          </p:cNvPr>
          <p:cNvSpPr/>
          <p:nvPr/>
        </p:nvSpPr>
        <p:spPr>
          <a:xfrm>
            <a:off x="3236245" y="4154914"/>
            <a:ext cx="3078375" cy="2373312"/>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729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1C5675-32EC-4C91-8635-7EDE1D9C15B8}"/>
              </a:ext>
            </a:extLst>
          </p:cNvPr>
          <p:cNvPicPr>
            <a:picLocks noChangeAspect="1"/>
          </p:cNvPicPr>
          <p:nvPr/>
        </p:nvPicPr>
        <p:blipFill>
          <a:blip r:embed="rId2"/>
          <a:stretch>
            <a:fillRect/>
          </a:stretch>
        </p:blipFill>
        <p:spPr>
          <a:xfrm>
            <a:off x="6835983" y="2491270"/>
            <a:ext cx="4334480" cy="3019846"/>
          </a:xfrm>
          <a:prstGeom prst="rect">
            <a:avLst/>
          </a:prstGeom>
        </p:spPr>
      </p:pic>
      <p:sp>
        <p:nvSpPr>
          <p:cNvPr id="2" name="Title 1">
            <a:extLst>
              <a:ext uri="{FF2B5EF4-FFF2-40B4-BE49-F238E27FC236}">
                <a16:creationId xmlns:a16="http://schemas.microsoft.com/office/drawing/2014/main" id="{8A7F8093-0CE2-4A0C-B786-A407800C670A}"/>
              </a:ext>
            </a:extLst>
          </p:cNvPr>
          <p:cNvSpPr>
            <a:spLocks noGrp="1"/>
          </p:cNvSpPr>
          <p:nvPr>
            <p:ph type="title"/>
          </p:nvPr>
        </p:nvSpPr>
        <p:spPr>
          <a:xfrm>
            <a:off x="838200" y="365125"/>
            <a:ext cx="8307209" cy="1325563"/>
          </a:xfrm>
        </p:spPr>
        <p:txBody>
          <a:bodyPr>
            <a:normAutofit fontScale="90000"/>
          </a:bodyPr>
          <a:lstStyle/>
          <a:p>
            <a:r>
              <a:rPr lang="en-US" dirty="0"/>
              <a:t>Hippocampal Damaged Patients (cont.)</a:t>
            </a:r>
            <a:br>
              <a:rPr lang="en-US" dirty="0"/>
            </a:br>
            <a:r>
              <a:rPr lang="en-US" sz="2400" dirty="0"/>
              <a:t>Misplacement After Error Correction</a:t>
            </a:r>
          </a:p>
        </p:txBody>
      </p:sp>
      <p:sp>
        <p:nvSpPr>
          <p:cNvPr id="3" name="Content Placeholder 2">
            <a:extLst>
              <a:ext uri="{FF2B5EF4-FFF2-40B4-BE49-F238E27FC236}">
                <a16:creationId xmlns:a16="http://schemas.microsoft.com/office/drawing/2014/main" id="{5619EA03-0FCB-491D-9DD4-0CFA892410CE}"/>
              </a:ext>
            </a:extLst>
          </p:cNvPr>
          <p:cNvSpPr>
            <a:spLocks noGrp="1"/>
          </p:cNvSpPr>
          <p:nvPr>
            <p:ph sz="half" idx="1"/>
          </p:nvPr>
        </p:nvSpPr>
        <p:spPr/>
        <p:txBody>
          <a:bodyPr>
            <a:normAutofit/>
          </a:bodyPr>
          <a:lstStyle/>
          <a:p>
            <a:r>
              <a:rPr lang="en-US" dirty="0"/>
              <a:t>Patients get fewer items correct overall</a:t>
            </a:r>
          </a:p>
          <a:p>
            <a:r>
              <a:rPr lang="en-US" dirty="0"/>
              <a:t>Identity-location errors (i.e. the number of items placed in another item’s location) occur more often in patients</a:t>
            </a:r>
          </a:p>
          <a:p>
            <a:r>
              <a:rPr lang="en-US" dirty="0"/>
              <a:t>No difference is found in memory for locations (i.e. the sum of the two bar graphs)</a:t>
            </a:r>
          </a:p>
        </p:txBody>
      </p:sp>
      <p:sp>
        <p:nvSpPr>
          <p:cNvPr id="5" name="Rectangle 4">
            <a:extLst>
              <a:ext uri="{FF2B5EF4-FFF2-40B4-BE49-F238E27FC236}">
                <a16:creationId xmlns:a16="http://schemas.microsoft.com/office/drawing/2014/main" id="{AA8CF436-4114-4E6E-ABF3-B02B98806F1E}"/>
              </a:ext>
            </a:extLst>
          </p:cNvPr>
          <p:cNvSpPr/>
          <p:nvPr/>
        </p:nvSpPr>
        <p:spPr>
          <a:xfrm>
            <a:off x="7578115" y="2950590"/>
            <a:ext cx="1866506" cy="2469822"/>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84F00F-F710-4ACE-B555-E8277D362EFB}"/>
              </a:ext>
            </a:extLst>
          </p:cNvPr>
          <p:cNvSpPr txBox="1"/>
          <p:nvPr/>
        </p:nvSpPr>
        <p:spPr>
          <a:xfrm>
            <a:off x="8521831" y="6176963"/>
            <a:ext cx="3640822" cy="523220"/>
          </a:xfrm>
          <a:prstGeom prst="rect">
            <a:avLst/>
          </a:prstGeom>
          <a:noFill/>
        </p:spPr>
        <p:txBody>
          <a:bodyPr wrap="square" rtlCol="0">
            <a:spAutoFit/>
          </a:bodyPr>
          <a:lstStyle/>
          <a:p>
            <a:r>
              <a:rPr lang="en-US" sz="1400" dirty="0"/>
              <a:t>Note: Number of Items is the Average Number of Items Per Trial which fit the various criteria</a:t>
            </a:r>
          </a:p>
        </p:txBody>
      </p:sp>
      <p:grpSp>
        <p:nvGrpSpPr>
          <p:cNvPr id="15" name="Group 14">
            <a:extLst>
              <a:ext uri="{FF2B5EF4-FFF2-40B4-BE49-F238E27FC236}">
                <a16:creationId xmlns:a16="http://schemas.microsoft.com/office/drawing/2014/main" id="{F274BD69-1380-4023-81EE-9858C5AAB13A}"/>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0CC91E13-A190-4CDE-A2FE-954661CFD503}"/>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440F2EF1-D17B-4115-93AC-47EC2DA79563}"/>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669A6BE9-1DA4-454C-8359-59E6F7FB6E89}"/>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414F0E17-05A8-44CA-9FCD-620588BD3343}"/>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38158F52-17CD-4841-B1EC-E7EDE4C15550}"/>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13" name="Content Placeholder 6">
            <a:extLst>
              <a:ext uri="{FF2B5EF4-FFF2-40B4-BE49-F238E27FC236}">
                <a16:creationId xmlns:a16="http://schemas.microsoft.com/office/drawing/2014/main" id="{B881C8F0-482B-4749-9360-934C69236B09}"/>
              </a:ext>
            </a:extLst>
          </p:cNvPr>
          <p:cNvPicPr>
            <a:picLocks noChangeAspect="1"/>
          </p:cNvPicPr>
          <p:nvPr/>
        </p:nvPicPr>
        <p:blipFill>
          <a:blip r:embed="rId3"/>
          <a:stretch>
            <a:fillRect/>
          </a:stretch>
        </p:blipFill>
        <p:spPr>
          <a:xfrm>
            <a:off x="9427513" y="285343"/>
            <a:ext cx="2736897" cy="1444204"/>
          </a:xfrm>
          <a:prstGeom prst="rect">
            <a:avLst/>
          </a:prstGeom>
        </p:spPr>
      </p:pic>
      <p:sp>
        <p:nvSpPr>
          <p:cNvPr id="14" name="Rectangle 13">
            <a:extLst>
              <a:ext uri="{FF2B5EF4-FFF2-40B4-BE49-F238E27FC236}">
                <a16:creationId xmlns:a16="http://schemas.microsoft.com/office/drawing/2014/main" id="{4E40D1DD-FC14-40AD-AA7E-FA6576CBF9A8}"/>
              </a:ext>
            </a:extLst>
          </p:cNvPr>
          <p:cNvSpPr/>
          <p:nvPr/>
        </p:nvSpPr>
        <p:spPr>
          <a:xfrm>
            <a:off x="9927462" y="993785"/>
            <a:ext cx="829560" cy="696903"/>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6297286-0CAB-4C3B-BCB8-9B3F3C306F09}"/>
              </a:ext>
            </a:extLst>
          </p:cNvPr>
          <p:cNvSpPr/>
          <p:nvPr/>
        </p:nvSpPr>
        <p:spPr>
          <a:xfrm>
            <a:off x="10381181" y="285343"/>
            <a:ext cx="829560" cy="696903"/>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104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42" presetClass="path" presetSubtype="0" accel="50000" decel="50000" fill="hold" grpId="2" nodeType="withEffect">
                                  <p:stCondLst>
                                    <p:cond delay="0"/>
                                  </p:stCondLst>
                                  <p:childTnLst>
                                    <p:animMotion origin="layout" path="M 4.16667E-6 4.81481E-6 L 0.07656 0.00023 " pathEditMode="relative" rAng="0" ptsTypes="AA">
                                      <p:cBhvr>
                                        <p:cTn id="18" dur="2000" fill="hold"/>
                                        <p:tgtEl>
                                          <p:spTgt spid="5"/>
                                        </p:tgtEl>
                                        <p:attrNameLst>
                                          <p:attrName>ppt_x</p:attrName>
                                          <p:attrName>ppt_y</p:attrName>
                                        </p:attrNameLst>
                                      </p:cBhvr>
                                      <p:rCtr x="3828" y="0"/>
                                    </p:animMotion>
                                  </p:childTnLst>
                                </p:cTn>
                              </p:par>
                              <p:par>
                                <p:cTn id="19" presetID="6" presetClass="emph" presetSubtype="0" fill="hold" grpId="1" nodeType="withEffect">
                                  <p:stCondLst>
                                    <p:cond delay="0"/>
                                  </p:stCondLst>
                                  <p:childTnLst>
                                    <p:animScale>
                                      <p:cBhvr>
                                        <p:cTn id="20" dur="2000" fill="hold"/>
                                        <p:tgtEl>
                                          <p:spTgt spid="5"/>
                                        </p:tgtEl>
                                      </p:cBhvr>
                                      <p:by x="2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5" grpId="1" animBg="1"/>
      <p:bldP spid="5" grpId="2"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alpha val="30000"/>
                <a:lumMod val="5000"/>
                <a:lumOff val="95000"/>
              </a:srgbClr>
            </a:gs>
            <a:gs pos="74000">
              <a:srgbClr val="ABE4C0">
                <a:alpha val="10000"/>
                <a:lumMod val="45000"/>
                <a:lumOff val="55000"/>
              </a:srgbClr>
            </a:gs>
            <a:gs pos="83000">
              <a:srgbClr val="ABE4C0">
                <a:alpha val="10000"/>
                <a:lumMod val="45000"/>
                <a:lumOff val="55000"/>
              </a:srgbClr>
            </a:gs>
            <a:gs pos="100000">
              <a:srgbClr val="ABE4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C1AB7-A1D6-45BD-81F4-6B443064D5BA}"/>
              </a:ext>
            </a:extLst>
          </p:cNvPr>
          <p:cNvSpPr>
            <a:spLocks noGrp="1"/>
          </p:cNvSpPr>
          <p:nvPr>
            <p:ph type="title"/>
          </p:nvPr>
        </p:nvSpPr>
        <p:spPr/>
        <p:txBody>
          <a:bodyPr/>
          <a:lstStyle/>
          <a:p>
            <a:r>
              <a:rPr lang="en-US" dirty="0" err="1"/>
              <a:t>Huttenlocker</a:t>
            </a:r>
            <a:r>
              <a:rPr lang="en-US" dirty="0"/>
              <a:t> &amp; </a:t>
            </a:r>
            <a:r>
              <a:rPr lang="en-US" dirty="0" err="1"/>
              <a:t>Presson</a:t>
            </a:r>
            <a:r>
              <a:rPr lang="en-US" dirty="0"/>
              <a:t> 1979</a:t>
            </a:r>
          </a:p>
        </p:txBody>
      </p:sp>
      <p:sp>
        <p:nvSpPr>
          <p:cNvPr id="3" name="Content Placeholder 2">
            <a:extLst>
              <a:ext uri="{FF2B5EF4-FFF2-40B4-BE49-F238E27FC236}">
                <a16:creationId xmlns:a16="http://schemas.microsoft.com/office/drawing/2014/main" id="{8905CBD9-8D45-42E7-89F1-9EE6AD182F7E}"/>
              </a:ext>
            </a:extLst>
          </p:cNvPr>
          <p:cNvSpPr>
            <a:spLocks noGrp="1"/>
          </p:cNvSpPr>
          <p:nvPr>
            <p:ph idx="1"/>
          </p:nvPr>
        </p:nvSpPr>
        <p:spPr>
          <a:xfrm>
            <a:off x="838200" y="1825625"/>
            <a:ext cx="5554211" cy="4351338"/>
          </a:xfrm>
        </p:spPr>
        <p:txBody>
          <a:bodyPr>
            <a:normAutofit fontScale="85000" lnSpcReduction="20000"/>
          </a:bodyPr>
          <a:lstStyle/>
          <a:p>
            <a:r>
              <a:rPr lang="en-US" dirty="0"/>
              <a:t>Reconstruction was used to answer a fairly narrow set of questions about egocentric coding of rotation transforms in children</a:t>
            </a:r>
          </a:p>
          <a:p>
            <a:r>
              <a:rPr lang="en-US" i="1" dirty="0"/>
              <a:t>Item-environment</a:t>
            </a:r>
            <a:r>
              <a:rPr lang="en-US" dirty="0"/>
              <a:t> and </a:t>
            </a:r>
            <a:r>
              <a:rPr lang="en-US" i="1" dirty="0"/>
              <a:t>Item-item</a:t>
            </a:r>
            <a:r>
              <a:rPr lang="en-US" dirty="0"/>
              <a:t> relations were distinguished (though not named as such)</a:t>
            </a:r>
          </a:p>
          <a:p>
            <a:r>
              <a:rPr lang="en-US" dirty="0"/>
              <a:t>Manipulation involved changing description of the rotation (array rotated or viewer rotated)</a:t>
            </a:r>
          </a:p>
          <a:p>
            <a:pPr lvl="1"/>
            <a:r>
              <a:rPr lang="en-US" dirty="0"/>
              <a:t>With “appearance” questions (i.e. select from a set of drawings of the array), array-rotation was easier than viewer-rotation</a:t>
            </a:r>
          </a:p>
          <a:p>
            <a:pPr lvl="1"/>
            <a:r>
              <a:rPr lang="en-US" dirty="0"/>
              <a:t>With “item” questions (i.e. individual items were tested), viewer-rotation was easier than array-rotation</a:t>
            </a:r>
          </a:p>
          <a:p>
            <a:pPr lvl="1"/>
            <a:endParaRPr lang="en-US" dirty="0"/>
          </a:p>
          <a:p>
            <a:endParaRPr lang="en-US" dirty="0"/>
          </a:p>
        </p:txBody>
      </p:sp>
      <p:pic>
        <p:nvPicPr>
          <p:cNvPr id="4" name="Picture 3">
            <a:extLst>
              <a:ext uri="{FF2B5EF4-FFF2-40B4-BE49-F238E27FC236}">
                <a16:creationId xmlns:a16="http://schemas.microsoft.com/office/drawing/2014/main" id="{79BBDB3F-B89F-4B42-8C68-1C2B0B3D580A}"/>
              </a:ext>
            </a:extLst>
          </p:cNvPr>
          <p:cNvPicPr>
            <a:picLocks noChangeAspect="1"/>
          </p:cNvPicPr>
          <p:nvPr/>
        </p:nvPicPr>
        <p:blipFill>
          <a:blip r:embed="rId2"/>
          <a:stretch>
            <a:fillRect/>
          </a:stretch>
        </p:blipFill>
        <p:spPr>
          <a:xfrm>
            <a:off x="6392411" y="2914829"/>
            <a:ext cx="5627642" cy="2172929"/>
          </a:xfrm>
          <a:prstGeom prst="rect">
            <a:avLst/>
          </a:prstGeom>
        </p:spPr>
      </p:pic>
      <p:grpSp>
        <p:nvGrpSpPr>
          <p:cNvPr id="11" name="Group 10">
            <a:extLst>
              <a:ext uri="{FF2B5EF4-FFF2-40B4-BE49-F238E27FC236}">
                <a16:creationId xmlns:a16="http://schemas.microsoft.com/office/drawing/2014/main" id="{F6C06C21-5EB0-42D1-9326-6D7D6D907194}"/>
              </a:ext>
            </a:extLst>
          </p:cNvPr>
          <p:cNvGrpSpPr/>
          <p:nvPr/>
        </p:nvGrpSpPr>
        <p:grpSpPr>
          <a:xfrm>
            <a:off x="0" y="-1321"/>
            <a:ext cx="12192000" cy="219435"/>
            <a:chOff x="0" y="-1321"/>
            <a:chExt cx="12192000" cy="219435"/>
          </a:xfrm>
        </p:grpSpPr>
        <p:sp>
          <p:nvSpPr>
            <p:cNvPr id="12" name="Rectangle 11">
              <a:extLst>
                <a:ext uri="{FF2B5EF4-FFF2-40B4-BE49-F238E27FC236}">
                  <a16:creationId xmlns:a16="http://schemas.microsoft.com/office/drawing/2014/main" id="{1D65BEF3-CE06-4A40-99C3-4012FC1D3826}"/>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3" name="Rectangle 12">
              <a:extLst>
                <a:ext uri="{FF2B5EF4-FFF2-40B4-BE49-F238E27FC236}">
                  <a16:creationId xmlns:a16="http://schemas.microsoft.com/office/drawing/2014/main" id="{BC2836B3-BBAB-45F5-A10D-C30D8CB85F2D}"/>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20" name="Rectangle 19">
              <a:extLst>
                <a:ext uri="{FF2B5EF4-FFF2-40B4-BE49-F238E27FC236}">
                  <a16:creationId xmlns:a16="http://schemas.microsoft.com/office/drawing/2014/main" id="{4FE871C7-1C2F-479B-B8E8-B77F91A124CF}"/>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21" name="Rectangle 20">
              <a:extLst>
                <a:ext uri="{FF2B5EF4-FFF2-40B4-BE49-F238E27FC236}">
                  <a16:creationId xmlns:a16="http://schemas.microsoft.com/office/drawing/2014/main" id="{43CA1036-550C-4456-9E05-C5E535C33786}"/>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2" name="Rectangle 21">
              <a:extLst>
                <a:ext uri="{FF2B5EF4-FFF2-40B4-BE49-F238E27FC236}">
                  <a16:creationId xmlns:a16="http://schemas.microsoft.com/office/drawing/2014/main" id="{410E38FA-14BB-4D4A-81CA-A6A9C676708C}"/>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164370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4433D-2263-4262-A020-393406B6FE7D}"/>
              </a:ext>
            </a:extLst>
          </p:cNvPr>
          <p:cNvSpPr>
            <a:spLocks noGrp="1"/>
          </p:cNvSpPr>
          <p:nvPr>
            <p:ph type="title"/>
          </p:nvPr>
        </p:nvSpPr>
        <p:spPr/>
        <p:txBody>
          <a:bodyPr>
            <a:normAutofit fontScale="90000"/>
          </a:bodyPr>
          <a:lstStyle/>
          <a:p>
            <a:r>
              <a:rPr lang="en-US" dirty="0"/>
              <a:t>Global Item-Environment and Item-Item </a:t>
            </a:r>
            <a:br>
              <a:rPr lang="en-US" dirty="0"/>
            </a:br>
            <a:r>
              <a:rPr lang="en-US" dirty="0"/>
              <a:t>Relational Errors</a:t>
            </a:r>
            <a:br>
              <a:rPr lang="en-US" dirty="0"/>
            </a:br>
            <a:r>
              <a:rPr lang="en-US" sz="2400" dirty="0"/>
              <a:t>Transformations</a:t>
            </a:r>
          </a:p>
        </p:txBody>
      </p:sp>
      <p:pic>
        <p:nvPicPr>
          <p:cNvPr id="7" name="Content Placeholder 6">
            <a:extLst>
              <a:ext uri="{FF2B5EF4-FFF2-40B4-BE49-F238E27FC236}">
                <a16:creationId xmlns:a16="http://schemas.microsoft.com/office/drawing/2014/main" id="{6B2427EC-BA06-4080-9052-B1E4F710A940}"/>
              </a:ext>
            </a:extLst>
          </p:cNvPr>
          <p:cNvPicPr>
            <a:picLocks noGrp="1" noChangeAspect="1"/>
          </p:cNvPicPr>
          <p:nvPr>
            <p:ph sz="half" idx="2"/>
          </p:nvPr>
        </p:nvPicPr>
        <p:blipFill>
          <a:blip r:embed="rId2"/>
          <a:stretch>
            <a:fillRect/>
          </a:stretch>
        </p:blipFill>
        <p:spPr>
          <a:xfrm>
            <a:off x="1793127" y="1837699"/>
            <a:ext cx="8973972" cy="4735381"/>
          </a:xfrm>
          <a:prstGeom prst="rect">
            <a:avLst/>
          </a:prstGeom>
        </p:spPr>
      </p:pic>
      <p:sp>
        <p:nvSpPr>
          <p:cNvPr id="8" name="Rectangle 7">
            <a:extLst>
              <a:ext uri="{FF2B5EF4-FFF2-40B4-BE49-F238E27FC236}">
                <a16:creationId xmlns:a16="http://schemas.microsoft.com/office/drawing/2014/main" id="{042C4B87-04FE-42F7-94DE-4042D04E7ECD}"/>
              </a:ext>
            </a:extLst>
          </p:cNvPr>
          <p:cNvSpPr/>
          <p:nvPr/>
        </p:nvSpPr>
        <p:spPr>
          <a:xfrm>
            <a:off x="7567047" y="1851979"/>
            <a:ext cx="3078375" cy="2373312"/>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933E98F-6D6E-41E8-BB7F-E96B413EADCB}"/>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DDA08C29-AB83-43B4-9D4E-F92AB2D18C12}"/>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65DEF574-FD5F-447C-AD4F-3A117B41CD18}"/>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50EB08B6-275E-49EF-A40C-7EBE7DE33C8E}"/>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0D1BC09E-2166-4373-8C43-BB3D70505699}"/>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7E1A01B8-A2F3-4831-BBF8-038A3FB7442B}"/>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176250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6D91-8943-470F-8B78-6F2A54DF612C}"/>
              </a:ext>
            </a:extLst>
          </p:cNvPr>
          <p:cNvSpPr>
            <a:spLocks noGrp="1"/>
          </p:cNvSpPr>
          <p:nvPr>
            <p:ph type="title"/>
          </p:nvPr>
        </p:nvSpPr>
        <p:spPr/>
        <p:txBody>
          <a:bodyPr/>
          <a:lstStyle/>
          <a:p>
            <a:r>
              <a:rPr lang="en-US" dirty="0"/>
              <a:t>Invariance of Relational Information in Reconstruction under Transformations</a:t>
            </a:r>
          </a:p>
        </p:txBody>
      </p:sp>
      <p:pic>
        <p:nvPicPr>
          <p:cNvPr id="4" name="Content Placeholder 3" descr="C:\Users\Kevin\AppData\Local\Microsoft\Windows\INetCache\Content.Word\transform relations.png">
            <a:extLst>
              <a:ext uri="{FF2B5EF4-FFF2-40B4-BE49-F238E27FC236}">
                <a16:creationId xmlns:a16="http://schemas.microsoft.com/office/drawing/2014/main" id="{2A3787D0-1C29-4C52-901C-95F970B903E3}"/>
              </a:ext>
            </a:extLst>
          </p:cNvPr>
          <p:cNvPicPr>
            <a:picLocks noGrp="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4354797" y="2442168"/>
            <a:ext cx="7720437" cy="3392886"/>
          </a:xfrm>
          <a:prstGeom prst="rect">
            <a:avLst/>
          </a:prstGeom>
          <a:noFill/>
          <a:ln>
            <a:noFill/>
          </a:ln>
        </p:spPr>
      </p:pic>
      <p:sp>
        <p:nvSpPr>
          <p:cNvPr id="3" name="Content Placeholder 2">
            <a:extLst>
              <a:ext uri="{FF2B5EF4-FFF2-40B4-BE49-F238E27FC236}">
                <a16:creationId xmlns:a16="http://schemas.microsoft.com/office/drawing/2014/main" id="{00978B2E-C584-4A2D-9412-1016BC84F772}"/>
              </a:ext>
            </a:extLst>
          </p:cNvPr>
          <p:cNvSpPr>
            <a:spLocks noGrp="1"/>
          </p:cNvSpPr>
          <p:nvPr>
            <p:ph sz="half" idx="2"/>
          </p:nvPr>
        </p:nvSpPr>
        <p:spPr>
          <a:xfrm>
            <a:off x="838200" y="1914524"/>
            <a:ext cx="3516597" cy="4633032"/>
          </a:xfrm>
        </p:spPr>
        <p:txBody>
          <a:bodyPr>
            <a:normAutofit fontScale="92500" lnSpcReduction="20000"/>
          </a:bodyPr>
          <a:lstStyle/>
          <a:p>
            <a:r>
              <a:rPr lang="en-US" dirty="0"/>
              <a:t>Mathematically, some transforms do not result in relational incongruity (i.e. are </a:t>
            </a:r>
            <a:r>
              <a:rPr lang="en-US" b="1" dirty="0"/>
              <a:t>Relation Invariant</a:t>
            </a:r>
            <a:r>
              <a:rPr lang="en-US" dirty="0"/>
              <a:t>)</a:t>
            </a:r>
          </a:p>
          <a:p>
            <a:r>
              <a:rPr lang="en-US" dirty="0"/>
              <a:t>Others are </a:t>
            </a:r>
            <a:r>
              <a:rPr lang="en-US" b="1" dirty="0"/>
              <a:t>Non-invariant</a:t>
            </a:r>
            <a:r>
              <a:rPr lang="en-US" dirty="0"/>
              <a:t> in that many relations can be corrupted</a:t>
            </a:r>
          </a:p>
          <a:p>
            <a:r>
              <a:rPr lang="en-US" dirty="0"/>
              <a:t>This relationship is bidirectional (i.e. </a:t>
            </a:r>
            <a:r>
              <a:rPr lang="en-US" i="1" dirty="0"/>
              <a:t>relational errors can appear as transforms and vice versa</a:t>
            </a:r>
            <a:r>
              <a:rPr lang="en-US" dirty="0"/>
              <a:t>)</a:t>
            </a:r>
          </a:p>
        </p:txBody>
      </p:sp>
      <p:grpSp>
        <p:nvGrpSpPr>
          <p:cNvPr id="13" name="Group 12">
            <a:extLst>
              <a:ext uri="{FF2B5EF4-FFF2-40B4-BE49-F238E27FC236}">
                <a16:creationId xmlns:a16="http://schemas.microsoft.com/office/drawing/2014/main" id="{9CFBF479-41A6-4D8B-A88B-824DBF733A16}"/>
              </a:ext>
            </a:extLst>
          </p:cNvPr>
          <p:cNvGrpSpPr/>
          <p:nvPr/>
        </p:nvGrpSpPr>
        <p:grpSpPr>
          <a:xfrm>
            <a:off x="0" y="-1321"/>
            <a:ext cx="12192000" cy="219435"/>
            <a:chOff x="0" y="-1321"/>
            <a:chExt cx="12192000" cy="219435"/>
          </a:xfrm>
        </p:grpSpPr>
        <p:sp>
          <p:nvSpPr>
            <p:cNvPr id="14" name="Rectangle 13">
              <a:extLst>
                <a:ext uri="{FF2B5EF4-FFF2-40B4-BE49-F238E27FC236}">
                  <a16:creationId xmlns:a16="http://schemas.microsoft.com/office/drawing/2014/main" id="{A7780386-5CC3-4744-83BC-F7D4BDD214B6}"/>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5" name="Rectangle 14">
              <a:extLst>
                <a:ext uri="{FF2B5EF4-FFF2-40B4-BE49-F238E27FC236}">
                  <a16:creationId xmlns:a16="http://schemas.microsoft.com/office/drawing/2014/main" id="{4A033CDE-1D2E-42F3-8042-1685CBB2CF81}"/>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6" name="Rectangle 15">
              <a:extLst>
                <a:ext uri="{FF2B5EF4-FFF2-40B4-BE49-F238E27FC236}">
                  <a16:creationId xmlns:a16="http://schemas.microsoft.com/office/drawing/2014/main" id="{3FB8094A-2DD4-4ED0-858B-1EE24BFAC0F9}"/>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7" name="Rectangle 16">
              <a:extLst>
                <a:ext uri="{FF2B5EF4-FFF2-40B4-BE49-F238E27FC236}">
                  <a16:creationId xmlns:a16="http://schemas.microsoft.com/office/drawing/2014/main" id="{FF765C71-A6FF-4C12-AC00-A02D7878AFB0}"/>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8" name="Rectangle 17">
              <a:extLst>
                <a:ext uri="{FF2B5EF4-FFF2-40B4-BE49-F238E27FC236}">
                  <a16:creationId xmlns:a16="http://schemas.microsoft.com/office/drawing/2014/main" id="{21F360B3-3912-4D77-8C03-E35E8DAC8ECE}"/>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3630547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EF6F-00BD-44F8-A9D5-EC62B3782551}"/>
              </a:ext>
            </a:extLst>
          </p:cNvPr>
          <p:cNvSpPr>
            <a:spLocks noGrp="1"/>
          </p:cNvSpPr>
          <p:nvPr>
            <p:ph type="title"/>
          </p:nvPr>
        </p:nvSpPr>
        <p:spPr/>
        <p:txBody>
          <a:bodyPr/>
          <a:lstStyle/>
          <a:p>
            <a:r>
              <a:rPr lang="en-US" dirty="0"/>
              <a:t>Transformation Metrics</a:t>
            </a:r>
          </a:p>
        </p:txBody>
      </p:sp>
      <p:pic>
        <p:nvPicPr>
          <p:cNvPr id="4" name="Content Placeholder 3">
            <a:extLst>
              <a:ext uri="{FF2B5EF4-FFF2-40B4-BE49-F238E27FC236}">
                <a16:creationId xmlns:a16="http://schemas.microsoft.com/office/drawing/2014/main" id="{B908CA09-E22C-4C5A-B086-48B1654B27B7}"/>
              </a:ext>
            </a:extLst>
          </p:cNvPr>
          <p:cNvPicPr>
            <a:picLocks noGrp="1"/>
          </p:cNvPicPr>
          <p:nvPr>
            <p:ph sz="half" idx="1"/>
          </p:nvPr>
        </p:nvPicPr>
        <p:blipFill>
          <a:blip r:embed="rId2"/>
          <a:stretch>
            <a:fillRect/>
          </a:stretch>
        </p:blipFill>
        <p:spPr>
          <a:xfrm>
            <a:off x="6486525" y="2585995"/>
            <a:ext cx="5181600" cy="2560724"/>
          </a:xfrm>
          <a:prstGeom prst="rect">
            <a:avLst/>
          </a:prstGeom>
        </p:spPr>
      </p:pic>
      <p:sp>
        <p:nvSpPr>
          <p:cNvPr id="3" name="Content Placeholder 2">
            <a:extLst>
              <a:ext uri="{FF2B5EF4-FFF2-40B4-BE49-F238E27FC236}">
                <a16:creationId xmlns:a16="http://schemas.microsoft.com/office/drawing/2014/main" id="{843F872F-65C5-4E90-B51A-D8BB6A2FC892}"/>
              </a:ext>
            </a:extLst>
          </p:cNvPr>
          <p:cNvSpPr>
            <a:spLocks noGrp="1"/>
          </p:cNvSpPr>
          <p:nvPr>
            <p:ph sz="half" idx="2"/>
          </p:nvPr>
        </p:nvSpPr>
        <p:spPr>
          <a:xfrm>
            <a:off x="838200" y="2019300"/>
            <a:ext cx="5181600" cy="4022726"/>
          </a:xfrm>
        </p:spPr>
        <p:txBody>
          <a:bodyPr/>
          <a:lstStyle/>
          <a:p>
            <a:r>
              <a:rPr lang="en-US" dirty="0"/>
              <a:t>Hippocampal patients in this data do not show an overall transformation difference</a:t>
            </a:r>
          </a:p>
          <a:p>
            <a:r>
              <a:rPr lang="en-US" dirty="0"/>
              <a:t>When transform types are viewed individually, </a:t>
            </a:r>
            <a:r>
              <a:rPr lang="en-US" i="1" dirty="0"/>
              <a:t>a deficit can be seen in Rotation</a:t>
            </a:r>
            <a:r>
              <a:rPr lang="en-US" dirty="0"/>
              <a:t> (i.e. the singular Non-invariant transform in this analysis)</a:t>
            </a:r>
          </a:p>
        </p:txBody>
      </p:sp>
      <p:grpSp>
        <p:nvGrpSpPr>
          <p:cNvPr id="13" name="Group 12">
            <a:extLst>
              <a:ext uri="{FF2B5EF4-FFF2-40B4-BE49-F238E27FC236}">
                <a16:creationId xmlns:a16="http://schemas.microsoft.com/office/drawing/2014/main" id="{B3CC91CD-1C8C-440E-81E1-4BFCB6171722}"/>
              </a:ext>
            </a:extLst>
          </p:cNvPr>
          <p:cNvGrpSpPr/>
          <p:nvPr/>
        </p:nvGrpSpPr>
        <p:grpSpPr>
          <a:xfrm>
            <a:off x="0" y="-1321"/>
            <a:ext cx="12192000" cy="219435"/>
            <a:chOff x="0" y="-1321"/>
            <a:chExt cx="12192000" cy="219435"/>
          </a:xfrm>
        </p:grpSpPr>
        <p:sp>
          <p:nvSpPr>
            <p:cNvPr id="14" name="Rectangle 13">
              <a:extLst>
                <a:ext uri="{FF2B5EF4-FFF2-40B4-BE49-F238E27FC236}">
                  <a16:creationId xmlns:a16="http://schemas.microsoft.com/office/drawing/2014/main" id="{C9C13595-CB22-4AC5-A000-F3773B32888A}"/>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5" name="Rectangle 14">
              <a:extLst>
                <a:ext uri="{FF2B5EF4-FFF2-40B4-BE49-F238E27FC236}">
                  <a16:creationId xmlns:a16="http://schemas.microsoft.com/office/drawing/2014/main" id="{230A74CE-7E57-42E4-A8B3-DEF914988541}"/>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6" name="Rectangle 15">
              <a:extLst>
                <a:ext uri="{FF2B5EF4-FFF2-40B4-BE49-F238E27FC236}">
                  <a16:creationId xmlns:a16="http://schemas.microsoft.com/office/drawing/2014/main" id="{A1F7C6DC-1F39-4474-897F-2EA1D1CE7CB2}"/>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7" name="Rectangle 16">
              <a:extLst>
                <a:ext uri="{FF2B5EF4-FFF2-40B4-BE49-F238E27FC236}">
                  <a16:creationId xmlns:a16="http://schemas.microsoft.com/office/drawing/2014/main" id="{4F97E39C-E98E-4B33-B201-8F99DCBF0C35}"/>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8" name="Rectangle 17">
              <a:extLst>
                <a:ext uri="{FF2B5EF4-FFF2-40B4-BE49-F238E27FC236}">
                  <a16:creationId xmlns:a16="http://schemas.microsoft.com/office/drawing/2014/main" id="{57F8722A-F316-4935-BB33-3FC229AE71AC}"/>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11" name="Content Placeholder 6">
            <a:extLst>
              <a:ext uri="{FF2B5EF4-FFF2-40B4-BE49-F238E27FC236}">
                <a16:creationId xmlns:a16="http://schemas.microsoft.com/office/drawing/2014/main" id="{35323B2D-6B33-4F86-A5EB-D982133E3E5E}"/>
              </a:ext>
            </a:extLst>
          </p:cNvPr>
          <p:cNvPicPr>
            <a:picLocks noChangeAspect="1"/>
          </p:cNvPicPr>
          <p:nvPr/>
        </p:nvPicPr>
        <p:blipFill>
          <a:blip r:embed="rId3"/>
          <a:stretch>
            <a:fillRect/>
          </a:stretch>
        </p:blipFill>
        <p:spPr>
          <a:xfrm>
            <a:off x="9427513" y="285343"/>
            <a:ext cx="2736897" cy="1444204"/>
          </a:xfrm>
          <a:prstGeom prst="rect">
            <a:avLst/>
          </a:prstGeom>
        </p:spPr>
      </p:pic>
      <p:sp>
        <p:nvSpPr>
          <p:cNvPr id="12" name="Rectangle 11">
            <a:extLst>
              <a:ext uri="{FF2B5EF4-FFF2-40B4-BE49-F238E27FC236}">
                <a16:creationId xmlns:a16="http://schemas.microsoft.com/office/drawing/2014/main" id="{F278B1EF-1581-4612-9AD4-E2F43EE978F6}"/>
              </a:ext>
            </a:extLst>
          </p:cNvPr>
          <p:cNvSpPr/>
          <p:nvPr/>
        </p:nvSpPr>
        <p:spPr>
          <a:xfrm>
            <a:off x="11253345" y="285343"/>
            <a:ext cx="829560" cy="696903"/>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979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4433D-2263-4262-A020-393406B6FE7D}"/>
              </a:ext>
            </a:extLst>
          </p:cNvPr>
          <p:cNvSpPr>
            <a:spLocks noGrp="1"/>
          </p:cNvSpPr>
          <p:nvPr>
            <p:ph type="title"/>
          </p:nvPr>
        </p:nvSpPr>
        <p:spPr/>
        <p:txBody>
          <a:bodyPr/>
          <a:lstStyle/>
          <a:p>
            <a:r>
              <a:rPr lang="en-US" dirty="0"/>
              <a:t>Compound Identity-location Relational Errors</a:t>
            </a:r>
            <a:br>
              <a:rPr lang="en-US" dirty="0"/>
            </a:br>
            <a:r>
              <a:rPr lang="en-US" sz="2400" dirty="0"/>
              <a:t>Swaps and Cycles</a:t>
            </a:r>
          </a:p>
        </p:txBody>
      </p:sp>
      <p:pic>
        <p:nvPicPr>
          <p:cNvPr id="7" name="Content Placeholder 6">
            <a:extLst>
              <a:ext uri="{FF2B5EF4-FFF2-40B4-BE49-F238E27FC236}">
                <a16:creationId xmlns:a16="http://schemas.microsoft.com/office/drawing/2014/main" id="{6B2427EC-BA06-4080-9052-B1E4F710A940}"/>
              </a:ext>
            </a:extLst>
          </p:cNvPr>
          <p:cNvPicPr>
            <a:picLocks noGrp="1" noChangeAspect="1"/>
          </p:cNvPicPr>
          <p:nvPr>
            <p:ph sz="half" idx="2"/>
          </p:nvPr>
        </p:nvPicPr>
        <p:blipFill>
          <a:blip r:embed="rId2"/>
          <a:stretch>
            <a:fillRect/>
          </a:stretch>
        </p:blipFill>
        <p:spPr>
          <a:xfrm>
            <a:off x="1781838" y="1676408"/>
            <a:ext cx="8973972" cy="4735381"/>
          </a:xfrm>
          <a:prstGeom prst="rect">
            <a:avLst/>
          </a:prstGeom>
        </p:spPr>
      </p:pic>
      <p:sp>
        <p:nvSpPr>
          <p:cNvPr id="8" name="Rectangle 7">
            <a:extLst>
              <a:ext uri="{FF2B5EF4-FFF2-40B4-BE49-F238E27FC236}">
                <a16:creationId xmlns:a16="http://schemas.microsoft.com/office/drawing/2014/main" id="{042C4B87-04FE-42F7-94DE-4042D04E7ECD}"/>
              </a:ext>
            </a:extLst>
          </p:cNvPr>
          <p:cNvSpPr/>
          <p:nvPr/>
        </p:nvSpPr>
        <p:spPr>
          <a:xfrm>
            <a:off x="6096000" y="4015899"/>
            <a:ext cx="3078375" cy="2373312"/>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933E98F-6D6E-41E8-BB7F-E96B413EADCB}"/>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DDA08C29-AB83-43B4-9D4E-F92AB2D18C12}"/>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65DEF574-FD5F-447C-AD4F-3A117B41CD18}"/>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50EB08B6-275E-49EF-A40C-7EBE7DE33C8E}"/>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0D1BC09E-2166-4373-8C43-BB3D70505699}"/>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7E1A01B8-A2F3-4831-BBF8-038A3FB7442B}"/>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1243575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1429" y="442155"/>
            <a:ext cx="10353762" cy="970450"/>
          </a:xfrm>
        </p:spPr>
        <p:txBody>
          <a:bodyPr>
            <a:normAutofit fontScale="90000"/>
          </a:bodyPr>
          <a:lstStyle/>
          <a:p>
            <a:r>
              <a:rPr lang="en-US" dirty="0"/>
              <a:t>Compound Relational Errors</a:t>
            </a:r>
            <a:br>
              <a:rPr lang="en-US" dirty="0"/>
            </a:br>
            <a:r>
              <a:rPr lang="en-US" sz="2400" dirty="0"/>
              <a:t>Reanalysis with Watson et al. 2013</a:t>
            </a:r>
          </a:p>
        </p:txBody>
      </p:sp>
      <p:sp>
        <p:nvSpPr>
          <p:cNvPr id="4" name="Content Placeholder 3"/>
          <p:cNvSpPr>
            <a:spLocks noGrp="1"/>
          </p:cNvSpPr>
          <p:nvPr>
            <p:ph sz="half" idx="1"/>
          </p:nvPr>
        </p:nvSpPr>
        <p:spPr>
          <a:xfrm>
            <a:off x="908580" y="1589013"/>
            <a:ext cx="5060497" cy="2477050"/>
          </a:xfrm>
        </p:spPr>
        <p:txBody>
          <a:bodyPr>
            <a:normAutofit fontScale="77500" lnSpcReduction="20000"/>
          </a:bodyPr>
          <a:lstStyle/>
          <a:p>
            <a:r>
              <a:rPr lang="en-US" dirty="0"/>
              <a:t>All compound errors can be compared to the Watson et al. 2013 metrics</a:t>
            </a:r>
          </a:p>
          <a:p>
            <a:r>
              <a:rPr lang="en-US" dirty="0"/>
              <a:t>Patients still uniquely commit errors at low set sizes</a:t>
            </a:r>
          </a:p>
          <a:p>
            <a:r>
              <a:rPr lang="en-US" dirty="0"/>
              <a:t>Once controls begin making identity-location errors, no difference is present in the number of accurate compound errors (True Swaps and Cycle Swaps)</a:t>
            </a:r>
          </a:p>
        </p:txBody>
      </p:sp>
      <p:graphicFrame>
        <p:nvGraphicFramePr>
          <p:cNvPr id="6" name="Content Placeholder 5">
            <a:extLst>
              <a:ext uri="{FF2B5EF4-FFF2-40B4-BE49-F238E27FC236}">
                <a16:creationId xmlns:a16="http://schemas.microsoft.com/office/drawing/2014/main" id="{175260D8-653B-4A87-9375-F4F2E760474D}"/>
              </a:ext>
            </a:extLst>
          </p:cNvPr>
          <p:cNvGraphicFramePr>
            <a:graphicFrameLocks noGrp="1"/>
          </p:cNvGraphicFramePr>
          <p:nvPr>
            <p:ph sz="half" idx="2"/>
            <p:extLst>
              <p:ext uri="{D42A27DB-BD31-4B8C-83A1-F6EECF244321}">
                <p14:modId xmlns:p14="http://schemas.microsoft.com/office/powerpoint/2010/main" val="187151943"/>
              </p:ext>
            </p:extLst>
          </p:nvPr>
        </p:nvGraphicFramePr>
        <p:xfrm>
          <a:off x="6414526" y="1074187"/>
          <a:ext cx="5511270" cy="26876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4572422-57DA-45C3-A7A9-AEC55F10392C}"/>
              </a:ext>
            </a:extLst>
          </p:cNvPr>
          <p:cNvGraphicFramePr>
            <a:graphicFrameLocks/>
          </p:cNvGraphicFramePr>
          <p:nvPr>
            <p:extLst>
              <p:ext uri="{D42A27DB-BD31-4B8C-83A1-F6EECF244321}">
                <p14:modId xmlns:p14="http://schemas.microsoft.com/office/powerpoint/2010/main" val="589081886"/>
              </p:ext>
            </p:extLst>
          </p:nvPr>
        </p:nvGraphicFramePr>
        <p:xfrm>
          <a:off x="6414526" y="4055439"/>
          <a:ext cx="5511270" cy="2743200"/>
        </p:xfrm>
        <a:graphic>
          <a:graphicData uri="http://schemas.openxmlformats.org/drawingml/2006/chart">
            <c:chart xmlns:c="http://schemas.openxmlformats.org/drawingml/2006/chart" xmlns:r="http://schemas.openxmlformats.org/officeDocument/2006/relationships" r:id="rId4"/>
          </a:graphicData>
        </a:graphic>
      </p:graphicFrame>
      <p:grpSp>
        <p:nvGrpSpPr>
          <p:cNvPr id="15" name="Group 14">
            <a:extLst>
              <a:ext uri="{FF2B5EF4-FFF2-40B4-BE49-F238E27FC236}">
                <a16:creationId xmlns:a16="http://schemas.microsoft.com/office/drawing/2014/main" id="{F8DCAF10-5995-4AB2-9290-12015FF204B4}"/>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FA67D6A8-A27C-4460-9FF3-2F903D7F3EA4}"/>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8E674BDF-220E-4C47-B4A5-2B2C8E666542}"/>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C2BE56FF-3532-432F-BDB7-CD447688BEF0}"/>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DEFAB5B3-5C60-47B5-B86A-17BB95DAD141}"/>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A7E964DF-22FB-4D6C-8D58-F24D4FFEDF33}"/>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graphicFrame>
        <p:nvGraphicFramePr>
          <p:cNvPr id="13" name="Chart 12">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3126023162"/>
              </p:ext>
            </p:extLst>
          </p:nvPr>
        </p:nvGraphicFramePr>
        <p:xfrm>
          <a:off x="911428" y="4055439"/>
          <a:ext cx="5503097" cy="2743200"/>
        </p:xfrm>
        <a:graphic>
          <a:graphicData uri="http://schemas.openxmlformats.org/drawingml/2006/chart">
            <c:chart xmlns:c="http://schemas.openxmlformats.org/drawingml/2006/chart" xmlns:r="http://schemas.openxmlformats.org/officeDocument/2006/relationships" r:id="rId5"/>
          </a:graphicData>
        </a:graphic>
      </p:graphicFrame>
      <p:grpSp>
        <p:nvGrpSpPr>
          <p:cNvPr id="29" name="Group 28">
            <a:extLst>
              <a:ext uri="{FF2B5EF4-FFF2-40B4-BE49-F238E27FC236}">
                <a16:creationId xmlns:a16="http://schemas.microsoft.com/office/drawing/2014/main" id="{3DBA3BBF-3240-48C9-A1F0-D911F4726E36}"/>
              </a:ext>
            </a:extLst>
          </p:cNvPr>
          <p:cNvGrpSpPr/>
          <p:nvPr/>
        </p:nvGrpSpPr>
        <p:grpSpPr>
          <a:xfrm>
            <a:off x="4041343" y="1074187"/>
            <a:ext cx="7884453" cy="5461389"/>
            <a:chOff x="4041343" y="1074187"/>
            <a:chExt cx="7884453" cy="5461389"/>
          </a:xfrm>
        </p:grpSpPr>
        <p:sp>
          <p:nvSpPr>
            <p:cNvPr id="3" name="Rectangle 2">
              <a:extLst>
                <a:ext uri="{FF2B5EF4-FFF2-40B4-BE49-F238E27FC236}">
                  <a16:creationId xmlns:a16="http://schemas.microsoft.com/office/drawing/2014/main" id="{6A37F7D4-8C16-4451-934C-67F3E71FFBE6}"/>
                </a:ext>
              </a:extLst>
            </p:cNvPr>
            <p:cNvSpPr/>
            <p:nvPr/>
          </p:nvSpPr>
          <p:spPr>
            <a:xfrm>
              <a:off x="6414525" y="1074187"/>
              <a:ext cx="5511271" cy="2782589"/>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68F7240-6C4A-4242-9348-DA0962B0CA15}"/>
                </a:ext>
              </a:extLst>
            </p:cNvPr>
            <p:cNvSpPr/>
            <p:nvPr/>
          </p:nvSpPr>
          <p:spPr>
            <a:xfrm>
              <a:off x="9782749" y="4553893"/>
              <a:ext cx="882233" cy="1981683"/>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FA378A13-426D-4C03-88DC-7AEF4BD94C85}"/>
                </a:ext>
              </a:extLst>
            </p:cNvPr>
            <p:cNvSpPr/>
            <p:nvPr/>
          </p:nvSpPr>
          <p:spPr>
            <a:xfrm>
              <a:off x="4041343" y="4550806"/>
              <a:ext cx="882233" cy="1981683"/>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D87A9AC-9D63-4CF9-AA4F-3CCF6162DD3C}"/>
                </a:ext>
              </a:extLst>
            </p:cNvPr>
            <p:cNvCxnSpPr>
              <a:cxnSpLocks/>
              <a:endCxn id="3" idx="1"/>
            </p:cNvCxnSpPr>
            <p:nvPr/>
          </p:nvCxnSpPr>
          <p:spPr>
            <a:xfrm flipV="1">
              <a:off x="4041343" y="2465482"/>
              <a:ext cx="2373182" cy="2085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ABF278-ECE4-4B60-8350-479FF016F761}"/>
                </a:ext>
              </a:extLst>
            </p:cNvPr>
            <p:cNvCxnSpPr>
              <a:cxnSpLocks/>
              <a:endCxn id="3" idx="2"/>
            </p:cNvCxnSpPr>
            <p:nvPr/>
          </p:nvCxnSpPr>
          <p:spPr>
            <a:xfrm flipV="1">
              <a:off x="4923576" y="3856776"/>
              <a:ext cx="4246585" cy="694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00CF39-A326-4D6F-B1BE-394B8B63DD5B}"/>
                </a:ext>
              </a:extLst>
            </p:cNvPr>
            <p:cNvCxnSpPr>
              <a:cxnSpLocks/>
              <a:endCxn id="3" idx="2"/>
            </p:cNvCxnSpPr>
            <p:nvPr/>
          </p:nvCxnSpPr>
          <p:spPr>
            <a:xfrm flipH="1" flipV="1">
              <a:off x="9170161" y="3856776"/>
              <a:ext cx="612588" cy="6940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EDD6B18-760F-4705-B2F6-D368C6FBCD23}"/>
                </a:ext>
              </a:extLst>
            </p:cNvPr>
            <p:cNvCxnSpPr>
              <a:cxnSpLocks/>
            </p:cNvCxnSpPr>
            <p:nvPr/>
          </p:nvCxnSpPr>
          <p:spPr>
            <a:xfrm flipV="1">
              <a:off x="10664983" y="3853689"/>
              <a:ext cx="1260813" cy="697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0" name="Content Placeholder 5">
            <a:extLst>
              <a:ext uri="{FF2B5EF4-FFF2-40B4-BE49-F238E27FC236}">
                <a16:creationId xmlns:a16="http://schemas.microsoft.com/office/drawing/2014/main" id="{AB2C0E81-E48E-4B7E-A51B-72064B3DAB4D}"/>
              </a:ext>
            </a:extLst>
          </p:cNvPr>
          <p:cNvGraphicFramePr>
            <a:graphicFrameLocks/>
          </p:cNvGraphicFramePr>
          <p:nvPr>
            <p:extLst>
              <p:ext uri="{D42A27DB-BD31-4B8C-83A1-F6EECF244321}">
                <p14:modId xmlns:p14="http://schemas.microsoft.com/office/powerpoint/2010/main" val="2451660186"/>
              </p:ext>
            </p:extLst>
          </p:nvPr>
        </p:nvGraphicFramePr>
        <p:xfrm>
          <a:off x="6409853" y="1077733"/>
          <a:ext cx="5309839" cy="268763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1" name="Content Placeholder 5">
            <a:extLst>
              <a:ext uri="{FF2B5EF4-FFF2-40B4-BE49-F238E27FC236}">
                <a16:creationId xmlns:a16="http://schemas.microsoft.com/office/drawing/2014/main" id="{0FFAA17B-9E1E-4383-B0F5-6AC6B92138F3}"/>
              </a:ext>
            </a:extLst>
          </p:cNvPr>
          <p:cNvGraphicFramePr>
            <a:graphicFrameLocks/>
          </p:cNvGraphicFramePr>
          <p:nvPr>
            <p:extLst>
              <p:ext uri="{D42A27DB-BD31-4B8C-83A1-F6EECF244321}">
                <p14:modId xmlns:p14="http://schemas.microsoft.com/office/powerpoint/2010/main" val="2469038737"/>
              </p:ext>
            </p:extLst>
          </p:nvPr>
        </p:nvGraphicFramePr>
        <p:xfrm>
          <a:off x="6409852" y="1070513"/>
          <a:ext cx="5193792" cy="256032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6555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Graphic spid="6" grpId="0">
        <p:bldAsOne/>
      </p:bldGraphic>
      <p:bldGraphic spid="6" grpId="1">
        <p:bldAsOne/>
      </p:bldGraphic>
      <p:bldGraphic spid="8" grpId="0">
        <p:bldAsOne/>
      </p:bldGraphic>
      <p:bldGraphic spid="13" grpId="0">
        <p:bldAsOne/>
      </p:bldGraphic>
      <p:bldGraphic spid="30" grpId="0">
        <p:bldAsOne/>
      </p:bldGraphic>
      <p:bldGraphic spid="30" grpId="1">
        <p:bldAsOne/>
      </p:bldGraphic>
      <p:bldGraphic spid="31"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7915-6B5D-4BA1-B4DE-673579770031}"/>
              </a:ext>
            </a:extLst>
          </p:cNvPr>
          <p:cNvSpPr>
            <a:spLocks noGrp="1"/>
          </p:cNvSpPr>
          <p:nvPr>
            <p:ph type="title"/>
          </p:nvPr>
        </p:nvSpPr>
        <p:spPr/>
        <p:txBody>
          <a:bodyPr/>
          <a:lstStyle/>
          <a:p>
            <a:r>
              <a:rPr lang="en-US" dirty="0"/>
              <a:t>Compound Relational Errors</a:t>
            </a:r>
            <a:br>
              <a:rPr lang="en-US" dirty="0"/>
            </a:br>
            <a:r>
              <a:rPr lang="en-US" sz="2200" dirty="0"/>
              <a:t>Cycles and Swaps</a:t>
            </a:r>
          </a:p>
        </p:txBody>
      </p:sp>
      <p:sp>
        <p:nvSpPr>
          <p:cNvPr id="3" name="Content Placeholder 2">
            <a:extLst>
              <a:ext uri="{FF2B5EF4-FFF2-40B4-BE49-F238E27FC236}">
                <a16:creationId xmlns:a16="http://schemas.microsoft.com/office/drawing/2014/main" id="{4A9CEF15-3DBE-442E-9C73-02FAB9207789}"/>
              </a:ext>
            </a:extLst>
          </p:cNvPr>
          <p:cNvSpPr>
            <a:spLocks noGrp="1"/>
          </p:cNvSpPr>
          <p:nvPr>
            <p:ph sz="half" idx="1"/>
          </p:nvPr>
        </p:nvSpPr>
        <p:spPr/>
        <p:txBody>
          <a:bodyPr/>
          <a:lstStyle/>
          <a:p>
            <a:r>
              <a:rPr lang="en-US" dirty="0"/>
              <a:t>No significant differences is present between cycles and swaps if all items in the group are required to have accurate location information</a:t>
            </a:r>
          </a:p>
          <a:p>
            <a:r>
              <a:rPr lang="en-US" dirty="0"/>
              <a:t>For “partial” cycles and swaps, there are differences, but no strong inference about compound errors can be made from this</a:t>
            </a:r>
          </a:p>
          <a:p>
            <a:endParaRPr lang="en-US" dirty="0"/>
          </a:p>
        </p:txBody>
      </p:sp>
      <p:graphicFrame>
        <p:nvGraphicFramePr>
          <p:cNvPr id="5" name="Content Placeholder 4">
            <a:extLst>
              <a:ext uri="{FF2B5EF4-FFF2-40B4-BE49-F238E27FC236}">
                <a16:creationId xmlns:a16="http://schemas.microsoft.com/office/drawing/2014/main" id="{00000000-0008-0000-0800-000004000000}"/>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56FB4A1E-1C9B-456E-9531-52D1C6D63008}"/>
              </a:ext>
            </a:extLst>
          </p:cNvPr>
          <p:cNvGrpSpPr/>
          <p:nvPr/>
        </p:nvGrpSpPr>
        <p:grpSpPr>
          <a:xfrm>
            <a:off x="0" y="-1321"/>
            <a:ext cx="12192000" cy="219435"/>
            <a:chOff x="0" y="-1321"/>
            <a:chExt cx="12192000" cy="219435"/>
          </a:xfrm>
        </p:grpSpPr>
        <p:sp>
          <p:nvSpPr>
            <p:cNvPr id="7" name="Rectangle 6">
              <a:extLst>
                <a:ext uri="{FF2B5EF4-FFF2-40B4-BE49-F238E27FC236}">
                  <a16:creationId xmlns:a16="http://schemas.microsoft.com/office/drawing/2014/main" id="{3D8C08CE-03FD-42D5-B20C-F8729B208A6A}"/>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8" name="Rectangle 7">
              <a:extLst>
                <a:ext uri="{FF2B5EF4-FFF2-40B4-BE49-F238E27FC236}">
                  <a16:creationId xmlns:a16="http://schemas.microsoft.com/office/drawing/2014/main" id="{87ED890F-B00D-4153-BFD1-D168A40158D2}"/>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9" name="Rectangle 8">
              <a:extLst>
                <a:ext uri="{FF2B5EF4-FFF2-40B4-BE49-F238E27FC236}">
                  <a16:creationId xmlns:a16="http://schemas.microsoft.com/office/drawing/2014/main" id="{248D0832-A375-4930-A574-52857C2AD3D6}"/>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0" name="Rectangle 9">
              <a:extLst>
                <a:ext uri="{FF2B5EF4-FFF2-40B4-BE49-F238E27FC236}">
                  <a16:creationId xmlns:a16="http://schemas.microsoft.com/office/drawing/2014/main" id="{833475B4-1843-453D-A7E4-0123C1280E6C}"/>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1" name="Rectangle 10">
              <a:extLst>
                <a:ext uri="{FF2B5EF4-FFF2-40B4-BE49-F238E27FC236}">
                  <a16:creationId xmlns:a16="http://schemas.microsoft.com/office/drawing/2014/main" id="{6D107D5D-8CE0-4D5F-9F7C-B67151D645E6}"/>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948462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FF90-47C7-4571-9BB8-4B44DC14B820}"/>
              </a:ext>
            </a:extLst>
          </p:cNvPr>
          <p:cNvSpPr>
            <a:spLocks noGrp="1"/>
          </p:cNvSpPr>
          <p:nvPr>
            <p:ph type="title"/>
          </p:nvPr>
        </p:nvSpPr>
        <p:spPr/>
        <p:txBody>
          <a:bodyPr/>
          <a:lstStyle/>
          <a:p>
            <a:r>
              <a:rPr lang="en-US" dirty="0"/>
              <a:t>Identity-Location Errors Across Set Size</a:t>
            </a:r>
            <a:br>
              <a:rPr lang="en-US" dirty="0"/>
            </a:br>
            <a:r>
              <a:rPr lang="en-US" sz="2200" dirty="0"/>
              <a:t>Reanalysis of Data from Watson et al. 2013</a:t>
            </a:r>
          </a:p>
        </p:txBody>
      </p:sp>
      <p:sp>
        <p:nvSpPr>
          <p:cNvPr id="4" name="Content Placeholder 3">
            <a:extLst>
              <a:ext uri="{FF2B5EF4-FFF2-40B4-BE49-F238E27FC236}">
                <a16:creationId xmlns:a16="http://schemas.microsoft.com/office/drawing/2014/main" id="{BB535B1C-FC8B-4B05-BBA9-F210B5E4B3B9}"/>
              </a:ext>
            </a:extLst>
          </p:cNvPr>
          <p:cNvSpPr>
            <a:spLocks noGrp="1"/>
          </p:cNvSpPr>
          <p:nvPr>
            <p:ph sz="half" idx="1"/>
          </p:nvPr>
        </p:nvSpPr>
        <p:spPr>
          <a:xfrm>
            <a:off x="674204" y="1825623"/>
            <a:ext cx="4638472" cy="4508501"/>
          </a:xfrm>
        </p:spPr>
        <p:txBody>
          <a:bodyPr>
            <a:normAutofit lnSpcReduction="10000"/>
          </a:bodyPr>
          <a:lstStyle/>
          <a:p>
            <a:r>
              <a:rPr lang="en-US" dirty="0"/>
              <a:t>When the number of items is varied, hippocampal damaged patients uniquely commit identity-location binding errors even with only 2 items</a:t>
            </a:r>
          </a:p>
          <a:p>
            <a:r>
              <a:rPr lang="en-US" dirty="0"/>
              <a:t>Controls begin to commit these errors at 5 items</a:t>
            </a:r>
          </a:p>
          <a:p>
            <a:r>
              <a:rPr lang="en-US" dirty="0"/>
              <a:t>The critical error, regardless of set size, is identity-location errors</a:t>
            </a:r>
          </a:p>
        </p:txBody>
      </p:sp>
      <p:pic>
        <p:nvPicPr>
          <p:cNvPr id="7" name="Content Placeholder 6">
            <a:extLst>
              <a:ext uri="{FF2B5EF4-FFF2-40B4-BE49-F238E27FC236}">
                <a16:creationId xmlns:a16="http://schemas.microsoft.com/office/drawing/2014/main" id="{633E3E18-E110-4C83-ABC7-F91ED4F6282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34522" y="2458707"/>
            <a:ext cx="6857478" cy="3085173"/>
          </a:xfrm>
        </p:spPr>
      </p:pic>
      <p:sp>
        <p:nvSpPr>
          <p:cNvPr id="5" name="Rectangle 4">
            <a:extLst>
              <a:ext uri="{FF2B5EF4-FFF2-40B4-BE49-F238E27FC236}">
                <a16:creationId xmlns:a16="http://schemas.microsoft.com/office/drawing/2014/main" id="{01D38BBA-031D-4E9B-9FD7-905203CA8F56}"/>
              </a:ext>
            </a:extLst>
          </p:cNvPr>
          <p:cNvSpPr/>
          <p:nvPr/>
        </p:nvSpPr>
        <p:spPr>
          <a:xfrm>
            <a:off x="8022210" y="3063711"/>
            <a:ext cx="1008668" cy="1659118"/>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5E2FC12-7371-4182-B270-DA3B0E4DED7C}"/>
              </a:ext>
            </a:extLst>
          </p:cNvPr>
          <p:cNvSpPr txBox="1"/>
          <p:nvPr/>
        </p:nvSpPr>
        <p:spPr>
          <a:xfrm>
            <a:off x="8521831" y="6176963"/>
            <a:ext cx="3640822" cy="523220"/>
          </a:xfrm>
          <a:prstGeom prst="rect">
            <a:avLst/>
          </a:prstGeom>
          <a:noFill/>
        </p:spPr>
        <p:txBody>
          <a:bodyPr wrap="square" rtlCol="0">
            <a:spAutoFit/>
          </a:bodyPr>
          <a:lstStyle/>
          <a:p>
            <a:r>
              <a:rPr lang="en-US" sz="1400" dirty="0"/>
              <a:t>Note: Number of Items is the Average Number of Items Per Trial which fit the various criteria</a:t>
            </a:r>
          </a:p>
        </p:txBody>
      </p:sp>
      <p:grpSp>
        <p:nvGrpSpPr>
          <p:cNvPr id="15" name="Group 14">
            <a:extLst>
              <a:ext uri="{FF2B5EF4-FFF2-40B4-BE49-F238E27FC236}">
                <a16:creationId xmlns:a16="http://schemas.microsoft.com/office/drawing/2014/main" id="{98B92B0C-CB2C-4765-BE6F-493F292C55E6}"/>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AAFBC90B-04F3-44CE-B0F8-2525E10AB2B0}"/>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471579D5-6434-4B6B-89AE-71101285097F}"/>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8F78A230-01D3-45B5-88A9-21EFD967BA61}"/>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4050B7CF-BEE4-4771-9834-4D1E4C13B6CA}"/>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3C94702D-C690-4769-9121-E180C637F07F}"/>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7131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42" presetClass="path" presetSubtype="0" accel="50000" decel="50000" fill="hold" grpId="1" nodeType="withEffect">
                                  <p:stCondLst>
                                    <p:cond delay="0"/>
                                  </p:stCondLst>
                                  <p:childTnLst>
                                    <p:animMotion origin="layout" path="M 1.04167E-6 -2.59259E-6 L 0.07656 0.00023 " pathEditMode="relative" rAng="0" ptsTypes="AA">
                                      <p:cBhvr>
                                        <p:cTn id="18" dur="2000" fill="hold"/>
                                        <p:tgtEl>
                                          <p:spTgt spid="5"/>
                                        </p:tgtEl>
                                        <p:attrNameLst>
                                          <p:attrName>ppt_x</p:attrName>
                                          <p:attrName>ppt_y</p:attrName>
                                        </p:attrNameLst>
                                      </p:cBhvr>
                                      <p:rCtr x="38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reconstruction?</a:t>
            </a:r>
          </a:p>
        </p:txBody>
      </p:sp>
      <p:sp>
        <p:nvSpPr>
          <p:cNvPr id="3" name="Content Placeholder 2"/>
          <p:cNvSpPr>
            <a:spLocks noGrp="1"/>
          </p:cNvSpPr>
          <p:nvPr>
            <p:ph idx="1"/>
          </p:nvPr>
        </p:nvSpPr>
        <p:spPr>
          <a:xfrm>
            <a:off x="913795" y="1732449"/>
            <a:ext cx="4648020" cy="2606991"/>
          </a:xfrm>
        </p:spPr>
        <p:txBody>
          <a:bodyPr>
            <a:normAutofit/>
          </a:bodyPr>
          <a:lstStyle/>
          <a:p>
            <a:r>
              <a:rPr lang="en-US" dirty="0"/>
              <a:t>Begin with some data in a </a:t>
            </a:r>
            <a:br>
              <a:rPr lang="en-US" dirty="0"/>
            </a:br>
            <a:r>
              <a:rPr lang="en-US" dirty="0"/>
              <a:t>(usually continuous) domain</a:t>
            </a:r>
          </a:p>
          <a:p>
            <a:pPr lvl="1"/>
            <a:r>
              <a:rPr lang="en-US" dirty="0"/>
              <a:t>Space</a:t>
            </a:r>
          </a:p>
          <a:p>
            <a:pPr lvl="1"/>
            <a:r>
              <a:rPr lang="en-US" dirty="0"/>
              <a:t>Time</a:t>
            </a:r>
          </a:p>
          <a:p>
            <a:pPr lvl="1"/>
            <a:r>
              <a:rPr lang="en-US" dirty="0"/>
              <a:t>Color</a:t>
            </a:r>
          </a:p>
          <a:p>
            <a:pPr lvl="1"/>
            <a:r>
              <a:rPr lang="en-US" dirty="0"/>
              <a:t>Social Space</a:t>
            </a:r>
          </a:p>
        </p:txBody>
      </p:sp>
      <p:pic>
        <p:nvPicPr>
          <p:cNvPr id="1026" name="Picture 2" descr="Image result for shopping mall">
            <a:extLst>
              <a:ext uri="{FF2B5EF4-FFF2-40B4-BE49-F238E27FC236}">
                <a16:creationId xmlns:a16="http://schemas.microsoft.com/office/drawing/2014/main" id="{D64002E1-AE3A-460E-BE92-DC11F8A0D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477" y="1404594"/>
            <a:ext cx="3430679" cy="1972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ob interview">
            <a:extLst>
              <a:ext uri="{FF2B5EF4-FFF2-40B4-BE49-F238E27FC236}">
                <a16:creationId xmlns:a16="http://schemas.microsoft.com/office/drawing/2014/main" id="{13DB4016-6CC3-4615-85A4-49467EB47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03" y="4837361"/>
            <a:ext cx="3431160" cy="1931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octor strange timeline time travel fight graph">
            <a:extLst>
              <a:ext uri="{FF2B5EF4-FFF2-40B4-BE49-F238E27FC236}">
                <a16:creationId xmlns:a16="http://schemas.microsoft.com/office/drawing/2014/main" id="{48070C4C-3C5F-45CF-9064-E6699098FA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26" t="21789" r="11766" b="11132"/>
          <a:stretch/>
        </p:blipFill>
        <p:spPr bwMode="auto">
          <a:xfrm>
            <a:off x="9090889" y="3342042"/>
            <a:ext cx="3061841" cy="19317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hopping mall map">
            <a:extLst>
              <a:ext uri="{FF2B5EF4-FFF2-40B4-BE49-F238E27FC236}">
                <a16:creationId xmlns:a16="http://schemas.microsoft.com/office/drawing/2014/main" id="{31903471-95C8-4CAE-9090-C6A355B8F2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402"/>
          <a:stretch/>
        </p:blipFill>
        <p:spPr bwMode="auto">
          <a:xfrm>
            <a:off x="9130158" y="1357943"/>
            <a:ext cx="2630078" cy="19886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hue game">
            <a:extLst>
              <a:ext uri="{FF2B5EF4-FFF2-40B4-BE49-F238E27FC236}">
                <a16:creationId xmlns:a16="http://schemas.microsoft.com/office/drawing/2014/main" id="{5C262AC1-179A-4BC3-B5E0-F26C834DF2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08" t="4715" r="6686" b="14227"/>
          <a:stretch/>
        </p:blipFill>
        <p:spPr bwMode="auto">
          <a:xfrm rot="5400000">
            <a:off x="9309282" y="5091411"/>
            <a:ext cx="1501742" cy="185266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olorspace">
            <a:extLst>
              <a:ext uri="{FF2B5EF4-FFF2-40B4-BE49-F238E27FC236}">
                <a16:creationId xmlns:a16="http://schemas.microsoft.com/office/drawing/2014/main" id="{FFF88AD3-F8A1-4B25-95E8-51509EFA4F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4969" y="5258313"/>
            <a:ext cx="1565189" cy="15103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hauteslides.com/wordpress/wp-content/uploads/2011/05/Game-of-Thrones-Infographic-Full-Screen.png">
            <a:extLst>
              <a:ext uri="{FF2B5EF4-FFF2-40B4-BE49-F238E27FC236}">
                <a16:creationId xmlns:a16="http://schemas.microsoft.com/office/drawing/2014/main" id="{730709F4-AFA3-48D2-8009-36D06A280C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347" y="4837362"/>
            <a:ext cx="2796107" cy="193576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C95CA945-10DB-4269-9F54-1AE43654BC37}"/>
              </a:ext>
            </a:extLst>
          </p:cNvPr>
          <p:cNvGrpSpPr/>
          <p:nvPr/>
        </p:nvGrpSpPr>
        <p:grpSpPr>
          <a:xfrm>
            <a:off x="0" y="-1321"/>
            <a:ext cx="12192000" cy="219435"/>
            <a:chOff x="0" y="-1321"/>
            <a:chExt cx="12192000" cy="219435"/>
          </a:xfrm>
        </p:grpSpPr>
        <p:sp>
          <p:nvSpPr>
            <p:cNvPr id="21" name="Rectangle 20">
              <a:extLst>
                <a:ext uri="{FF2B5EF4-FFF2-40B4-BE49-F238E27FC236}">
                  <a16:creationId xmlns:a16="http://schemas.microsoft.com/office/drawing/2014/main" id="{DBA91B38-D611-4CB0-907E-86FB5A997E88}"/>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22" name="Rectangle 21">
              <a:extLst>
                <a:ext uri="{FF2B5EF4-FFF2-40B4-BE49-F238E27FC236}">
                  <a16:creationId xmlns:a16="http://schemas.microsoft.com/office/drawing/2014/main" id="{1F8447A1-3FC3-44BC-A89E-6A6E205D2CDF}"/>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23" name="Rectangle 22">
              <a:extLst>
                <a:ext uri="{FF2B5EF4-FFF2-40B4-BE49-F238E27FC236}">
                  <a16:creationId xmlns:a16="http://schemas.microsoft.com/office/drawing/2014/main" id="{0CDA96D8-24AF-40E0-BE54-74CCF422E2F6}"/>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24" name="Rectangle 23">
              <a:extLst>
                <a:ext uri="{FF2B5EF4-FFF2-40B4-BE49-F238E27FC236}">
                  <a16:creationId xmlns:a16="http://schemas.microsoft.com/office/drawing/2014/main" id="{5D0501F1-7400-40AD-BE3D-63F8ECC7EA65}"/>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5" name="Rectangle 24">
              <a:extLst>
                <a:ext uri="{FF2B5EF4-FFF2-40B4-BE49-F238E27FC236}">
                  <a16:creationId xmlns:a16="http://schemas.microsoft.com/office/drawing/2014/main" id="{BA68619C-3B3A-45E0-A92A-7BDC79825F0B}"/>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5" name="Picture 4">
            <a:extLst>
              <a:ext uri="{FF2B5EF4-FFF2-40B4-BE49-F238E27FC236}">
                <a16:creationId xmlns:a16="http://schemas.microsoft.com/office/drawing/2014/main" id="{9A3B6F24-338C-4A34-AAB2-191A64AFD0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9081" y="3349054"/>
            <a:ext cx="3381847" cy="1905266"/>
          </a:xfrm>
          <a:prstGeom prst="rect">
            <a:avLst/>
          </a:prstGeom>
        </p:spPr>
      </p:pic>
    </p:spTree>
    <p:extLst>
      <p:ext uri="{BB962C8B-B14F-4D97-AF65-F5344CB8AC3E}">
        <p14:creationId xmlns:p14="http://schemas.microsoft.com/office/powerpoint/2010/main" val="327616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878" y="568168"/>
            <a:ext cx="6186252" cy="970450"/>
          </a:xfrm>
        </p:spPr>
        <p:txBody>
          <a:bodyPr>
            <a:normAutofit fontScale="90000"/>
          </a:bodyPr>
          <a:lstStyle/>
          <a:p>
            <a:r>
              <a:rPr lang="en-US" dirty="0"/>
              <a:t>What is “Chance Level” for compound errors?</a:t>
            </a:r>
          </a:p>
        </p:txBody>
      </p:sp>
      <p:sp>
        <p:nvSpPr>
          <p:cNvPr id="3" name="Content Placeholder 2"/>
          <p:cNvSpPr>
            <a:spLocks noGrp="1"/>
          </p:cNvSpPr>
          <p:nvPr>
            <p:ph idx="1"/>
          </p:nvPr>
        </p:nvSpPr>
        <p:spPr>
          <a:xfrm>
            <a:off x="384879" y="1820411"/>
            <a:ext cx="3939696" cy="2135285"/>
          </a:xfrm>
        </p:spPr>
        <p:txBody>
          <a:bodyPr>
            <a:normAutofit fontScale="62500" lnSpcReduction="20000"/>
          </a:bodyPr>
          <a:lstStyle/>
          <a:p>
            <a:r>
              <a:rPr lang="en-US" dirty="0"/>
              <a:t>Ignore Space</a:t>
            </a:r>
          </a:p>
          <a:p>
            <a:r>
              <a:rPr lang="en-US" dirty="0"/>
              <a:t>Naïve 2D</a:t>
            </a:r>
          </a:p>
          <a:p>
            <a:pPr lvl="1"/>
            <a:r>
              <a:rPr lang="en-US" dirty="0"/>
              <a:t>Note: Accuracy Ratio Converges to 0.75</a:t>
            </a:r>
          </a:p>
          <a:p>
            <a:r>
              <a:rPr lang="en-US" dirty="0"/>
              <a:t>Naïve 2D Target Location Constraint</a:t>
            </a:r>
          </a:p>
          <a:p>
            <a:r>
              <a:rPr lang="en-US" dirty="0"/>
              <a:t>Distance Constraints</a:t>
            </a:r>
          </a:p>
          <a:p>
            <a:r>
              <a:rPr lang="en-US" dirty="0"/>
              <a:t>Data Driven</a:t>
            </a:r>
          </a:p>
        </p:txBody>
      </p:sp>
      <p:graphicFrame>
        <p:nvGraphicFramePr>
          <p:cNvPr id="5" name="Table 4"/>
          <p:cNvGraphicFramePr>
            <a:graphicFrameLocks noGrp="1"/>
          </p:cNvGraphicFramePr>
          <p:nvPr>
            <p:extLst/>
          </p:nvPr>
        </p:nvGraphicFramePr>
        <p:xfrm>
          <a:off x="4517615" y="1212497"/>
          <a:ext cx="3349812" cy="2595880"/>
        </p:xfrm>
        <a:graphic>
          <a:graphicData uri="http://schemas.openxmlformats.org/drawingml/2006/table">
            <a:tbl>
              <a:tblPr firstRow="1" bandRow="1">
                <a:tableStyleId>{5C22544A-7EE6-4342-B048-85BDC9FD1C3A}</a:tableStyleId>
              </a:tblPr>
              <a:tblGrid>
                <a:gridCol w="1789953">
                  <a:extLst>
                    <a:ext uri="{9D8B030D-6E8A-4147-A177-3AD203B41FA5}">
                      <a16:colId xmlns:a16="http://schemas.microsoft.com/office/drawing/2014/main" val="3762149842"/>
                    </a:ext>
                  </a:extLst>
                </a:gridCol>
                <a:gridCol w="1559859">
                  <a:extLst>
                    <a:ext uri="{9D8B030D-6E8A-4147-A177-3AD203B41FA5}">
                      <a16:colId xmlns:a16="http://schemas.microsoft.com/office/drawing/2014/main" val="2549826060"/>
                    </a:ext>
                  </a:extLst>
                </a:gridCol>
              </a:tblGrid>
              <a:tr h="370840">
                <a:tc>
                  <a:txBody>
                    <a:bodyPr/>
                    <a:lstStyle/>
                    <a:p>
                      <a:r>
                        <a:rPr lang="en-US" dirty="0"/>
                        <a:t>Cycle Size</a:t>
                      </a:r>
                    </a:p>
                  </a:txBody>
                  <a:tcPr/>
                </a:tc>
                <a:tc>
                  <a:txBody>
                    <a:bodyPr/>
                    <a:lstStyle/>
                    <a:p>
                      <a:r>
                        <a:rPr lang="en-US" dirty="0"/>
                        <a:t>Probability</a:t>
                      </a:r>
                    </a:p>
                  </a:txBody>
                  <a:tcPr/>
                </a:tc>
                <a:extLst>
                  <a:ext uri="{0D108BD9-81ED-4DB2-BD59-A6C34878D82A}">
                    <a16:rowId xmlns:a16="http://schemas.microsoft.com/office/drawing/2014/main" val="2909679874"/>
                  </a:ext>
                </a:extLst>
              </a:tr>
              <a:tr h="370840">
                <a:tc>
                  <a:txBody>
                    <a:bodyPr/>
                    <a:lstStyle/>
                    <a:p>
                      <a:r>
                        <a:rPr lang="en-US" dirty="0"/>
                        <a:t>Swap (2-Cycle)</a:t>
                      </a:r>
                    </a:p>
                  </a:txBody>
                  <a:tcPr/>
                </a:tc>
                <a:tc>
                  <a:txBody>
                    <a:bodyPr/>
                    <a:lstStyle/>
                    <a:p>
                      <a:r>
                        <a:rPr lang="en-US" dirty="0"/>
                        <a:t>1/2</a:t>
                      </a:r>
                    </a:p>
                  </a:txBody>
                  <a:tcPr/>
                </a:tc>
                <a:extLst>
                  <a:ext uri="{0D108BD9-81ED-4DB2-BD59-A6C34878D82A}">
                    <a16:rowId xmlns:a16="http://schemas.microsoft.com/office/drawing/2014/main" val="3590169947"/>
                  </a:ext>
                </a:extLst>
              </a:tr>
              <a:tr h="370840">
                <a:tc>
                  <a:txBody>
                    <a:bodyPr/>
                    <a:lstStyle/>
                    <a:p>
                      <a:r>
                        <a:rPr lang="en-US" dirty="0"/>
                        <a:t>3-Cycle</a:t>
                      </a:r>
                    </a:p>
                  </a:txBody>
                  <a:tcPr/>
                </a:tc>
                <a:tc>
                  <a:txBody>
                    <a:bodyPr/>
                    <a:lstStyle/>
                    <a:p>
                      <a:r>
                        <a:rPr lang="en-US" dirty="0"/>
                        <a:t>1/3</a:t>
                      </a:r>
                    </a:p>
                  </a:txBody>
                  <a:tcPr/>
                </a:tc>
                <a:extLst>
                  <a:ext uri="{0D108BD9-81ED-4DB2-BD59-A6C34878D82A}">
                    <a16:rowId xmlns:a16="http://schemas.microsoft.com/office/drawing/2014/main" val="4112857002"/>
                  </a:ext>
                </a:extLst>
              </a:tr>
              <a:tr h="370840">
                <a:tc>
                  <a:txBody>
                    <a:bodyPr/>
                    <a:lstStyle/>
                    <a:p>
                      <a:r>
                        <a:rPr lang="en-US" dirty="0"/>
                        <a:t>4-Cycle</a:t>
                      </a:r>
                    </a:p>
                  </a:txBody>
                  <a:tcPr/>
                </a:tc>
                <a:tc>
                  <a:txBody>
                    <a:bodyPr/>
                    <a:lstStyle/>
                    <a:p>
                      <a:r>
                        <a:rPr lang="en-US" dirty="0"/>
                        <a:t>1/4</a:t>
                      </a:r>
                    </a:p>
                  </a:txBody>
                  <a:tcPr/>
                </a:tc>
                <a:extLst>
                  <a:ext uri="{0D108BD9-81ED-4DB2-BD59-A6C34878D82A}">
                    <a16:rowId xmlns:a16="http://schemas.microsoft.com/office/drawing/2014/main" val="4247843298"/>
                  </a:ext>
                </a:extLst>
              </a:tr>
              <a:tr h="370840">
                <a:tc>
                  <a:txBody>
                    <a:bodyPr/>
                    <a:lstStyle/>
                    <a:p>
                      <a:r>
                        <a:rPr lang="en-US" dirty="0"/>
                        <a:t>5-Cycle</a:t>
                      </a:r>
                    </a:p>
                  </a:txBody>
                  <a:tcPr/>
                </a:tc>
                <a:tc>
                  <a:txBody>
                    <a:bodyPr/>
                    <a:lstStyle/>
                    <a:p>
                      <a:r>
                        <a:rPr lang="en-US" dirty="0"/>
                        <a:t>1/5</a:t>
                      </a:r>
                    </a:p>
                  </a:txBody>
                  <a:tcPr/>
                </a:tc>
                <a:extLst>
                  <a:ext uri="{0D108BD9-81ED-4DB2-BD59-A6C34878D82A}">
                    <a16:rowId xmlns:a16="http://schemas.microsoft.com/office/drawing/2014/main" val="2403407375"/>
                  </a:ext>
                </a:extLst>
              </a:tr>
              <a:tr h="370840">
                <a:tc>
                  <a:txBody>
                    <a:bodyPr/>
                    <a:lstStyle/>
                    <a:p>
                      <a:r>
                        <a:rPr lang="en-US" dirty="0"/>
                        <a:t>6-Cycle</a:t>
                      </a:r>
                    </a:p>
                  </a:txBody>
                  <a:tcPr/>
                </a:tc>
                <a:tc>
                  <a:txBody>
                    <a:bodyPr/>
                    <a:lstStyle/>
                    <a:p>
                      <a:r>
                        <a:rPr lang="en-US" dirty="0"/>
                        <a:t>1/6</a:t>
                      </a:r>
                    </a:p>
                  </a:txBody>
                  <a:tcPr/>
                </a:tc>
                <a:extLst>
                  <a:ext uri="{0D108BD9-81ED-4DB2-BD59-A6C34878D82A}">
                    <a16:rowId xmlns:a16="http://schemas.microsoft.com/office/drawing/2014/main" val="64178418"/>
                  </a:ext>
                </a:extLst>
              </a:tr>
              <a:tr h="370840">
                <a:tc>
                  <a:txBody>
                    <a:bodyPr/>
                    <a:lstStyle/>
                    <a:p>
                      <a:r>
                        <a:rPr lang="en-US" dirty="0"/>
                        <a:t>7-Cycle</a:t>
                      </a:r>
                    </a:p>
                  </a:txBody>
                  <a:tcPr/>
                </a:tc>
                <a:tc>
                  <a:txBody>
                    <a:bodyPr/>
                    <a:lstStyle/>
                    <a:p>
                      <a:r>
                        <a:rPr lang="en-US" dirty="0"/>
                        <a:t>1/7</a:t>
                      </a:r>
                    </a:p>
                  </a:txBody>
                  <a:tcPr/>
                </a:tc>
                <a:extLst>
                  <a:ext uri="{0D108BD9-81ED-4DB2-BD59-A6C34878D82A}">
                    <a16:rowId xmlns:a16="http://schemas.microsoft.com/office/drawing/2014/main" val="4051751209"/>
                  </a:ext>
                </a:extLst>
              </a:tr>
            </a:tbl>
          </a:graphicData>
        </a:graphic>
      </p:graphicFrame>
      <p:graphicFrame>
        <p:nvGraphicFramePr>
          <p:cNvPr id="8" name="Chart 7">
            <a:extLst>
              <a:ext uri="{FF2B5EF4-FFF2-40B4-BE49-F238E27FC236}">
                <a16:creationId xmlns:a16="http://schemas.microsoft.com/office/drawing/2014/main" id="{134E0D92-1AAD-4E76-B8A7-B2B22FB2F830}"/>
              </a:ext>
            </a:extLst>
          </p:cNvPr>
          <p:cNvGraphicFramePr>
            <a:graphicFrameLocks/>
          </p:cNvGraphicFramePr>
          <p:nvPr>
            <p:extLst/>
          </p:nvPr>
        </p:nvGraphicFramePr>
        <p:xfrm>
          <a:off x="384878" y="3955696"/>
          <a:ext cx="4760261" cy="289051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C285A0B2-1AC5-46C0-BF7A-B415DD60FA75}"/>
              </a:ext>
            </a:extLst>
          </p:cNvPr>
          <p:cNvGraphicFramePr>
            <a:graphicFrameLocks/>
          </p:cNvGraphicFramePr>
          <p:nvPr>
            <p:extLst/>
          </p:nvPr>
        </p:nvGraphicFramePr>
        <p:xfrm>
          <a:off x="7867426" y="1212497"/>
          <a:ext cx="4132737" cy="2595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AC3045FE-4555-484E-8768-6007EB061DB5}"/>
              </a:ext>
            </a:extLst>
          </p:cNvPr>
          <p:cNvGraphicFramePr>
            <a:graphicFrameLocks/>
          </p:cNvGraphicFramePr>
          <p:nvPr>
            <p:extLst>
              <p:ext uri="{D42A27DB-BD31-4B8C-83A1-F6EECF244321}">
                <p14:modId xmlns:p14="http://schemas.microsoft.com/office/powerpoint/2010/main" val="4093015486"/>
              </p:ext>
            </p:extLst>
          </p:nvPr>
        </p:nvGraphicFramePr>
        <p:xfrm>
          <a:off x="6571130" y="3967481"/>
          <a:ext cx="4760262" cy="2890519"/>
        </p:xfrm>
        <a:graphic>
          <a:graphicData uri="http://schemas.openxmlformats.org/drawingml/2006/chart">
            <c:chart xmlns:c="http://schemas.openxmlformats.org/drawingml/2006/chart" xmlns:r="http://schemas.openxmlformats.org/officeDocument/2006/relationships" r:id="rId4"/>
          </a:graphicData>
        </a:graphic>
      </p:graphicFrame>
      <p:grpSp>
        <p:nvGrpSpPr>
          <p:cNvPr id="17" name="Group 16">
            <a:extLst>
              <a:ext uri="{FF2B5EF4-FFF2-40B4-BE49-F238E27FC236}">
                <a16:creationId xmlns:a16="http://schemas.microsoft.com/office/drawing/2014/main" id="{B5CA0D96-3216-44E9-BA4B-DDA771F83BD8}"/>
              </a:ext>
            </a:extLst>
          </p:cNvPr>
          <p:cNvGrpSpPr/>
          <p:nvPr/>
        </p:nvGrpSpPr>
        <p:grpSpPr>
          <a:xfrm>
            <a:off x="0" y="-1321"/>
            <a:ext cx="12192000" cy="219435"/>
            <a:chOff x="0" y="-1321"/>
            <a:chExt cx="12192000" cy="219435"/>
          </a:xfrm>
        </p:grpSpPr>
        <p:sp>
          <p:nvSpPr>
            <p:cNvPr id="18" name="Rectangle 17">
              <a:extLst>
                <a:ext uri="{FF2B5EF4-FFF2-40B4-BE49-F238E27FC236}">
                  <a16:creationId xmlns:a16="http://schemas.microsoft.com/office/drawing/2014/main" id="{99D91BAF-6385-45C0-A36C-95191B6B03E0}"/>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9" name="Rectangle 18">
              <a:extLst>
                <a:ext uri="{FF2B5EF4-FFF2-40B4-BE49-F238E27FC236}">
                  <a16:creationId xmlns:a16="http://schemas.microsoft.com/office/drawing/2014/main" id="{A044C85A-C52F-4B1D-885B-053F80DBD963}"/>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20" name="Rectangle 19">
              <a:extLst>
                <a:ext uri="{FF2B5EF4-FFF2-40B4-BE49-F238E27FC236}">
                  <a16:creationId xmlns:a16="http://schemas.microsoft.com/office/drawing/2014/main" id="{8757E727-EE47-404D-B544-4976A1D8FB95}"/>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21" name="Rectangle 20">
              <a:extLst>
                <a:ext uri="{FF2B5EF4-FFF2-40B4-BE49-F238E27FC236}">
                  <a16:creationId xmlns:a16="http://schemas.microsoft.com/office/drawing/2014/main" id="{F3459EA8-0AB7-41C5-B879-E84FDE20911B}"/>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2" name="Rectangle 21">
              <a:extLst>
                <a:ext uri="{FF2B5EF4-FFF2-40B4-BE49-F238E27FC236}">
                  <a16:creationId xmlns:a16="http://schemas.microsoft.com/office/drawing/2014/main" id="{4F989A9F-9B53-4FFD-AB85-71FEA8E88924}"/>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28924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5" presetClass="emph" presetSubtype="0" nodeType="clickEffect">
                                  <p:stCondLst>
                                    <p:cond delay="0"/>
                                  </p:stCondLst>
                                  <p:iterate type="lt">
                                    <p:tmAbs val="25"/>
                                  </p:iterate>
                                  <p:childTnLst>
                                    <p:set>
                                      <p:cBhvr override="childStyle">
                                        <p:cTn id="26" dur="indefinite"/>
                                        <p:tgtEl>
                                          <p:spTgt spid="3">
                                            <p:txEl>
                                              <p:pRg st="0" end="0"/>
                                            </p:txEl>
                                          </p:spTgt>
                                        </p:tgtEl>
                                        <p:attrNameLst>
                                          <p:attrName>style.fontWeight</p:attrName>
                                        </p:attrNameLst>
                                      </p:cBhvr>
                                      <p:to>
                                        <p:strVal val="bold"/>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5" presetClass="emph" presetSubtype="0" nodeType="clickEffect">
                                  <p:stCondLst>
                                    <p:cond delay="0"/>
                                  </p:stCondLst>
                                  <p:iterate type="lt">
                                    <p:tmAbs val="25"/>
                                  </p:iterate>
                                  <p:childTnLst>
                                    <p:set>
                                      <p:cBhvr override="childStyle">
                                        <p:cTn id="36" dur="indefinite"/>
                                        <p:tgtEl>
                                          <p:spTgt spid="3">
                                            <p:txEl>
                                              <p:pRg st="1" end="1"/>
                                            </p:txEl>
                                          </p:spTgt>
                                        </p:tgtEl>
                                        <p:attrNameLst>
                                          <p:attrName>style.fontWeight</p:attrName>
                                        </p:attrNameLst>
                                      </p:cBhvr>
                                      <p:to>
                                        <p:strVal val="bold"/>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0"/>
                                  </p:iterate>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8" grpId="0" uiExpand="1">
        <p:bldAsOne/>
      </p:bldGraphic>
      <p:bldGraphic spid="9" grpId="0" uiExpand="1">
        <p:bldAsOne/>
      </p:bldGraphic>
      <p:bldGraphic spid="10" grpId="0" uiExpand="1">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4553" y="312987"/>
            <a:ext cx="10353762" cy="970450"/>
          </a:xfrm>
        </p:spPr>
        <p:txBody>
          <a:bodyPr/>
          <a:lstStyle/>
          <a:p>
            <a:r>
              <a:rPr lang="en-US" dirty="0"/>
              <a:t>How We Choose Target Locations</a:t>
            </a:r>
          </a:p>
        </p:txBody>
      </p:sp>
      <p:pic>
        <p:nvPicPr>
          <p:cNvPr id="6" name="Picture 5"/>
          <p:cNvPicPr>
            <a:picLocks noChangeAspect="1"/>
          </p:cNvPicPr>
          <p:nvPr/>
        </p:nvPicPr>
        <p:blipFill rotWithShape="1">
          <a:blip r:embed="rId2"/>
          <a:srcRect t="8240"/>
          <a:stretch/>
        </p:blipFill>
        <p:spPr>
          <a:xfrm>
            <a:off x="2209303" y="1653703"/>
            <a:ext cx="3679088" cy="2376675"/>
          </a:xfrm>
          <a:prstGeom prst="rect">
            <a:avLst/>
          </a:prstGeom>
        </p:spPr>
      </p:pic>
      <p:pic>
        <p:nvPicPr>
          <p:cNvPr id="7" name="Picture 6"/>
          <p:cNvPicPr>
            <a:picLocks noChangeAspect="1"/>
          </p:cNvPicPr>
          <p:nvPr/>
        </p:nvPicPr>
        <p:blipFill rotWithShape="1">
          <a:blip r:embed="rId3"/>
          <a:srcRect t="8240"/>
          <a:stretch/>
        </p:blipFill>
        <p:spPr>
          <a:xfrm>
            <a:off x="6823357" y="1653702"/>
            <a:ext cx="3679088" cy="2376676"/>
          </a:xfrm>
          <a:prstGeom prst="rect">
            <a:avLst/>
          </a:prstGeom>
        </p:spPr>
      </p:pic>
      <p:pic>
        <p:nvPicPr>
          <p:cNvPr id="8" name="Picture 7"/>
          <p:cNvPicPr>
            <a:picLocks noChangeAspect="1"/>
          </p:cNvPicPr>
          <p:nvPr/>
        </p:nvPicPr>
        <p:blipFill rotWithShape="1">
          <a:blip r:embed="rId4"/>
          <a:srcRect t="8239"/>
          <a:stretch/>
        </p:blipFill>
        <p:spPr>
          <a:xfrm>
            <a:off x="2209302" y="4400642"/>
            <a:ext cx="3679088" cy="2376677"/>
          </a:xfrm>
          <a:prstGeom prst="rect">
            <a:avLst/>
          </a:prstGeom>
        </p:spPr>
      </p:pic>
      <p:pic>
        <p:nvPicPr>
          <p:cNvPr id="9" name="Picture 8"/>
          <p:cNvPicPr>
            <a:picLocks noChangeAspect="1"/>
          </p:cNvPicPr>
          <p:nvPr/>
        </p:nvPicPr>
        <p:blipFill rotWithShape="1">
          <a:blip r:embed="rId5"/>
          <a:srcRect t="8239"/>
          <a:stretch/>
        </p:blipFill>
        <p:spPr>
          <a:xfrm>
            <a:off x="6823357" y="4400641"/>
            <a:ext cx="3679088" cy="2376678"/>
          </a:xfrm>
          <a:prstGeom prst="rect">
            <a:avLst/>
          </a:prstGeom>
        </p:spPr>
      </p:pic>
      <p:pic>
        <p:nvPicPr>
          <p:cNvPr id="10" name="Picture 9"/>
          <p:cNvPicPr>
            <a:picLocks noChangeAspect="1"/>
          </p:cNvPicPr>
          <p:nvPr/>
        </p:nvPicPr>
        <p:blipFill>
          <a:blip r:embed="rId6"/>
          <a:stretch>
            <a:fillRect/>
          </a:stretch>
        </p:blipFill>
        <p:spPr>
          <a:xfrm>
            <a:off x="148117" y="5384850"/>
            <a:ext cx="1977939" cy="1392469"/>
          </a:xfrm>
          <a:prstGeom prst="rect">
            <a:avLst/>
          </a:prstGeom>
        </p:spPr>
      </p:pic>
      <p:grpSp>
        <p:nvGrpSpPr>
          <p:cNvPr id="17" name="Group 16">
            <a:extLst>
              <a:ext uri="{FF2B5EF4-FFF2-40B4-BE49-F238E27FC236}">
                <a16:creationId xmlns:a16="http://schemas.microsoft.com/office/drawing/2014/main" id="{12F536E5-13AA-4876-B3B8-F3AA26E338D5}"/>
              </a:ext>
            </a:extLst>
          </p:cNvPr>
          <p:cNvGrpSpPr/>
          <p:nvPr/>
        </p:nvGrpSpPr>
        <p:grpSpPr>
          <a:xfrm>
            <a:off x="0" y="-1321"/>
            <a:ext cx="12192000" cy="219435"/>
            <a:chOff x="0" y="-1321"/>
            <a:chExt cx="12192000" cy="219435"/>
          </a:xfrm>
        </p:grpSpPr>
        <p:sp>
          <p:nvSpPr>
            <p:cNvPr id="18" name="Rectangle 17">
              <a:extLst>
                <a:ext uri="{FF2B5EF4-FFF2-40B4-BE49-F238E27FC236}">
                  <a16:creationId xmlns:a16="http://schemas.microsoft.com/office/drawing/2014/main" id="{2044421A-429A-419F-A35B-1B1EAFE0192D}"/>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9" name="Rectangle 18">
              <a:extLst>
                <a:ext uri="{FF2B5EF4-FFF2-40B4-BE49-F238E27FC236}">
                  <a16:creationId xmlns:a16="http://schemas.microsoft.com/office/drawing/2014/main" id="{1A278DE5-0905-4611-BE2C-6F579D07931C}"/>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20" name="Rectangle 19">
              <a:extLst>
                <a:ext uri="{FF2B5EF4-FFF2-40B4-BE49-F238E27FC236}">
                  <a16:creationId xmlns:a16="http://schemas.microsoft.com/office/drawing/2014/main" id="{5BED2847-692A-4BB3-B0DE-1675F0ECFB22}"/>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21" name="Rectangle 20">
              <a:extLst>
                <a:ext uri="{FF2B5EF4-FFF2-40B4-BE49-F238E27FC236}">
                  <a16:creationId xmlns:a16="http://schemas.microsoft.com/office/drawing/2014/main" id="{A7B7E54C-C429-4BAB-B11C-9FC4F3A5A772}"/>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2" name="Rectangle 21">
              <a:extLst>
                <a:ext uri="{FF2B5EF4-FFF2-40B4-BE49-F238E27FC236}">
                  <a16:creationId xmlns:a16="http://schemas.microsoft.com/office/drawing/2014/main" id="{2A5FC984-E0BC-4C74-AEFB-AD936814CA3D}"/>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
        <p:nvSpPr>
          <p:cNvPr id="11" name="TextBox 10">
            <a:extLst>
              <a:ext uri="{FF2B5EF4-FFF2-40B4-BE49-F238E27FC236}">
                <a16:creationId xmlns:a16="http://schemas.microsoft.com/office/drawing/2014/main" id="{BA04E21E-A182-444E-9878-A76C7E0E18FF}"/>
              </a:ext>
            </a:extLst>
          </p:cNvPr>
          <p:cNvSpPr txBox="1"/>
          <p:nvPr/>
        </p:nvSpPr>
        <p:spPr>
          <a:xfrm>
            <a:off x="2209303" y="1128409"/>
            <a:ext cx="3679087" cy="428017"/>
          </a:xfrm>
          <a:prstGeom prst="rect">
            <a:avLst/>
          </a:prstGeom>
          <a:effectLst>
            <a:outerShdw blurRad="25400" dir="17880000">
              <a:srgbClr val="000000">
                <a:alpha val="46000"/>
              </a:srgbClr>
            </a:outerShdw>
          </a:effectLst>
        </p:spPr>
        <p:txBody>
          <a:bodyPr vert="horz" wrap="square" lIns="91440" tIns="45720" rIns="91440" bIns="45720" rtlCol="0" anchor="t">
            <a:normAutofit/>
          </a:bodyPr>
          <a:lstStyle/>
          <a:p>
            <a:pPr algn="ctr"/>
            <a:r>
              <a:rPr lang="en-US" dirty="0"/>
              <a:t>Random with Edge Constraint</a:t>
            </a:r>
          </a:p>
        </p:txBody>
      </p:sp>
      <p:sp>
        <p:nvSpPr>
          <p:cNvPr id="23" name="TextBox 22">
            <a:extLst>
              <a:ext uri="{FF2B5EF4-FFF2-40B4-BE49-F238E27FC236}">
                <a16:creationId xmlns:a16="http://schemas.microsoft.com/office/drawing/2014/main" id="{771FB3F3-55D1-46CC-9071-456888CCC11D}"/>
              </a:ext>
            </a:extLst>
          </p:cNvPr>
          <p:cNvSpPr txBox="1"/>
          <p:nvPr/>
        </p:nvSpPr>
        <p:spPr>
          <a:xfrm>
            <a:off x="6743809" y="1128408"/>
            <a:ext cx="3679087" cy="428017"/>
          </a:xfrm>
          <a:prstGeom prst="rect">
            <a:avLst/>
          </a:prstGeom>
          <a:effectLst>
            <a:outerShdw blurRad="25400" dir="17880000">
              <a:srgbClr val="000000">
                <a:alpha val="46000"/>
              </a:srgbClr>
            </a:outerShdw>
          </a:effectLst>
        </p:spPr>
        <p:txBody>
          <a:bodyPr vert="horz" wrap="square" lIns="91440" tIns="45720" rIns="91440" bIns="45720" rtlCol="0" anchor="t">
            <a:normAutofit/>
          </a:bodyPr>
          <a:lstStyle/>
          <a:p>
            <a:pPr algn="ctr"/>
            <a:r>
              <a:rPr lang="en-US" dirty="0"/>
              <a:t>Random with Distance Constraint</a:t>
            </a:r>
          </a:p>
        </p:txBody>
      </p:sp>
      <p:sp>
        <p:nvSpPr>
          <p:cNvPr id="24" name="TextBox 23">
            <a:extLst>
              <a:ext uri="{FF2B5EF4-FFF2-40B4-BE49-F238E27FC236}">
                <a16:creationId xmlns:a16="http://schemas.microsoft.com/office/drawing/2014/main" id="{0CB1A598-4076-4B67-99F8-9B28846A80BC}"/>
              </a:ext>
            </a:extLst>
          </p:cNvPr>
          <p:cNvSpPr txBox="1"/>
          <p:nvPr/>
        </p:nvSpPr>
        <p:spPr>
          <a:xfrm>
            <a:off x="2209302" y="4001502"/>
            <a:ext cx="3679087" cy="428017"/>
          </a:xfrm>
          <a:prstGeom prst="rect">
            <a:avLst/>
          </a:prstGeom>
          <a:effectLst>
            <a:outerShdw blurRad="25400" dir="17880000">
              <a:srgbClr val="000000">
                <a:alpha val="46000"/>
              </a:srgbClr>
            </a:outerShdw>
          </a:effectLst>
        </p:spPr>
        <p:txBody>
          <a:bodyPr vert="horz" wrap="square" lIns="91440" tIns="45720" rIns="91440" bIns="45720" rtlCol="0" anchor="t">
            <a:normAutofit/>
          </a:bodyPr>
          <a:lstStyle/>
          <a:p>
            <a:pPr algn="ctr"/>
            <a:r>
              <a:rPr lang="en-US" dirty="0"/>
              <a:t>Random with Aspect Ratio Constraint</a:t>
            </a:r>
          </a:p>
        </p:txBody>
      </p:sp>
      <p:sp>
        <p:nvSpPr>
          <p:cNvPr id="25" name="TextBox 24">
            <a:extLst>
              <a:ext uri="{FF2B5EF4-FFF2-40B4-BE49-F238E27FC236}">
                <a16:creationId xmlns:a16="http://schemas.microsoft.com/office/drawing/2014/main" id="{9E1AE293-CD80-41BA-BA67-DA2B86F7BCB7}"/>
              </a:ext>
            </a:extLst>
          </p:cNvPr>
          <p:cNvSpPr txBox="1"/>
          <p:nvPr/>
        </p:nvSpPr>
        <p:spPr>
          <a:xfrm>
            <a:off x="6823355" y="3972624"/>
            <a:ext cx="3679087" cy="428017"/>
          </a:xfrm>
          <a:prstGeom prst="rect">
            <a:avLst/>
          </a:prstGeom>
          <a:effectLst>
            <a:outerShdw blurRad="25400" dir="17880000">
              <a:srgbClr val="000000">
                <a:alpha val="46000"/>
              </a:srgbClr>
            </a:outerShdw>
          </a:effectLst>
        </p:spPr>
        <p:txBody>
          <a:bodyPr vert="horz" wrap="square" lIns="91440" tIns="45720" rIns="91440" bIns="45720" rtlCol="0" anchor="t">
            <a:normAutofit/>
          </a:bodyPr>
          <a:lstStyle/>
          <a:p>
            <a:pPr algn="ctr"/>
            <a:r>
              <a:rPr lang="en-US" dirty="0"/>
              <a:t>Table-Top (non-random)</a:t>
            </a:r>
          </a:p>
        </p:txBody>
      </p:sp>
    </p:spTree>
    <p:extLst>
      <p:ext uri="{BB962C8B-B14F-4D97-AF65-F5344CB8AC3E}">
        <p14:creationId xmlns:p14="http://schemas.microsoft.com/office/powerpoint/2010/main" val="1147015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“Chance Levels” with Target Location Constraint</a:t>
            </a:r>
          </a:p>
        </p:txBody>
      </p:sp>
      <p:sp>
        <p:nvSpPr>
          <p:cNvPr id="5" name="Content Placeholder 4"/>
          <p:cNvSpPr>
            <a:spLocks noGrp="1"/>
          </p:cNvSpPr>
          <p:nvPr>
            <p:ph sz="half" idx="1"/>
          </p:nvPr>
        </p:nvSpPr>
        <p:spPr/>
        <p:txBody>
          <a:bodyPr>
            <a:normAutofit fontScale="92500" lnSpcReduction="10000"/>
          </a:bodyPr>
          <a:lstStyle/>
          <a:p>
            <a:r>
              <a:rPr lang="en-US" dirty="0"/>
              <a:t>Despite the differences in target locations, if the participant acts randomly, the number of True Swaps only varies by about +-0.02 True Swaps per Trial</a:t>
            </a:r>
          </a:p>
          <a:p>
            <a:r>
              <a:rPr lang="en-US" dirty="0"/>
              <a:t>The direction of the variation is not reliable across numbers of items</a:t>
            </a:r>
          </a:p>
          <a:p>
            <a:r>
              <a:rPr lang="en-US" dirty="0"/>
              <a:t>Even in extreme cases, the biases do not create a severe systematic impact on chance levels (though they may impact participant behavior)</a:t>
            </a:r>
          </a:p>
        </p:txBody>
      </p:sp>
      <p:graphicFrame>
        <p:nvGraphicFramePr>
          <p:cNvPr id="7" name="Content Placeholder 6">
            <a:extLst>
              <a:ext uri="{FF2B5EF4-FFF2-40B4-BE49-F238E27FC236}">
                <a16:creationId xmlns:a16="http://schemas.microsoft.com/office/drawing/2014/main" id="{87FB80F8-515D-4B7B-8135-1CB52668D496}"/>
              </a:ext>
            </a:extLst>
          </p:cNvPr>
          <p:cNvGraphicFramePr>
            <a:graphicFrameLocks noGrp="1"/>
          </p:cNvGraphicFramePr>
          <p:nvPr>
            <p:ph sz="half" idx="2"/>
            <p:extLst/>
          </p:nvPr>
        </p:nvGraphicFramePr>
        <p:xfrm>
          <a:off x="6202363" y="1731963"/>
          <a:ext cx="5065712" cy="4059237"/>
        </p:xfrm>
        <a:graphic>
          <a:graphicData uri="http://schemas.openxmlformats.org/drawingml/2006/chart">
            <c:chart xmlns:c="http://schemas.openxmlformats.org/drawingml/2006/chart" xmlns:r="http://schemas.openxmlformats.org/officeDocument/2006/relationships" r:id="rId2"/>
          </a:graphicData>
        </a:graphic>
      </p:graphicFrame>
      <p:grpSp>
        <p:nvGrpSpPr>
          <p:cNvPr id="14" name="Group 13">
            <a:extLst>
              <a:ext uri="{FF2B5EF4-FFF2-40B4-BE49-F238E27FC236}">
                <a16:creationId xmlns:a16="http://schemas.microsoft.com/office/drawing/2014/main" id="{D5CDBE8A-A7E2-4EA0-8178-68DA30C11AAD}"/>
              </a:ext>
            </a:extLst>
          </p:cNvPr>
          <p:cNvGrpSpPr/>
          <p:nvPr/>
        </p:nvGrpSpPr>
        <p:grpSpPr>
          <a:xfrm>
            <a:off x="0" y="-1321"/>
            <a:ext cx="12192000" cy="219435"/>
            <a:chOff x="0" y="-1321"/>
            <a:chExt cx="12192000" cy="219435"/>
          </a:xfrm>
        </p:grpSpPr>
        <p:sp>
          <p:nvSpPr>
            <p:cNvPr id="15" name="Rectangle 14">
              <a:extLst>
                <a:ext uri="{FF2B5EF4-FFF2-40B4-BE49-F238E27FC236}">
                  <a16:creationId xmlns:a16="http://schemas.microsoft.com/office/drawing/2014/main" id="{4A6D5A5E-007D-4D5E-A9E4-2D0C9E0CE5F7}"/>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6" name="Rectangle 15">
              <a:extLst>
                <a:ext uri="{FF2B5EF4-FFF2-40B4-BE49-F238E27FC236}">
                  <a16:creationId xmlns:a16="http://schemas.microsoft.com/office/drawing/2014/main" id="{EDF0BD6F-DED1-4D61-A7B8-89574782CECF}"/>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7" name="Rectangle 16">
              <a:extLst>
                <a:ext uri="{FF2B5EF4-FFF2-40B4-BE49-F238E27FC236}">
                  <a16:creationId xmlns:a16="http://schemas.microsoft.com/office/drawing/2014/main" id="{4D7FC9E5-3A74-4392-83F3-A26A7E03D46B}"/>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8" name="Rectangle 17">
              <a:extLst>
                <a:ext uri="{FF2B5EF4-FFF2-40B4-BE49-F238E27FC236}">
                  <a16:creationId xmlns:a16="http://schemas.microsoft.com/office/drawing/2014/main" id="{A5D0D938-4FC7-487E-8362-34AD01FE2F50}"/>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9" name="Rectangle 18">
              <a:extLst>
                <a:ext uri="{FF2B5EF4-FFF2-40B4-BE49-F238E27FC236}">
                  <a16:creationId xmlns:a16="http://schemas.microsoft.com/office/drawing/2014/main" id="{30BF3AA6-0A6A-496B-8075-5DAE37AD0CCC}"/>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656890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637" y="241116"/>
            <a:ext cx="5849612" cy="970450"/>
          </a:xfrm>
        </p:spPr>
        <p:txBody>
          <a:bodyPr>
            <a:normAutofit/>
          </a:bodyPr>
          <a:lstStyle/>
          <a:p>
            <a:r>
              <a:rPr lang="en-US" dirty="0"/>
              <a:t>MRE and DTI Measures</a:t>
            </a:r>
          </a:p>
        </p:txBody>
      </p:sp>
      <p:sp>
        <p:nvSpPr>
          <p:cNvPr id="3" name="Content Placeholder 2"/>
          <p:cNvSpPr>
            <a:spLocks noGrp="1"/>
          </p:cNvSpPr>
          <p:nvPr>
            <p:ph idx="1"/>
          </p:nvPr>
        </p:nvSpPr>
        <p:spPr>
          <a:xfrm>
            <a:off x="360255" y="1211566"/>
            <a:ext cx="7043845" cy="2966734"/>
          </a:xfrm>
        </p:spPr>
        <p:txBody>
          <a:bodyPr>
            <a:normAutofit fontScale="70000" lnSpcReduction="20000"/>
          </a:bodyPr>
          <a:lstStyle/>
          <a:p>
            <a:r>
              <a:rPr lang="en-US" dirty="0"/>
              <a:t>In the previous analysis, only the MRE measure correlated with any spatial reconstruction metrics (this relationship holds in the new metrics)</a:t>
            </a:r>
          </a:p>
          <a:p>
            <a:r>
              <a:rPr lang="en-US" dirty="0"/>
              <a:t>With the additional resolution of the new metrics, we see relationships with far more fidelity; in particular, we see that:</a:t>
            </a:r>
          </a:p>
          <a:p>
            <a:pPr lvl="1"/>
            <a:r>
              <a:rPr lang="en-US" dirty="0"/>
              <a:t>Increased hippocampal volume is associated with improved accurate single-item placement</a:t>
            </a:r>
          </a:p>
          <a:p>
            <a:pPr lvl="1"/>
            <a:r>
              <a:rPr lang="en-US" dirty="0"/>
              <a:t>Increased diffusivity (RD, AD, and MD) is related to increases in relational memory errors</a:t>
            </a:r>
          </a:p>
          <a:p>
            <a:r>
              <a:rPr lang="en-US" dirty="0"/>
              <a:t>Some of these relationships are sensitive to how we determine “accuracy” (trial-by-trial or collapsed)</a:t>
            </a:r>
          </a:p>
        </p:txBody>
      </p:sp>
      <p:graphicFrame>
        <p:nvGraphicFramePr>
          <p:cNvPr id="4" name="Chart 3">
            <a:extLst>
              <a:ext uri="{FF2B5EF4-FFF2-40B4-BE49-F238E27FC236}">
                <a16:creationId xmlns:a16="http://schemas.microsoft.com/office/drawing/2014/main" id="{812398D0-D503-427F-9444-8C4DD60FF08E}"/>
              </a:ext>
            </a:extLst>
          </p:cNvPr>
          <p:cNvGraphicFramePr>
            <a:graphicFrameLocks/>
          </p:cNvGraphicFramePr>
          <p:nvPr>
            <p:extLst/>
          </p:nvPr>
        </p:nvGraphicFramePr>
        <p:xfrm>
          <a:off x="7251700" y="914400"/>
          <a:ext cx="4940301" cy="29109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808613DC-BD5F-4267-A3DB-05BA91916C29}"/>
              </a:ext>
            </a:extLst>
          </p:cNvPr>
          <p:cNvGraphicFramePr>
            <a:graphicFrameLocks/>
          </p:cNvGraphicFramePr>
          <p:nvPr>
            <p:extLst/>
          </p:nvPr>
        </p:nvGraphicFramePr>
        <p:xfrm>
          <a:off x="8132551" y="3987800"/>
          <a:ext cx="4059449" cy="284485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0EBBA7BE-31D2-4448-9364-3E905FF9586D}"/>
              </a:ext>
            </a:extLst>
          </p:cNvPr>
          <p:cNvGraphicFramePr>
            <a:graphicFrameLocks/>
          </p:cNvGraphicFramePr>
          <p:nvPr>
            <p:extLst/>
          </p:nvPr>
        </p:nvGraphicFramePr>
        <p:xfrm>
          <a:off x="4193251" y="3987800"/>
          <a:ext cx="4059449" cy="284485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6F41AF37-99EC-4D46-9A78-033C2FE0A52C}"/>
              </a:ext>
            </a:extLst>
          </p:cNvPr>
          <p:cNvGraphicFramePr>
            <a:graphicFrameLocks/>
          </p:cNvGraphicFramePr>
          <p:nvPr>
            <p:extLst/>
          </p:nvPr>
        </p:nvGraphicFramePr>
        <p:xfrm>
          <a:off x="159944" y="3987800"/>
          <a:ext cx="4033307" cy="2844857"/>
        </p:xfrm>
        <a:graphic>
          <a:graphicData uri="http://schemas.openxmlformats.org/drawingml/2006/chart">
            <c:chart xmlns:c="http://schemas.openxmlformats.org/drawingml/2006/chart" xmlns:r="http://schemas.openxmlformats.org/officeDocument/2006/relationships" r:id="rId6"/>
          </a:graphicData>
        </a:graphic>
      </p:graphicFrame>
      <p:grpSp>
        <p:nvGrpSpPr>
          <p:cNvPr id="16" name="Group 15">
            <a:extLst>
              <a:ext uri="{FF2B5EF4-FFF2-40B4-BE49-F238E27FC236}">
                <a16:creationId xmlns:a16="http://schemas.microsoft.com/office/drawing/2014/main" id="{A732E539-BEB5-473E-B245-F9E42378A602}"/>
              </a:ext>
            </a:extLst>
          </p:cNvPr>
          <p:cNvGrpSpPr/>
          <p:nvPr/>
        </p:nvGrpSpPr>
        <p:grpSpPr>
          <a:xfrm>
            <a:off x="0" y="-1321"/>
            <a:ext cx="12192000" cy="219435"/>
            <a:chOff x="0" y="-1321"/>
            <a:chExt cx="12192000" cy="219435"/>
          </a:xfrm>
        </p:grpSpPr>
        <p:sp>
          <p:nvSpPr>
            <p:cNvPr id="17" name="Rectangle 16">
              <a:extLst>
                <a:ext uri="{FF2B5EF4-FFF2-40B4-BE49-F238E27FC236}">
                  <a16:creationId xmlns:a16="http://schemas.microsoft.com/office/drawing/2014/main" id="{9E06F7A4-9DEF-489C-8574-704D6783A1DD}"/>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8" name="Rectangle 17">
              <a:extLst>
                <a:ext uri="{FF2B5EF4-FFF2-40B4-BE49-F238E27FC236}">
                  <a16:creationId xmlns:a16="http://schemas.microsoft.com/office/drawing/2014/main" id="{9A881541-B858-42BE-B96A-B364730B228E}"/>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9" name="Rectangle 18">
              <a:extLst>
                <a:ext uri="{FF2B5EF4-FFF2-40B4-BE49-F238E27FC236}">
                  <a16:creationId xmlns:a16="http://schemas.microsoft.com/office/drawing/2014/main" id="{EF4B7501-006B-40B0-9D83-5A4E8B15C07A}"/>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20" name="Rectangle 19">
              <a:extLst>
                <a:ext uri="{FF2B5EF4-FFF2-40B4-BE49-F238E27FC236}">
                  <a16:creationId xmlns:a16="http://schemas.microsoft.com/office/drawing/2014/main" id="{C96F1EE9-E30C-46D2-BAD3-557F364F7327}"/>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1" name="Rectangle 20">
              <a:extLst>
                <a:ext uri="{FF2B5EF4-FFF2-40B4-BE49-F238E27FC236}">
                  <a16:creationId xmlns:a16="http://schemas.microsoft.com/office/drawing/2014/main" id="{23627C70-A28B-4522-82EB-D82ADD7A8CF5}"/>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572726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395" y="162568"/>
            <a:ext cx="6134705" cy="970450"/>
          </a:xfrm>
        </p:spPr>
        <p:txBody>
          <a:bodyPr/>
          <a:lstStyle/>
          <a:p>
            <a:r>
              <a:rPr lang="en-US" dirty="0"/>
              <a:t>SMI Transformations</a:t>
            </a:r>
          </a:p>
        </p:txBody>
      </p:sp>
      <p:sp>
        <p:nvSpPr>
          <p:cNvPr id="3" name="Content Placeholder 2"/>
          <p:cNvSpPr>
            <a:spLocks noGrp="1"/>
          </p:cNvSpPr>
          <p:nvPr>
            <p:ph idx="1"/>
          </p:nvPr>
        </p:nvSpPr>
        <p:spPr>
          <a:xfrm>
            <a:off x="545495" y="1210484"/>
            <a:ext cx="7164010" cy="2826850"/>
          </a:xfrm>
        </p:spPr>
        <p:txBody>
          <a:bodyPr>
            <a:normAutofit fontScale="77500" lnSpcReduction="20000"/>
          </a:bodyPr>
          <a:lstStyle/>
          <a:p>
            <a:r>
              <a:rPr lang="en-US" dirty="0"/>
              <a:t>In older adults, rotation, scaling and translation errors correlate with age, education and Subjective Memory Impairment</a:t>
            </a:r>
          </a:p>
          <a:p>
            <a:pPr lvl="1"/>
            <a:r>
              <a:rPr lang="en-US" dirty="0"/>
              <a:t>Rotation correlates positively with age and negatively with education</a:t>
            </a:r>
          </a:p>
          <a:p>
            <a:pPr lvl="1"/>
            <a:r>
              <a:rPr lang="en-US" dirty="0"/>
              <a:t>Scaling and translation both negatively correlate with SMI (where higher SMI scores indicate less subjective memory impairment)</a:t>
            </a:r>
          </a:p>
          <a:p>
            <a:r>
              <a:rPr lang="en-US" dirty="0"/>
              <a:t>Increases in different types of systematic misplacement may be related to different functions in an aging brain</a:t>
            </a:r>
          </a:p>
        </p:txBody>
      </p:sp>
      <p:graphicFrame>
        <p:nvGraphicFramePr>
          <p:cNvPr id="4" name="Chart 3">
            <a:extLst>
              <a:ext uri="{FF2B5EF4-FFF2-40B4-BE49-F238E27FC236}">
                <a16:creationId xmlns:a16="http://schemas.microsoft.com/office/drawing/2014/main" id="{00000000-0008-0000-0100-000004000000}"/>
              </a:ext>
            </a:extLst>
          </p:cNvPr>
          <p:cNvGraphicFramePr>
            <a:graphicFrameLocks/>
          </p:cNvGraphicFramePr>
          <p:nvPr>
            <p:extLst/>
          </p:nvPr>
        </p:nvGraphicFramePr>
        <p:xfrm>
          <a:off x="7957156" y="772372"/>
          <a:ext cx="4076700" cy="31874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0000000-0008-0000-0100-000005000000}"/>
              </a:ext>
            </a:extLst>
          </p:cNvPr>
          <p:cNvGraphicFramePr>
            <a:graphicFrameLocks/>
          </p:cNvGraphicFramePr>
          <p:nvPr>
            <p:extLst/>
          </p:nvPr>
        </p:nvGraphicFramePr>
        <p:xfrm>
          <a:off x="7957156" y="4114800"/>
          <a:ext cx="40767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0000000-0008-0000-0100-000006000000}"/>
              </a:ext>
            </a:extLst>
          </p:cNvPr>
          <p:cNvGraphicFramePr>
            <a:graphicFrameLocks/>
          </p:cNvGraphicFramePr>
          <p:nvPr>
            <p:extLst/>
          </p:nvPr>
        </p:nvGraphicFramePr>
        <p:xfrm>
          <a:off x="0" y="4114800"/>
          <a:ext cx="40767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0000000-0008-0000-0100-000007000000}"/>
              </a:ext>
            </a:extLst>
          </p:cNvPr>
          <p:cNvGraphicFramePr>
            <a:graphicFrameLocks/>
          </p:cNvGraphicFramePr>
          <p:nvPr>
            <p:extLst/>
          </p:nvPr>
        </p:nvGraphicFramePr>
        <p:xfrm>
          <a:off x="3978578" y="4114800"/>
          <a:ext cx="4076700" cy="2743200"/>
        </p:xfrm>
        <a:graphic>
          <a:graphicData uri="http://schemas.openxmlformats.org/drawingml/2006/chart">
            <c:chart xmlns:c="http://schemas.openxmlformats.org/drawingml/2006/chart" xmlns:r="http://schemas.openxmlformats.org/officeDocument/2006/relationships" r:id="rId5"/>
          </a:graphicData>
        </a:graphic>
      </p:graphicFrame>
      <p:grpSp>
        <p:nvGrpSpPr>
          <p:cNvPr id="16" name="Group 15">
            <a:extLst>
              <a:ext uri="{FF2B5EF4-FFF2-40B4-BE49-F238E27FC236}">
                <a16:creationId xmlns:a16="http://schemas.microsoft.com/office/drawing/2014/main" id="{7AB8A946-229F-45A4-BFEC-3350B6BA6C34}"/>
              </a:ext>
            </a:extLst>
          </p:cNvPr>
          <p:cNvGrpSpPr/>
          <p:nvPr/>
        </p:nvGrpSpPr>
        <p:grpSpPr>
          <a:xfrm>
            <a:off x="0" y="-1321"/>
            <a:ext cx="12192000" cy="219435"/>
            <a:chOff x="0" y="-1321"/>
            <a:chExt cx="12192000" cy="219435"/>
          </a:xfrm>
        </p:grpSpPr>
        <p:sp>
          <p:nvSpPr>
            <p:cNvPr id="17" name="Rectangle 16">
              <a:extLst>
                <a:ext uri="{FF2B5EF4-FFF2-40B4-BE49-F238E27FC236}">
                  <a16:creationId xmlns:a16="http://schemas.microsoft.com/office/drawing/2014/main" id="{9A77AF1A-B937-452D-A477-3A4564C4632A}"/>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8" name="Rectangle 17">
              <a:extLst>
                <a:ext uri="{FF2B5EF4-FFF2-40B4-BE49-F238E27FC236}">
                  <a16:creationId xmlns:a16="http://schemas.microsoft.com/office/drawing/2014/main" id="{A6E86871-371B-4A69-9959-909C068A76E4}"/>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9" name="Rectangle 18">
              <a:extLst>
                <a:ext uri="{FF2B5EF4-FFF2-40B4-BE49-F238E27FC236}">
                  <a16:creationId xmlns:a16="http://schemas.microsoft.com/office/drawing/2014/main" id="{01FE4356-0DFE-47DA-AE01-3D97A6185191}"/>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20" name="Rectangle 19">
              <a:extLst>
                <a:ext uri="{FF2B5EF4-FFF2-40B4-BE49-F238E27FC236}">
                  <a16:creationId xmlns:a16="http://schemas.microsoft.com/office/drawing/2014/main" id="{7F04CD97-A770-41A8-B447-BEA99FCBF860}"/>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1" name="Rectangle 20">
              <a:extLst>
                <a:ext uri="{FF2B5EF4-FFF2-40B4-BE49-F238E27FC236}">
                  <a16:creationId xmlns:a16="http://schemas.microsoft.com/office/drawing/2014/main" id="{A7384144-27C6-419C-B8B3-7574C07DF44B}"/>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508537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Depression and True Swaps</a:t>
            </a:r>
          </a:p>
        </p:txBody>
      </p:sp>
      <p:sp>
        <p:nvSpPr>
          <p:cNvPr id="7" name="Content Placeholder 6"/>
          <p:cNvSpPr>
            <a:spLocks noGrp="1"/>
          </p:cNvSpPr>
          <p:nvPr>
            <p:ph sz="half" idx="1"/>
          </p:nvPr>
        </p:nvSpPr>
        <p:spPr/>
        <p:txBody>
          <a:bodyPr>
            <a:normAutofit fontScale="92500" lnSpcReduction="20000"/>
          </a:bodyPr>
          <a:lstStyle/>
          <a:p>
            <a:r>
              <a:rPr lang="en-US" dirty="0"/>
              <a:t>True swaps relate positive with repression, such that those rating higher in depression commit more true swaps</a:t>
            </a:r>
          </a:p>
          <a:p>
            <a:r>
              <a:rPr lang="en-US" dirty="0"/>
              <a:t>This relationship might prove stronger with more variance across the depression axis (this sample had mostly low-depression score individuals)</a:t>
            </a:r>
          </a:p>
          <a:p>
            <a:r>
              <a:rPr lang="en-US" dirty="0"/>
              <a:t>This relationship is specific to true swaps and not present in any of the other spatial reconstruction metrics</a:t>
            </a:r>
          </a:p>
        </p:txBody>
      </p:sp>
      <p:graphicFrame>
        <p:nvGraphicFramePr>
          <p:cNvPr id="9" name="Content Placeholder 8">
            <a:extLst>
              <a:ext uri="{FF2B5EF4-FFF2-40B4-BE49-F238E27FC236}">
                <a16:creationId xmlns:a16="http://schemas.microsoft.com/office/drawing/2014/main" id="{00000000-0008-0000-0100-000002000000}"/>
              </a:ext>
            </a:extLst>
          </p:cNvPr>
          <p:cNvGraphicFramePr>
            <a:graphicFrameLocks noGrp="1"/>
          </p:cNvGraphicFramePr>
          <p:nvPr>
            <p:ph sz="half" idx="2"/>
            <p:extLst/>
          </p:nvPr>
        </p:nvGraphicFramePr>
        <p:xfrm>
          <a:off x="6202363" y="1731963"/>
          <a:ext cx="5065712" cy="4059237"/>
        </p:xfrm>
        <a:graphic>
          <a:graphicData uri="http://schemas.openxmlformats.org/drawingml/2006/chart">
            <c:chart xmlns:c="http://schemas.openxmlformats.org/drawingml/2006/chart" xmlns:r="http://schemas.openxmlformats.org/officeDocument/2006/relationships" r:id="rId2"/>
          </a:graphicData>
        </a:graphic>
      </p:graphicFrame>
      <p:grpSp>
        <p:nvGrpSpPr>
          <p:cNvPr id="15" name="Group 14">
            <a:extLst>
              <a:ext uri="{FF2B5EF4-FFF2-40B4-BE49-F238E27FC236}">
                <a16:creationId xmlns:a16="http://schemas.microsoft.com/office/drawing/2014/main" id="{C9E69E64-8429-426A-A6E2-252F7361D2B4}"/>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217FC979-1EB7-45D3-B198-152C3D9BCAD9}"/>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351CD2A4-37FA-4648-961E-7322FC2E13B9}"/>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2460DDED-A72F-4C32-B83D-B0AF2F5CC754}"/>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699602C9-7216-4183-8180-19011EF5B958}"/>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A9C7967A-AF24-4514-8C46-83AD3CFB7751}"/>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338306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4094" y="558800"/>
            <a:ext cx="10630505" cy="970450"/>
          </a:xfrm>
        </p:spPr>
        <p:txBody>
          <a:bodyPr>
            <a:normAutofit fontScale="90000"/>
          </a:bodyPr>
          <a:lstStyle/>
          <a:p>
            <a:r>
              <a:rPr lang="en-US" dirty="0"/>
              <a:t>Special Mention: Epilepsy and Reconstruction Errors</a:t>
            </a:r>
          </a:p>
        </p:txBody>
      </p:sp>
      <p:sp>
        <p:nvSpPr>
          <p:cNvPr id="3" name="Content Placeholder 2"/>
          <p:cNvSpPr>
            <a:spLocks noGrp="1"/>
          </p:cNvSpPr>
          <p:nvPr>
            <p:ph sz="half" idx="1"/>
          </p:nvPr>
        </p:nvSpPr>
        <p:spPr>
          <a:xfrm>
            <a:off x="913795" y="2260599"/>
            <a:ext cx="5060497" cy="3530599"/>
          </a:xfrm>
        </p:spPr>
        <p:txBody>
          <a:bodyPr>
            <a:normAutofit fontScale="92500" lnSpcReduction="20000"/>
          </a:bodyPr>
          <a:lstStyle/>
          <a:p>
            <a:r>
              <a:rPr lang="en-US" dirty="0"/>
              <a:t>Although the sample size was small, a Logistic Regression classifier was able to train successfully to classify epilepsy via the spatial reconstruction measures</a:t>
            </a:r>
          </a:p>
          <a:p>
            <a:r>
              <a:rPr lang="en-US" dirty="0"/>
              <a:t>In a sample size of 17, the classifier attained 82% accuracy</a:t>
            </a:r>
          </a:p>
          <a:p>
            <a:r>
              <a:rPr lang="en-US" dirty="0"/>
              <a:t>This may prove to be an interesting direction with larger data sets</a:t>
            </a:r>
          </a:p>
        </p:txBody>
      </p:sp>
      <p:pic>
        <p:nvPicPr>
          <p:cNvPr id="5" name="Content Placeholder 4"/>
          <p:cNvPicPr>
            <a:picLocks noGrp="1" noChangeAspect="1"/>
          </p:cNvPicPr>
          <p:nvPr>
            <p:ph sz="half" idx="2"/>
          </p:nvPr>
        </p:nvPicPr>
        <p:blipFill>
          <a:blip r:embed="rId3"/>
          <a:stretch>
            <a:fillRect/>
          </a:stretch>
        </p:blipFill>
        <p:spPr>
          <a:xfrm>
            <a:off x="6830457" y="1799677"/>
            <a:ext cx="3809524" cy="3923809"/>
          </a:xfrm>
        </p:spPr>
      </p:pic>
      <p:grpSp>
        <p:nvGrpSpPr>
          <p:cNvPr id="19" name="Group 18">
            <a:extLst>
              <a:ext uri="{FF2B5EF4-FFF2-40B4-BE49-F238E27FC236}">
                <a16:creationId xmlns:a16="http://schemas.microsoft.com/office/drawing/2014/main" id="{D23F2754-C323-4950-8691-9A40DA967ECA}"/>
              </a:ext>
            </a:extLst>
          </p:cNvPr>
          <p:cNvGrpSpPr/>
          <p:nvPr/>
        </p:nvGrpSpPr>
        <p:grpSpPr>
          <a:xfrm>
            <a:off x="0" y="-1321"/>
            <a:ext cx="12192000" cy="219435"/>
            <a:chOff x="0" y="-1321"/>
            <a:chExt cx="12192000" cy="219435"/>
          </a:xfrm>
        </p:grpSpPr>
        <p:sp>
          <p:nvSpPr>
            <p:cNvPr id="20" name="Rectangle 19">
              <a:extLst>
                <a:ext uri="{FF2B5EF4-FFF2-40B4-BE49-F238E27FC236}">
                  <a16:creationId xmlns:a16="http://schemas.microsoft.com/office/drawing/2014/main" id="{810EF075-C574-4BAF-AE2B-5BE1181B3BEA}"/>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21" name="Rectangle 20">
              <a:extLst>
                <a:ext uri="{FF2B5EF4-FFF2-40B4-BE49-F238E27FC236}">
                  <a16:creationId xmlns:a16="http://schemas.microsoft.com/office/drawing/2014/main" id="{9C6459E8-5950-41D5-9F06-9EE58D600A6B}"/>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22" name="Rectangle 21">
              <a:extLst>
                <a:ext uri="{FF2B5EF4-FFF2-40B4-BE49-F238E27FC236}">
                  <a16:creationId xmlns:a16="http://schemas.microsoft.com/office/drawing/2014/main" id="{5627D580-71D8-4CF9-965A-03DEEEE6340D}"/>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23" name="Rectangle 22">
              <a:extLst>
                <a:ext uri="{FF2B5EF4-FFF2-40B4-BE49-F238E27FC236}">
                  <a16:creationId xmlns:a16="http://schemas.microsoft.com/office/drawing/2014/main" id="{455F29F7-BADD-4AF9-9D19-C066575C5167}"/>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4" name="Rectangle 23">
              <a:extLst>
                <a:ext uri="{FF2B5EF4-FFF2-40B4-BE49-F238E27FC236}">
                  <a16:creationId xmlns:a16="http://schemas.microsoft.com/office/drawing/2014/main" id="{649D290D-B3E2-4604-8C2A-9170F0C734D5}"/>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630816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7" name="Rectangle 26"/>
          <p:cNvSpPr/>
          <p:nvPr/>
        </p:nvSpPr>
        <p:spPr>
          <a:xfrm>
            <a:off x="6694038" y="1732449"/>
            <a:ext cx="4083240" cy="4083240"/>
          </a:xfrm>
          <a:prstGeom prst="rect">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8" name="Rectangle 27"/>
          <p:cNvSpPr/>
          <p:nvPr/>
        </p:nvSpPr>
        <p:spPr>
          <a:xfrm>
            <a:off x="6840530" y="3665479"/>
            <a:ext cx="1975847" cy="1781743"/>
          </a:xfrm>
          <a:prstGeom prst="rect">
            <a:avLst/>
          </a:prstGeom>
          <a:solidFill>
            <a:srgbClr val="3EC26C">
              <a:alpha val="14902"/>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268803" y="1829177"/>
            <a:ext cx="1886773" cy="1623719"/>
          </a:xfrm>
          <a:prstGeom prst="rect">
            <a:avLst/>
          </a:prstGeom>
          <a:solidFill>
            <a:srgbClr val="92D050">
              <a:alpha val="15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How We Treat Categorical Data</a:t>
            </a:r>
          </a:p>
        </p:txBody>
      </p:sp>
      <p:sp>
        <p:nvSpPr>
          <p:cNvPr id="24" name="Content Placeholder 23"/>
          <p:cNvSpPr>
            <a:spLocks noGrp="1"/>
          </p:cNvSpPr>
          <p:nvPr>
            <p:ph sz="half" idx="1"/>
          </p:nvPr>
        </p:nvSpPr>
        <p:spPr>
          <a:xfrm>
            <a:off x="913795" y="1996871"/>
            <a:ext cx="5060497" cy="3794327"/>
          </a:xfrm>
        </p:spPr>
        <p:txBody>
          <a:bodyPr>
            <a:normAutofit fontScale="85000" lnSpcReduction="10000"/>
          </a:bodyPr>
          <a:lstStyle/>
          <a:p>
            <a:r>
              <a:rPr lang="en-US" dirty="0"/>
              <a:t>Categorical data can be described by assigning a class label to each point</a:t>
            </a:r>
          </a:p>
          <a:p>
            <a:r>
              <a:rPr lang="en-US" dirty="0"/>
              <a:t>We can then ask if relational memory errors are more common within categorical groups than across</a:t>
            </a:r>
          </a:p>
          <a:p>
            <a:r>
              <a:rPr lang="en-US" dirty="0"/>
              <a:t>This question is tricky as there are more opportunities to perform across category identity-location errors than within (and this difference is dependent upon the number of items)</a:t>
            </a:r>
          </a:p>
        </p:txBody>
      </p:sp>
      <p:sp>
        <p:nvSpPr>
          <p:cNvPr id="29" name="Oval 28"/>
          <p:cNvSpPr/>
          <p:nvPr/>
        </p:nvSpPr>
        <p:spPr>
          <a:xfrm>
            <a:off x="7551749" y="2731278"/>
            <a:ext cx="226845" cy="2268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p:cNvSpPr/>
          <p:nvPr/>
        </p:nvSpPr>
        <p:spPr>
          <a:xfrm>
            <a:off x="7759124" y="5108357"/>
            <a:ext cx="226845" cy="2268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89677" y="3832356"/>
            <a:ext cx="226845" cy="2268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a:stCxn id="29" idx="7"/>
            <a:endCxn id="46" idx="3"/>
          </p:cNvCxnSpPr>
          <p:nvPr/>
        </p:nvCxnSpPr>
        <p:spPr>
          <a:xfrm flipV="1">
            <a:off x="7745373" y="2190496"/>
            <a:ext cx="910601" cy="5740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6"/>
            <a:endCxn id="81" idx="1"/>
          </p:cNvCxnSpPr>
          <p:nvPr/>
        </p:nvCxnSpPr>
        <p:spPr>
          <a:xfrm flipV="1">
            <a:off x="7216522" y="3025651"/>
            <a:ext cx="2265353" cy="920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81" idx="3"/>
            <a:endCxn id="32" idx="6"/>
          </p:cNvCxnSpPr>
          <p:nvPr/>
        </p:nvCxnSpPr>
        <p:spPr>
          <a:xfrm flipH="1">
            <a:off x="7985969" y="3186054"/>
            <a:ext cx="1495906" cy="2035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1"/>
          </p:cNvCxnSpPr>
          <p:nvPr/>
        </p:nvCxnSpPr>
        <p:spPr>
          <a:xfrm flipH="1" flipV="1">
            <a:off x="7103098" y="4097409"/>
            <a:ext cx="689246" cy="10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58" idx="4"/>
            <a:endCxn id="57" idx="0"/>
          </p:cNvCxnSpPr>
          <p:nvPr/>
        </p:nvCxnSpPr>
        <p:spPr>
          <a:xfrm flipH="1">
            <a:off x="8429130" y="3323129"/>
            <a:ext cx="104943" cy="50404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p:cNvCxnSpPr/>
          <p:nvPr/>
        </p:nvCxnSpPr>
        <p:spPr>
          <a:xfrm flipH="1">
            <a:off x="9249401" y="3261381"/>
            <a:ext cx="326299" cy="125200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p:cNvCxnSpPr>
            <a:endCxn id="33" idx="0"/>
          </p:cNvCxnSpPr>
          <p:nvPr/>
        </p:nvCxnSpPr>
        <p:spPr>
          <a:xfrm flipH="1">
            <a:off x="7103100" y="2763013"/>
            <a:ext cx="548103" cy="106934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Arrow Connector 40"/>
          <p:cNvCxnSpPr>
            <a:stCxn id="29" idx="2"/>
          </p:cNvCxnSpPr>
          <p:nvPr/>
        </p:nvCxnSpPr>
        <p:spPr>
          <a:xfrm flipH="1" flipV="1">
            <a:off x="6693170" y="1743621"/>
            <a:ext cx="858579" cy="110108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p:cNvCxnSpPr/>
          <p:nvPr/>
        </p:nvCxnSpPr>
        <p:spPr>
          <a:xfrm flipV="1">
            <a:off x="9630758" y="1764973"/>
            <a:ext cx="1146520" cy="119801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p:cNvCxnSpPr/>
          <p:nvPr/>
        </p:nvCxnSpPr>
        <p:spPr>
          <a:xfrm>
            <a:off x="9249401" y="4513386"/>
            <a:ext cx="1518312" cy="130230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p:cNvCxnSpPr>
            <a:endCxn id="32" idx="3"/>
          </p:cNvCxnSpPr>
          <p:nvPr/>
        </p:nvCxnSpPr>
        <p:spPr>
          <a:xfrm flipV="1">
            <a:off x="6730559" y="5301982"/>
            <a:ext cx="1061785" cy="50766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Oval 45"/>
          <p:cNvSpPr/>
          <p:nvPr/>
        </p:nvSpPr>
        <p:spPr>
          <a:xfrm>
            <a:off x="8622753" y="1996872"/>
            <a:ext cx="226845" cy="2268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7" name="Straight Arrow Connector 46"/>
          <p:cNvCxnSpPr>
            <a:stCxn id="46" idx="0"/>
            <a:endCxn id="27" idx="0"/>
          </p:cNvCxnSpPr>
          <p:nvPr/>
        </p:nvCxnSpPr>
        <p:spPr>
          <a:xfrm flipH="1" flipV="1">
            <a:off x="8735658" y="1732449"/>
            <a:ext cx="518" cy="26442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p:cNvCxnSpPr>
            <a:stCxn id="46" idx="5"/>
          </p:cNvCxnSpPr>
          <p:nvPr/>
        </p:nvCxnSpPr>
        <p:spPr>
          <a:xfrm>
            <a:off x="8816377" y="2190496"/>
            <a:ext cx="689518" cy="83905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Oval 56"/>
          <p:cNvSpPr/>
          <p:nvPr/>
        </p:nvSpPr>
        <p:spPr>
          <a:xfrm>
            <a:off x="8315707" y="3827174"/>
            <a:ext cx="226845" cy="226845"/>
          </a:xfrm>
          <a:prstGeom prst="ellipse">
            <a:avLst/>
          </a:prstGeom>
          <a:solidFill>
            <a:srgbClr val="3EC26C">
              <a:alpha val="50196"/>
            </a:srgb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420650" y="3096284"/>
            <a:ext cx="226845" cy="226845"/>
          </a:xfrm>
          <a:prstGeom prst="ellipse">
            <a:avLst/>
          </a:prstGeom>
          <a:solidFill>
            <a:schemeClr val="accent2">
              <a:alpha val="50000"/>
            </a:schemeClr>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Arrow Connector 58"/>
          <p:cNvCxnSpPr>
            <a:endCxn id="57" idx="6"/>
          </p:cNvCxnSpPr>
          <p:nvPr/>
        </p:nvCxnSpPr>
        <p:spPr>
          <a:xfrm flipH="1">
            <a:off x="8542552" y="3808215"/>
            <a:ext cx="1050326" cy="132382"/>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Arrow Connector 61"/>
          <p:cNvCxnSpPr>
            <a:stCxn id="32" idx="0"/>
            <a:endCxn id="57" idx="4"/>
          </p:cNvCxnSpPr>
          <p:nvPr/>
        </p:nvCxnSpPr>
        <p:spPr>
          <a:xfrm flipV="1">
            <a:off x="7872547" y="4054019"/>
            <a:ext cx="556583" cy="105433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Arrow Connector 64"/>
          <p:cNvCxnSpPr>
            <a:stCxn id="57" idx="1"/>
            <a:endCxn id="33" idx="5"/>
          </p:cNvCxnSpPr>
          <p:nvPr/>
        </p:nvCxnSpPr>
        <p:spPr>
          <a:xfrm flipH="1">
            <a:off x="7183301" y="3860395"/>
            <a:ext cx="1165627" cy="16558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Arrow Connector 67"/>
          <p:cNvCxnSpPr>
            <a:stCxn id="58" idx="0"/>
            <a:endCxn id="46" idx="4"/>
          </p:cNvCxnSpPr>
          <p:nvPr/>
        </p:nvCxnSpPr>
        <p:spPr>
          <a:xfrm flipV="1">
            <a:off x="8534073" y="2223717"/>
            <a:ext cx="202103" cy="87256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Straight Arrow Connector 72"/>
          <p:cNvCxnSpPr>
            <a:stCxn id="58" idx="5"/>
            <a:endCxn id="80" idx="1"/>
          </p:cNvCxnSpPr>
          <p:nvPr/>
        </p:nvCxnSpPr>
        <p:spPr>
          <a:xfrm>
            <a:off x="8614274" y="3289908"/>
            <a:ext cx="458113" cy="110552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Arrow Connector 75"/>
          <p:cNvCxnSpPr>
            <a:stCxn id="58" idx="2"/>
            <a:endCxn id="29" idx="6"/>
          </p:cNvCxnSpPr>
          <p:nvPr/>
        </p:nvCxnSpPr>
        <p:spPr>
          <a:xfrm flipH="1" flipV="1">
            <a:off x="7778594" y="2844701"/>
            <a:ext cx="642056" cy="365006"/>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0" name="Oval 79"/>
          <p:cNvSpPr/>
          <p:nvPr/>
        </p:nvSpPr>
        <p:spPr>
          <a:xfrm>
            <a:off x="9039166" y="4362210"/>
            <a:ext cx="226845" cy="2268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1" name="Oval 80"/>
          <p:cNvSpPr/>
          <p:nvPr/>
        </p:nvSpPr>
        <p:spPr>
          <a:xfrm>
            <a:off x="9448654" y="2992430"/>
            <a:ext cx="226845" cy="2268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874486" y="4171222"/>
            <a:ext cx="597916" cy="576492"/>
          </a:xfrm>
          <a:prstGeom prst="rect">
            <a:avLst/>
          </a:prstGeom>
          <a:solidFill>
            <a:srgbClr val="92D050">
              <a:alpha val="15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9260056" y="2800210"/>
            <a:ext cx="567240" cy="584660"/>
          </a:xfrm>
          <a:prstGeom prst="rect">
            <a:avLst/>
          </a:prstGeom>
          <a:solidFill>
            <a:srgbClr val="3EC26C">
              <a:alpha val="14902"/>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8ACEAD42-309B-4A13-932E-2BEEA9DDF6A2}"/>
              </a:ext>
            </a:extLst>
          </p:cNvPr>
          <p:cNvGrpSpPr/>
          <p:nvPr/>
        </p:nvGrpSpPr>
        <p:grpSpPr>
          <a:xfrm>
            <a:off x="0" y="-1321"/>
            <a:ext cx="12192000" cy="219435"/>
            <a:chOff x="0" y="-1321"/>
            <a:chExt cx="12192000" cy="219435"/>
          </a:xfrm>
        </p:grpSpPr>
        <p:sp>
          <p:nvSpPr>
            <p:cNvPr id="61" name="Rectangle 60">
              <a:extLst>
                <a:ext uri="{FF2B5EF4-FFF2-40B4-BE49-F238E27FC236}">
                  <a16:creationId xmlns:a16="http://schemas.microsoft.com/office/drawing/2014/main" id="{CABABD5C-F175-4A3A-B863-1817B85A2F6B}"/>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63" name="Rectangle 62">
              <a:extLst>
                <a:ext uri="{FF2B5EF4-FFF2-40B4-BE49-F238E27FC236}">
                  <a16:creationId xmlns:a16="http://schemas.microsoft.com/office/drawing/2014/main" id="{D47292E1-F159-4FAA-A588-77B6D8E180E2}"/>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64" name="Rectangle 63">
              <a:extLst>
                <a:ext uri="{FF2B5EF4-FFF2-40B4-BE49-F238E27FC236}">
                  <a16:creationId xmlns:a16="http://schemas.microsoft.com/office/drawing/2014/main" id="{D5E74B6B-A1A0-43BA-BCA9-04DC6AFED3F8}"/>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66" name="Rectangle 65">
              <a:extLst>
                <a:ext uri="{FF2B5EF4-FFF2-40B4-BE49-F238E27FC236}">
                  <a16:creationId xmlns:a16="http://schemas.microsoft.com/office/drawing/2014/main" id="{D7834B47-63C6-4396-9988-ABA8A8AAC5FD}"/>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67" name="Rectangle 66">
              <a:extLst>
                <a:ext uri="{FF2B5EF4-FFF2-40B4-BE49-F238E27FC236}">
                  <a16:creationId xmlns:a16="http://schemas.microsoft.com/office/drawing/2014/main" id="{A547D579-971B-4A5B-AD40-04B57085A8AF}"/>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360177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445740"/>
            <a:ext cx="10353762" cy="970450"/>
          </a:xfrm>
        </p:spPr>
        <p:txBody>
          <a:bodyPr/>
          <a:lstStyle/>
          <a:p>
            <a:r>
              <a:rPr lang="en-US" dirty="0"/>
              <a:t>Within and Across Category Swaps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3734" y="1732449"/>
                <a:ext cx="4294309" cy="4519264"/>
              </a:xfrm>
            </p:spPr>
            <p:txBody>
              <a:bodyPr>
                <a:normAutofit fontScale="70000" lnSpcReduction="20000"/>
              </a:bodyPr>
              <a:lstStyle/>
              <a:p>
                <a:r>
                  <a:rPr lang="en-US" dirty="0"/>
                  <a:t>When we perform no correction for the number of possible swaps across vs. within category, we find only a marginally significant relationship (p=0.118)</a:t>
                </a:r>
              </a:p>
              <a:p>
                <a:r>
                  <a:rPr lang="en-US" dirty="0"/>
                  <a:t>If we divide the number of true swaps by the possible number of relationships, </a:t>
                </a:r>
                <a14:m>
                  <m:oMath xmlns:m="http://schemas.openxmlformats.org/officeDocument/2006/math">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𝑘</m:t>
                            </m:r>
                          </m:den>
                        </m:f>
                      </m:e>
                    </m:d>
                  </m:oMath>
                </a14:m>
                <a:r>
                  <a:rPr lang="en-US" b="0" dirty="0"/>
                  <a:t> for Across Category Swaps where </a:t>
                </a:r>
                <a14:m>
                  <m:oMath xmlns:m="http://schemas.openxmlformats.org/officeDocument/2006/math">
                    <m:r>
                      <a:rPr lang="en-US" b="0" i="1" smtClean="0">
                        <a:latin typeface="Cambria Math" panose="02040503050406030204" pitchFamily="18" charset="0"/>
                      </a:rPr>
                      <m:t>𝑛</m:t>
                    </m:r>
                  </m:oMath>
                </a14:m>
                <a:r>
                  <a:rPr lang="en-US" b="0" dirty="0"/>
                  <a:t> is the number of items and </a:t>
                </a:r>
                <a14:m>
                  <m:oMath xmlns:m="http://schemas.openxmlformats.org/officeDocument/2006/math">
                    <m:r>
                      <a:rPr lang="en-US" b="0" i="1" smtClean="0">
                        <a:latin typeface="Cambria Math" panose="02040503050406030204" pitchFamily="18" charset="0"/>
                      </a:rPr>
                      <m:t>𝑘</m:t>
                    </m:r>
                  </m:oMath>
                </a14:m>
                <a:r>
                  <a:rPr lang="en-US" b="0" dirty="0"/>
                  <a:t> is the identity-location error group size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b="0" dirty="0"/>
                  <a:t> for swaps), and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𝑐</m:t>
                                </m:r>
                              </m:e>
                            </m:d>
                          </m:e>
                        </m:d>
                      </m:sup>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f>
                              <m:fPr>
                                <m:type m:val="noBa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𝑛</m:t>
                                    </m:r>
                                  </m:num>
                                  <m:den>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𝑐</m:t>
                                            </m:r>
                                          </m:e>
                                        </m:d>
                                      </m:e>
                                    </m:d>
                                  </m:den>
                                </m:f>
                              </m:num>
                              <m:den>
                                <m:r>
                                  <a:rPr lang="en-US" i="1">
                                    <a:latin typeface="Cambria Math" panose="02040503050406030204" pitchFamily="18" charset="0"/>
                                  </a:rPr>
                                  <m:t>𝑘</m:t>
                                </m:r>
                              </m:den>
                            </m:f>
                            <m:r>
                              <a:rPr lang="en-US" i="1">
                                <a:latin typeface="Cambria Math" panose="02040503050406030204" pitchFamily="18" charset="0"/>
                              </a:rPr>
                              <m:t>)</m:t>
                            </m:r>
                          </m:e>
                          <m:e>
                            <m:r>
                              <a:rPr lang="en-US" i="1">
                                <a:latin typeface="Cambria Math" panose="02040503050406030204" pitchFamily="18" charset="0"/>
                              </a:rPr>
                              <m:t> </m:t>
                            </m:r>
                          </m:e>
                        </m:eqArr>
                      </m:e>
                    </m:nary>
                  </m:oMath>
                </a14:m>
                <a:r>
                  <a:rPr lang="en-US" dirty="0"/>
                  <a:t> for Within Category Swaps where c is a list of category sizes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e>
                            </m:d>
                          </m:e>
                        </m:d>
                      </m:sub>
                    </m:sSub>
                  </m:oMath>
                </a14:m>
                <a:r>
                  <a:rPr lang="en-US" b="0" dirty="0"/>
                  <a:t>, we can see that there are, in fact, far more within category swaps relative to the number of relations (p&lt;0.0001)</a:t>
                </a:r>
              </a:p>
              <a:p>
                <a:endParaRPr lang="en-US" dirty="0"/>
              </a:p>
              <a:p>
                <a:endParaRPr lang="en-US" b="0" dirty="0"/>
              </a:p>
              <a:p>
                <a:endParaRPr lang="en-US" b="0" dirty="0"/>
              </a:p>
              <a:p>
                <a:endParaRPr lang="en-US" b="0" dirty="0"/>
              </a:p>
              <a:p>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3734" y="1732449"/>
                <a:ext cx="4294309" cy="4519264"/>
              </a:xfrm>
              <a:blipFill>
                <a:blip r:embed="rId2"/>
                <a:stretch>
                  <a:fillRect l="-1278" t="-2426" r="-2415"/>
                </a:stretch>
              </a:blipFill>
            </p:spPr>
            <p:txBody>
              <a:bodyPr/>
              <a:lstStyle/>
              <a:p>
                <a:r>
                  <a:rPr lang="en-US">
                    <a:noFill/>
                  </a:rPr>
                  <a:t> </a:t>
                </a:r>
              </a:p>
            </p:txBody>
          </p:sp>
        </mc:Fallback>
      </mc:AlternateContent>
      <p:graphicFrame>
        <p:nvGraphicFramePr>
          <p:cNvPr id="4" name="Chart 3">
            <a:extLst>
              <a:ext uri="{FF2B5EF4-FFF2-40B4-BE49-F238E27FC236}">
                <a16:creationId xmlns:a16="http://schemas.microsoft.com/office/drawing/2014/main" id="{1F5D4D51-7BED-4778-ABE1-D6FD33780FD8}"/>
              </a:ext>
            </a:extLst>
          </p:cNvPr>
          <p:cNvGraphicFramePr>
            <a:graphicFrameLocks/>
          </p:cNvGraphicFramePr>
          <p:nvPr>
            <p:extLst/>
          </p:nvPr>
        </p:nvGraphicFramePr>
        <p:xfrm>
          <a:off x="6131838" y="1329154"/>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5C583B81-2765-4CC2-A939-B9905282DDFB}"/>
              </a:ext>
            </a:extLst>
          </p:cNvPr>
          <p:cNvGraphicFramePr>
            <a:graphicFrameLocks/>
          </p:cNvGraphicFramePr>
          <p:nvPr>
            <p:extLst/>
          </p:nvPr>
        </p:nvGraphicFramePr>
        <p:xfrm>
          <a:off x="6090676" y="3995530"/>
          <a:ext cx="4572000" cy="2743200"/>
        </p:xfrm>
        <a:graphic>
          <a:graphicData uri="http://schemas.openxmlformats.org/drawingml/2006/chart">
            <c:chart xmlns:c="http://schemas.openxmlformats.org/drawingml/2006/chart" xmlns:r="http://schemas.openxmlformats.org/officeDocument/2006/relationships" r:id="rId4"/>
          </a:graphicData>
        </a:graphic>
      </p:graphicFrame>
      <p:grpSp>
        <p:nvGrpSpPr>
          <p:cNvPr id="14" name="Group 13">
            <a:extLst>
              <a:ext uri="{FF2B5EF4-FFF2-40B4-BE49-F238E27FC236}">
                <a16:creationId xmlns:a16="http://schemas.microsoft.com/office/drawing/2014/main" id="{6A2097C3-FFB0-49D9-A755-589F31AF5772}"/>
              </a:ext>
            </a:extLst>
          </p:cNvPr>
          <p:cNvGrpSpPr/>
          <p:nvPr/>
        </p:nvGrpSpPr>
        <p:grpSpPr>
          <a:xfrm>
            <a:off x="0" y="-1321"/>
            <a:ext cx="12192000" cy="219435"/>
            <a:chOff x="0" y="-1321"/>
            <a:chExt cx="12192000" cy="219435"/>
          </a:xfrm>
        </p:grpSpPr>
        <p:sp>
          <p:nvSpPr>
            <p:cNvPr id="15" name="Rectangle 14">
              <a:extLst>
                <a:ext uri="{FF2B5EF4-FFF2-40B4-BE49-F238E27FC236}">
                  <a16:creationId xmlns:a16="http://schemas.microsoft.com/office/drawing/2014/main" id="{07FB648B-3F39-42C3-8477-3D9EBA2D0536}"/>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6" name="Rectangle 15">
              <a:extLst>
                <a:ext uri="{FF2B5EF4-FFF2-40B4-BE49-F238E27FC236}">
                  <a16:creationId xmlns:a16="http://schemas.microsoft.com/office/drawing/2014/main" id="{A6EB815D-0558-40A4-B24F-A3DD8FFA5AF6}"/>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7" name="Rectangle 16">
              <a:extLst>
                <a:ext uri="{FF2B5EF4-FFF2-40B4-BE49-F238E27FC236}">
                  <a16:creationId xmlns:a16="http://schemas.microsoft.com/office/drawing/2014/main" id="{C073F335-7D8D-409B-B7DF-9CA818AC5390}"/>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8" name="Rectangle 17">
              <a:extLst>
                <a:ext uri="{FF2B5EF4-FFF2-40B4-BE49-F238E27FC236}">
                  <a16:creationId xmlns:a16="http://schemas.microsoft.com/office/drawing/2014/main" id="{8C1DC388-8EBB-45F6-B1B2-DA11208CEFEF}"/>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9" name="Rectangle 18">
              <a:extLst>
                <a:ext uri="{FF2B5EF4-FFF2-40B4-BE49-F238E27FC236}">
                  <a16:creationId xmlns:a16="http://schemas.microsoft.com/office/drawing/2014/main" id="{D201500A-3C6E-4430-B487-817B285551F0}"/>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1229831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6AA7-B6AF-4089-A219-68BA957906B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D04BA8F-E37E-4F6C-AC63-0A845AEDBD29}"/>
              </a:ext>
            </a:extLst>
          </p:cNvPr>
          <p:cNvSpPr>
            <a:spLocks noGrp="1"/>
          </p:cNvSpPr>
          <p:nvPr>
            <p:ph idx="1"/>
          </p:nvPr>
        </p:nvSpPr>
        <p:spPr/>
        <p:txBody>
          <a:bodyPr>
            <a:normAutofit/>
          </a:bodyPr>
          <a:lstStyle/>
          <a:p>
            <a:r>
              <a:rPr lang="en-US" dirty="0"/>
              <a:t>The hippocampus is </a:t>
            </a:r>
            <a:r>
              <a:rPr lang="en-US" i="1" dirty="0"/>
              <a:t>critical binding of arbitrary information </a:t>
            </a:r>
            <a:r>
              <a:rPr lang="en-US" dirty="0"/>
              <a:t>(identity-location binding)</a:t>
            </a:r>
            <a:endParaRPr lang="en-US" i="1" dirty="0"/>
          </a:p>
          <a:p>
            <a:r>
              <a:rPr lang="en-US" dirty="0"/>
              <a:t>Some relational information can be reconstructed by hippocampal damaged patients (location information without identities – though precision may be impaired)</a:t>
            </a:r>
          </a:p>
          <a:p>
            <a:r>
              <a:rPr lang="en-US" dirty="0"/>
              <a:t>Compound errors are not more common with hippocampal damage</a:t>
            </a:r>
          </a:p>
          <a:p>
            <a:r>
              <a:rPr lang="en-US" dirty="0"/>
              <a:t>Healthy individuals also commit relational errors once the task becomes sufficiently demanding</a:t>
            </a:r>
          </a:p>
          <a:p>
            <a:endParaRPr lang="en-US" dirty="0"/>
          </a:p>
        </p:txBody>
      </p:sp>
      <p:grpSp>
        <p:nvGrpSpPr>
          <p:cNvPr id="6" name="Group 5">
            <a:extLst>
              <a:ext uri="{FF2B5EF4-FFF2-40B4-BE49-F238E27FC236}">
                <a16:creationId xmlns:a16="http://schemas.microsoft.com/office/drawing/2014/main" id="{626F3C1B-EDD1-4227-B524-F703BEDAF050}"/>
              </a:ext>
            </a:extLst>
          </p:cNvPr>
          <p:cNvGrpSpPr/>
          <p:nvPr/>
        </p:nvGrpSpPr>
        <p:grpSpPr>
          <a:xfrm>
            <a:off x="0" y="-1321"/>
            <a:ext cx="12192000" cy="219435"/>
            <a:chOff x="0" y="-1321"/>
            <a:chExt cx="12192000" cy="219435"/>
          </a:xfrm>
        </p:grpSpPr>
        <p:sp>
          <p:nvSpPr>
            <p:cNvPr id="7" name="Rectangle 6">
              <a:extLst>
                <a:ext uri="{FF2B5EF4-FFF2-40B4-BE49-F238E27FC236}">
                  <a16:creationId xmlns:a16="http://schemas.microsoft.com/office/drawing/2014/main" id="{982DB8E5-5774-46BF-A9E3-B4962B5EE476}"/>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8" name="Rectangle 7">
              <a:extLst>
                <a:ext uri="{FF2B5EF4-FFF2-40B4-BE49-F238E27FC236}">
                  <a16:creationId xmlns:a16="http://schemas.microsoft.com/office/drawing/2014/main" id="{16F90F84-5D04-4A71-AD0B-72DD2F240D17}"/>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9" name="Rectangle 8">
              <a:extLst>
                <a:ext uri="{FF2B5EF4-FFF2-40B4-BE49-F238E27FC236}">
                  <a16:creationId xmlns:a16="http://schemas.microsoft.com/office/drawing/2014/main" id="{2F8D4489-019F-4F37-9BD2-F3BDD7F5BC9F}"/>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0" name="Rectangle 9">
              <a:extLst>
                <a:ext uri="{FF2B5EF4-FFF2-40B4-BE49-F238E27FC236}">
                  <a16:creationId xmlns:a16="http://schemas.microsoft.com/office/drawing/2014/main" id="{9232C42B-924F-4E4D-A0F7-40AFDDE98699}"/>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1" name="Rectangle 10">
              <a:extLst>
                <a:ext uri="{FF2B5EF4-FFF2-40B4-BE49-F238E27FC236}">
                  <a16:creationId xmlns:a16="http://schemas.microsoft.com/office/drawing/2014/main" id="{89C08F8F-205D-4A46-B2D8-1EF50861FF3F}"/>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414256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DE87-1791-46AB-B237-422B7D9ED376}"/>
              </a:ext>
            </a:extLst>
          </p:cNvPr>
          <p:cNvSpPr>
            <a:spLocks noGrp="1"/>
          </p:cNvSpPr>
          <p:nvPr>
            <p:ph type="title"/>
          </p:nvPr>
        </p:nvSpPr>
        <p:spPr/>
        <p:txBody>
          <a:bodyPr/>
          <a:lstStyle/>
          <a:p>
            <a:r>
              <a:rPr lang="en-US" dirty="0"/>
              <a:t>Real-World Reconstruction</a:t>
            </a:r>
          </a:p>
        </p:txBody>
      </p:sp>
      <p:pic>
        <p:nvPicPr>
          <p:cNvPr id="4" name="Content Placeholder 3">
            <a:extLst>
              <a:ext uri="{FF2B5EF4-FFF2-40B4-BE49-F238E27FC236}">
                <a16:creationId xmlns:a16="http://schemas.microsoft.com/office/drawing/2014/main" id="{0200A63C-D734-4A97-B92B-24F29105133B}"/>
              </a:ext>
            </a:extLst>
          </p:cNvPr>
          <p:cNvPicPr>
            <a:picLocks noGrp="1"/>
          </p:cNvPicPr>
          <p:nvPr>
            <p:ph idx="1"/>
          </p:nvPr>
        </p:nvPicPr>
        <p:blipFill>
          <a:blip r:embed="rId2"/>
          <a:stretch>
            <a:fillRect/>
          </a:stretch>
        </p:blipFill>
        <p:spPr>
          <a:xfrm>
            <a:off x="2647468" y="2334186"/>
            <a:ext cx="6897063" cy="3334215"/>
          </a:xfrm>
          <a:prstGeom prst="rect">
            <a:avLst/>
          </a:prstGeom>
        </p:spPr>
      </p:pic>
      <p:grpSp>
        <p:nvGrpSpPr>
          <p:cNvPr id="12" name="Group 11">
            <a:extLst>
              <a:ext uri="{FF2B5EF4-FFF2-40B4-BE49-F238E27FC236}">
                <a16:creationId xmlns:a16="http://schemas.microsoft.com/office/drawing/2014/main" id="{0881E276-DDDD-4822-ABB8-121692872CB4}"/>
              </a:ext>
            </a:extLst>
          </p:cNvPr>
          <p:cNvGrpSpPr/>
          <p:nvPr/>
        </p:nvGrpSpPr>
        <p:grpSpPr>
          <a:xfrm>
            <a:off x="0" y="-1321"/>
            <a:ext cx="12192000" cy="219435"/>
            <a:chOff x="0" y="-1321"/>
            <a:chExt cx="12192000" cy="219435"/>
          </a:xfrm>
        </p:grpSpPr>
        <p:sp>
          <p:nvSpPr>
            <p:cNvPr id="13" name="Rectangle 12">
              <a:extLst>
                <a:ext uri="{FF2B5EF4-FFF2-40B4-BE49-F238E27FC236}">
                  <a16:creationId xmlns:a16="http://schemas.microsoft.com/office/drawing/2014/main" id="{307091DF-C7ED-4B29-B475-7505BE300BC7}"/>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14" name="Rectangle 13">
              <a:extLst>
                <a:ext uri="{FF2B5EF4-FFF2-40B4-BE49-F238E27FC236}">
                  <a16:creationId xmlns:a16="http://schemas.microsoft.com/office/drawing/2014/main" id="{60FA1A8B-7F16-4D86-A663-F8AAC19347A1}"/>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5" name="Rectangle 14">
              <a:extLst>
                <a:ext uri="{FF2B5EF4-FFF2-40B4-BE49-F238E27FC236}">
                  <a16:creationId xmlns:a16="http://schemas.microsoft.com/office/drawing/2014/main" id="{8F355C96-ED03-4248-8815-9C38690FE3A1}"/>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6" name="Rectangle 15">
              <a:extLst>
                <a:ext uri="{FF2B5EF4-FFF2-40B4-BE49-F238E27FC236}">
                  <a16:creationId xmlns:a16="http://schemas.microsoft.com/office/drawing/2014/main" id="{FD76DBCA-2C56-4234-97DB-3C1F7698407C}"/>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7" name="Rectangle 16">
              <a:extLst>
                <a:ext uri="{FF2B5EF4-FFF2-40B4-BE49-F238E27FC236}">
                  <a16:creationId xmlns:a16="http://schemas.microsoft.com/office/drawing/2014/main" id="{44A62417-1309-4402-A964-C57655A62483}"/>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3316548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BE4C0">
                <a:lumMod val="5000"/>
                <a:lumOff val="95000"/>
                <a:alpha val="30000"/>
              </a:srgbClr>
            </a:gs>
            <a:gs pos="74000">
              <a:srgbClr val="ABE4C0">
                <a:alpha val="9804"/>
                <a:lumMod val="45000"/>
                <a:lumOff val="55000"/>
              </a:srgbClr>
            </a:gs>
            <a:gs pos="83000">
              <a:srgbClr val="ABE4C0">
                <a:lumMod val="45000"/>
                <a:lumOff val="55000"/>
                <a:alpha val="10000"/>
              </a:srgbClr>
            </a:gs>
            <a:gs pos="100000">
              <a:srgbClr val="ABE4C0">
                <a:lumMod val="30000"/>
                <a:lumOff val="70000"/>
                <a:alpha val="3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MSL </a:t>
            </a:r>
            <a:r>
              <a:rPr lang="en-US" dirty="0" err="1"/>
              <a:t>iPosition</a:t>
            </a:r>
            <a:r>
              <a:rPr lang="en-US" dirty="0"/>
              <a:t> Pipeline</a:t>
            </a:r>
          </a:p>
        </p:txBody>
      </p:sp>
      <p:pic>
        <p:nvPicPr>
          <p:cNvPr id="5" name="Content Placeholder 4"/>
          <p:cNvPicPr>
            <a:picLocks noGrp="1" noChangeAspect="1"/>
          </p:cNvPicPr>
          <p:nvPr>
            <p:ph sz="half" idx="1"/>
          </p:nvPr>
        </p:nvPicPr>
        <p:blipFill>
          <a:blip r:embed="rId2"/>
          <a:stretch>
            <a:fillRect/>
          </a:stretch>
        </p:blipFill>
        <p:spPr>
          <a:xfrm>
            <a:off x="914400" y="2294087"/>
            <a:ext cx="5059363" cy="2934989"/>
          </a:xfrm>
          <a:prstGeom prst="rect">
            <a:avLst/>
          </a:prstGeom>
        </p:spPr>
      </p:pic>
      <p:pic>
        <p:nvPicPr>
          <p:cNvPr id="6" name="Content Placeholder 5"/>
          <p:cNvPicPr>
            <a:picLocks noGrp="1" noChangeAspect="1"/>
          </p:cNvPicPr>
          <p:nvPr>
            <p:ph sz="half" idx="2"/>
          </p:nvPr>
        </p:nvPicPr>
        <p:blipFill>
          <a:blip r:embed="rId3"/>
          <a:stretch>
            <a:fillRect/>
          </a:stretch>
        </p:blipFill>
        <p:spPr>
          <a:xfrm>
            <a:off x="6202363" y="2312276"/>
            <a:ext cx="5065712" cy="2898611"/>
          </a:xfrm>
          <a:prstGeom prst="rect">
            <a:avLst/>
          </a:prstGeom>
        </p:spPr>
      </p:pic>
      <p:sp>
        <p:nvSpPr>
          <p:cNvPr id="3" name="TextBox 2">
            <a:extLst>
              <a:ext uri="{FF2B5EF4-FFF2-40B4-BE49-F238E27FC236}">
                <a16:creationId xmlns:a16="http://schemas.microsoft.com/office/drawing/2014/main" id="{E781FFF8-26BC-486F-A044-681A01A75766}"/>
              </a:ext>
            </a:extLst>
          </p:cNvPr>
          <p:cNvSpPr txBox="1"/>
          <p:nvPr/>
        </p:nvSpPr>
        <p:spPr>
          <a:xfrm>
            <a:off x="1213280" y="5728610"/>
            <a:ext cx="8492247" cy="369332"/>
          </a:xfrm>
          <a:prstGeom prst="rect">
            <a:avLst/>
          </a:prstGeom>
          <a:noFill/>
        </p:spPr>
        <p:txBody>
          <a:bodyPr wrap="square" rtlCol="0">
            <a:spAutoFit/>
          </a:bodyPr>
          <a:lstStyle/>
          <a:p>
            <a:r>
              <a:rPr lang="en-US" dirty="0"/>
              <a:t>The analysis code is all open source on GitHub.</a:t>
            </a:r>
          </a:p>
        </p:txBody>
      </p:sp>
      <p:grpSp>
        <p:nvGrpSpPr>
          <p:cNvPr id="14" name="Group 13">
            <a:extLst>
              <a:ext uri="{FF2B5EF4-FFF2-40B4-BE49-F238E27FC236}">
                <a16:creationId xmlns:a16="http://schemas.microsoft.com/office/drawing/2014/main" id="{CD567D61-C71F-46A2-86F8-C6B93083CD79}"/>
              </a:ext>
            </a:extLst>
          </p:cNvPr>
          <p:cNvGrpSpPr/>
          <p:nvPr/>
        </p:nvGrpSpPr>
        <p:grpSpPr>
          <a:xfrm>
            <a:off x="0" y="-1321"/>
            <a:ext cx="12192000" cy="219435"/>
            <a:chOff x="0" y="-1321"/>
            <a:chExt cx="12192000" cy="219435"/>
          </a:xfrm>
        </p:grpSpPr>
        <p:sp>
          <p:nvSpPr>
            <p:cNvPr id="15" name="Rectangle 14">
              <a:extLst>
                <a:ext uri="{FF2B5EF4-FFF2-40B4-BE49-F238E27FC236}">
                  <a16:creationId xmlns:a16="http://schemas.microsoft.com/office/drawing/2014/main" id="{8105222B-5409-45DD-AAD7-191D8F971C41}"/>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6" name="Rectangle 15">
              <a:extLst>
                <a:ext uri="{FF2B5EF4-FFF2-40B4-BE49-F238E27FC236}">
                  <a16:creationId xmlns:a16="http://schemas.microsoft.com/office/drawing/2014/main" id="{0E42375F-6922-423D-8BBF-2B9EF1B19E21}"/>
                </a:ext>
              </a:extLst>
            </p:cNvPr>
            <p:cNvSpPr/>
            <p:nvPr/>
          </p:nvSpPr>
          <p:spPr>
            <a:xfrm>
              <a:off x="2134300"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Reconstructing Relational Information</a:t>
              </a:r>
            </a:p>
          </p:txBody>
        </p:sp>
        <p:sp>
          <p:nvSpPr>
            <p:cNvPr id="17" name="Rectangle 16">
              <a:extLst>
                <a:ext uri="{FF2B5EF4-FFF2-40B4-BE49-F238E27FC236}">
                  <a16:creationId xmlns:a16="http://schemas.microsoft.com/office/drawing/2014/main" id="{8C867B4C-B5C3-4AD4-9642-C35EB250735A}"/>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8" name="Rectangle 17">
              <a:extLst>
                <a:ext uri="{FF2B5EF4-FFF2-40B4-BE49-F238E27FC236}">
                  <a16:creationId xmlns:a16="http://schemas.microsoft.com/office/drawing/2014/main" id="{5FF0532C-0D1E-48A0-9973-6D9DF35E3512}"/>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9" name="Rectangle 18">
              <a:extLst>
                <a:ext uri="{FF2B5EF4-FFF2-40B4-BE49-F238E27FC236}">
                  <a16:creationId xmlns:a16="http://schemas.microsoft.com/office/drawing/2014/main" id="{8C9E0186-B5A6-429B-8135-D3C787EB9BC0}"/>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664238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Memory  During  Time Travel</a:t>
            </a:r>
          </a:p>
        </p:txBody>
      </p:sp>
      <p:sp>
        <p:nvSpPr>
          <p:cNvPr id="3" name="Subtitle 2">
            <a:extLst>
              <a:ext uri="{FF2B5EF4-FFF2-40B4-BE49-F238E27FC236}">
                <a16:creationId xmlns:a16="http://schemas.microsoft.com/office/drawing/2014/main" id="{E75F4F12-72A4-4694-B934-D8815A7FDED0}"/>
              </a:ext>
            </a:extLst>
          </p:cNvPr>
          <p:cNvSpPr>
            <a:spLocks noGrp="1"/>
          </p:cNvSpPr>
          <p:nvPr>
            <p:ph type="subTitle" idx="1"/>
          </p:nvPr>
        </p:nvSpPr>
        <p:spPr/>
        <p:txBody>
          <a:bodyPr/>
          <a:lstStyle/>
          <a:p>
            <a:r>
              <a:rPr lang="en-US" dirty="0"/>
              <a:t>Spatiotemporal Navigation, Contextual Boundaries, and Relational Memory Errors in Virtual Reality</a:t>
            </a:r>
          </a:p>
          <a:p>
            <a:r>
              <a:rPr lang="en-US" i="1" dirty="0">
                <a:solidFill>
                  <a:schemeClr val="bg2">
                    <a:lumMod val="75000"/>
                  </a:schemeClr>
                </a:solidFill>
              </a:rPr>
              <a:t>Study 2</a:t>
            </a:r>
            <a:br>
              <a:rPr lang="en-US" i="1" dirty="0">
                <a:solidFill>
                  <a:schemeClr val="bg2">
                    <a:lumMod val="75000"/>
                  </a:schemeClr>
                </a:solidFill>
              </a:rPr>
            </a:br>
            <a:r>
              <a:rPr lang="en-US" i="1" dirty="0">
                <a:solidFill>
                  <a:schemeClr val="bg2">
                    <a:lumMod val="75000"/>
                  </a:schemeClr>
                </a:solidFill>
              </a:rPr>
              <a:t>(Manuscript Prepared)</a:t>
            </a:r>
          </a:p>
        </p:txBody>
      </p:sp>
      <p:grpSp>
        <p:nvGrpSpPr>
          <p:cNvPr id="6" name="Group 5">
            <a:extLst>
              <a:ext uri="{FF2B5EF4-FFF2-40B4-BE49-F238E27FC236}">
                <a16:creationId xmlns:a16="http://schemas.microsoft.com/office/drawing/2014/main" id="{C3259E2C-7BFC-41B7-8A9A-DA1069FDA07A}"/>
              </a:ext>
            </a:extLst>
          </p:cNvPr>
          <p:cNvGrpSpPr/>
          <p:nvPr/>
        </p:nvGrpSpPr>
        <p:grpSpPr>
          <a:xfrm>
            <a:off x="0" y="-1321"/>
            <a:ext cx="12192000" cy="219435"/>
            <a:chOff x="0" y="-1321"/>
            <a:chExt cx="12192000" cy="219435"/>
          </a:xfrm>
        </p:grpSpPr>
        <p:sp>
          <p:nvSpPr>
            <p:cNvPr id="7" name="Rectangle 6">
              <a:extLst>
                <a:ext uri="{FF2B5EF4-FFF2-40B4-BE49-F238E27FC236}">
                  <a16:creationId xmlns:a16="http://schemas.microsoft.com/office/drawing/2014/main" id="{56D822BB-6CDD-43B4-A710-D70C720CAD49}"/>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8" name="Rectangle 7">
              <a:extLst>
                <a:ext uri="{FF2B5EF4-FFF2-40B4-BE49-F238E27FC236}">
                  <a16:creationId xmlns:a16="http://schemas.microsoft.com/office/drawing/2014/main" id="{C0C2FFAF-DCC5-4441-91A0-B8C91807BA5A}"/>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9" name="Rectangle 8">
              <a:extLst>
                <a:ext uri="{FF2B5EF4-FFF2-40B4-BE49-F238E27FC236}">
                  <a16:creationId xmlns:a16="http://schemas.microsoft.com/office/drawing/2014/main" id="{7BB80732-E44D-4248-9952-0E5D0D4D9FDC}"/>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0" name="Rectangle 9">
              <a:extLst>
                <a:ext uri="{FF2B5EF4-FFF2-40B4-BE49-F238E27FC236}">
                  <a16:creationId xmlns:a16="http://schemas.microsoft.com/office/drawing/2014/main" id="{9A212054-7CDB-46B8-8D35-293DFF68F76D}"/>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1" name="Rectangle 10">
              <a:extLst>
                <a:ext uri="{FF2B5EF4-FFF2-40B4-BE49-F238E27FC236}">
                  <a16:creationId xmlns:a16="http://schemas.microsoft.com/office/drawing/2014/main" id="{CEDC6F6B-BF17-4E47-BBF1-1D5D45CF02E7}"/>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
        <p:nvSpPr>
          <p:cNvPr id="12" name="Rectangle 11">
            <a:extLst>
              <a:ext uri="{FF2B5EF4-FFF2-40B4-BE49-F238E27FC236}">
                <a16:creationId xmlns:a16="http://schemas.microsoft.com/office/drawing/2014/main" id="{7438AB30-26A0-4697-A722-7390666A4894}"/>
              </a:ext>
            </a:extLst>
          </p:cNvPr>
          <p:cNvSpPr/>
          <p:nvPr/>
        </p:nvSpPr>
        <p:spPr>
          <a:xfrm>
            <a:off x="9894178" y="5155794"/>
            <a:ext cx="1389013" cy="952101"/>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           Episodes</a:t>
            </a:r>
          </a:p>
        </p:txBody>
      </p:sp>
      <p:pic>
        <p:nvPicPr>
          <p:cNvPr id="13" name="Graphic 12" descr="Thermometer">
            <a:extLst>
              <a:ext uri="{FF2B5EF4-FFF2-40B4-BE49-F238E27FC236}">
                <a16:creationId xmlns:a16="http://schemas.microsoft.com/office/drawing/2014/main" id="{00021D1D-6CCC-43B0-8352-126C0E12E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31614" y="5318229"/>
            <a:ext cx="325406" cy="325406"/>
          </a:xfrm>
          <a:prstGeom prst="rect">
            <a:avLst/>
          </a:prstGeom>
        </p:spPr>
      </p:pic>
      <p:pic>
        <p:nvPicPr>
          <p:cNvPr id="14" name="Graphic 13" descr="City">
            <a:extLst>
              <a:ext uri="{FF2B5EF4-FFF2-40B4-BE49-F238E27FC236}">
                <a16:creationId xmlns:a16="http://schemas.microsoft.com/office/drawing/2014/main" id="{11939D86-EE2C-43AD-9422-49095CEB4B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4180" y="6076308"/>
            <a:ext cx="325406" cy="325406"/>
          </a:xfrm>
          <a:prstGeom prst="rect">
            <a:avLst/>
          </a:prstGeom>
        </p:spPr>
      </p:pic>
      <p:pic>
        <p:nvPicPr>
          <p:cNvPr id="15" name="Picture 14">
            <a:extLst>
              <a:ext uri="{FF2B5EF4-FFF2-40B4-BE49-F238E27FC236}">
                <a16:creationId xmlns:a16="http://schemas.microsoft.com/office/drawing/2014/main" id="{9080A5A9-896B-4391-8DBA-ACD5ED3EE905}"/>
              </a:ext>
            </a:extLst>
          </p:cNvPr>
          <p:cNvPicPr>
            <a:picLocks noChangeAspect="1"/>
          </p:cNvPicPr>
          <p:nvPr/>
        </p:nvPicPr>
        <p:blipFill>
          <a:blip r:embed="rId7"/>
          <a:stretch>
            <a:fillRect/>
          </a:stretch>
        </p:blipFill>
        <p:spPr>
          <a:xfrm>
            <a:off x="8033435" y="5220450"/>
            <a:ext cx="1423848" cy="1179760"/>
          </a:xfrm>
          <a:prstGeom prst="rect">
            <a:avLst/>
          </a:prstGeom>
        </p:spPr>
      </p:pic>
      <p:grpSp>
        <p:nvGrpSpPr>
          <p:cNvPr id="16" name="Group 15">
            <a:extLst>
              <a:ext uri="{FF2B5EF4-FFF2-40B4-BE49-F238E27FC236}">
                <a16:creationId xmlns:a16="http://schemas.microsoft.com/office/drawing/2014/main" id="{64CC4B50-7445-4D7B-A108-E1EEBE82432C}"/>
              </a:ext>
            </a:extLst>
          </p:cNvPr>
          <p:cNvGrpSpPr/>
          <p:nvPr/>
        </p:nvGrpSpPr>
        <p:grpSpPr>
          <a:xfrm>
            <a:off x="10008685" y="5205542"/>
            <a:ext cx="852253" cy="325406"/>
            <a:chOff x="6096000" y="1690687"/>
            <a:chExt cx="2394857" cy="914400"/>
          </a:xfrm>
        </p:grpSpPr>
        <p:sp>
          <p:nvSpPr>
            <p:cNvPr id="17" name="Rectangle 16">
              <a:extLst>
                <a:ext uri="{FF2B5EF4-FFF2-40B4-BE49-F238E27FC236}">
                  <a16:creationId xmlns:a16="http://schemas.microsoft.com/office/drawing/2014/main" id="{FE8996B1-35E2-4FBB-B196-ED4589E38B22}"/>
                </a:ext>
              </a:extLst>
            </p:cNvPr>
            <p:cNvSpPr/>
            <p:nvPr/>
          </p:nvSpPr>
          <p:spPr>
            <a:xfrm>
              <a:off x="6096000" y="1690687"/>
              <a:ext cx="2394857" cy="914400"/>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               Space</a:t>
              </a:r>
            </a:p>
          </p:txBody>
        </p:sp>
        <p:pic>
          <p:nvPicPr>
            <p:cNvPr id="18" name="Graphic 17" descr="Map with pin">
              <a:extLst>
                <a:ext uri="{FF2B5EF4-FFF2-40B4-BE49-F238E27FC236}">
                  <a16:creationId xmlns:a16="http://schemas.microsoft.com/office/drawing/2014/main" id="{DD567873-099B-4A93-98A6-53CDAC1765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37514" y="1690687"/>
              <a:ext cx="914400" cy="914400"/>
            </a:xfrm>
            <a:prstGeom prst="rect">
              <a:avLst/>
            </a:prstGeom>
          </p:spPr>
        </p:pic>
      </p:grpSp>
      <p:grpSp>
        <p:nvGrpSpPr>
          <p:cNvPr id="23" name="Group 22">
            <a:extLst>
              <a:ext uri="{FF2B5EF4-FFF2-40B4-BE49-F238E27FC236}">
                <a16:creationId xmlns:a16="http://schemas.microsoft.com/office/drawing/2014/main" id="{AB37ABC6-AE55-4D10-AAFE-DBD5194E4BAC}"/>
              </a:ext>
            </a:extLst>
          </p:cNvPr>
          <p:cNvGrpSpPr/>
          <p:nvPr/>
        </p:nvGrpSpPr>
        <p:grpSpPr>
          <a:xfrm>
            <a:off x="10297716" y="5737709"/>
            <a:ext cx="852253" cy="325406"/>
            <a:chOff x="6096000" y="2605087"/>
            <a:chExt cx="2394857" cy="914400"/>
          </a:xfrm>
        </p:grpSpPr>
        <p:sp>
          <p:nvSpPr>
            <p:cNvPr id="24" name="Rectangle 23">
              <a:extLst>
                <a:ext uri="{FF2B5EF4-FFF2-40B4-BE49-F238E27FC236}">
                  <a16:creationId xmlns:a16="http://schemas.microsoft.com/office/drawing/2014/main" id="{8BD090BE-F798-487B-B37D-A8DCF4E4D607}"/>
                </a:ext>
              </a:extLst>
            </p:cNvPr>
            <p:cNvSpPr/>
            <p:nvPr/>
          </p:nvSpPr>
          <p:spPr>
            <a:xfrm>
              <a:off x="6096000" y="2605087"/>
              <a:ext cx="2394857" cy="914400"/>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 Time</a:t>
              </a:r>
            </a:p>
          </p:txBody>
        </p:sp>
        <p:pic>
          <p:nvPicPr>
            <p:cNvPr id="25" name="Graphic 24" descr="Clock">
              <a:extLst>
                <a:ext uri="{FF2B5EF4-FFF2-40B4-BE49-F238E27FC236}">
                  <a16:creationId xmlns:a16="http://schemas.microsoft.com/office/drawing/2014/main" id="{9FD93CF9-6F7A-401F-A8B9-CCE56583BB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93428" y="2605087"/>
              <a:ext cx="914400" cy="914400"/>
            </a:xfrm>
            <a:prstGeom prst="rect">
              <a:avLst/>
            </a:prstGeom>
          </p:spPr>
        </p:pic>
      </p:grpSp>
      <p:cxnSp>
        <p:nvCxnSpPr>
          <p:cNvPr id="26" name="Connector: Curved 25">
            <a:extLst>
              <a:ext uri="{FF2B5EF4-FFF2-40B4-BE49-F238E27FC236}">
                <a16:creationId xmlns:a16="http://schemas.microsoft.com/office/drawing/2014/main" id="{F5231F12-87F5-4FDB-9546-79776AC8095F}"/>
              </a:ext>
            </a:extLst>
          </p:cNvPr>
          <p:cNvCxnSpPr>
            <a:stCxn id="44" idx="2"/>
            <a:endCxn id="14" idx="0"/>
          </p:cNvCxnSpPr>
          <p:nvPr/>
        </p:nvCxnSpPr>
        <p:spPr>
          <a:xfrm rot="5400000">
            <a:off x="9441178" y="5690873"/>
            <a:ext cx="701141" cy="69730"/>
          </a:xfrm>
          <a:prstGeom prst="curvedConnector3">
            <a:avLst>
              <a:gd name="adj1" fmla="val 44475"/>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2B392CF2-6269-4FEA-82AF-4AD91664063F}"/>
              </a:ext>
            </a:extLst>
          </p:cNvPr>
          <p:cNvCxnSpPr>
            <a:stCxn id="13" idx="1"/>
            <a:endCxn id="44" idx="3"/>
          </p:cNvCxnSpPr>
          <p:nvPr/>
        </p:nvCxnSpPr>
        <p:spPr>
          <a:xfrm rot="10800000">
            <a:off x="9989316" y="5212464"/>
            <a:ext cx="1342299" cy="268467"/>
          </a:xfrm>
          <a:prstGeom prst="curvedConnector3">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2D4EC202-C83C-408B-B8A1-997C87025F60}"/>
              </a:ext>
            </a:extLst>
          </p:cNvPr>
          <p:cNvCxnSpPr>
            <a:stCxn id="13" idx="2"/>
            <a:endCxn id="14" idx="3"/>
          </p:cNvCxnSpPr>
          <p:nvPr/>
        </p:nvCxnSpPr>
        <p:spPr>
          <a:xfrm rot="5400000">
            <a:off x="10409263" y="5153957"/>
            <a:ext cx="595376" cy="1574731"/>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444BD8F7-095C-44A4-BD4C-C8C4B0C6FE5D}"/>
              </a:ext>
            </a:extLst>
          </p:cNvPr>
          <p:cNvCxnSpPr>
            <a:stCxn id="14" idx="0"/>
            <a:endCxn id="17" idx="2"/>
          </p:cNvCxnSpPr>
          <p:nvPr/>
        </p:nvCxnSpPr>
        <p:spPr>
          <a:xfrm rot="5400000" flipH="1" flipV="1">
            <a:off x="9823167" y="5464664"/>
            <a:ext cx="545360" cy="677928"/>
          </a:xfrm>
          <a:prstGeom prst="curvedConnector3">
            <a:avLst/>
          </a:prstGeom>
          <a:ln w="9525" cap="flat" cmpd="sng" algn="ctr">
            <a:solidFill>
              <a:srgbClr val="4472C4">
                <a:alpha val="2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Connector: Curved 29">
            <a:extLst>
              <a:ext uri="{FF2B5EF4-FFF2-40B4-BE49-F238E27FC236}">
                <a16:creationId xmlns:a16="http://schemas.microsoft.com/office/drawing/2014/main" id="{F0273B98-17A8-48E6-83F1-6139A7A42C9B}"/>
              </a:ext>
            </a:extLst>
          </p:cNvPr>
          <p:cNvCxnSpPr>
            <a:stCxn id="13" idx="2"/>
            <a:endCxn id="24" idx="0"/>
          </p:cNvCxnSpPr>
          <p:nvPr/>
        </p:nvCxnSpPr>
        <p:spPr>
          <a:xfrm rot="5400000">
            <a:off x="11062042" y="5305435"/>
            <a:ext cx="94075" cy="770475"/>
          </a:xfrm>
          <a:prstGeom prst="curvedConnector3">
            <a:avLst/>
          </a:prstGeom>
          <a:ln w="9525" cap="flat" cmpd="sng" algn="ctr">
            <a:solidFill>
              <a:srgbClr val="4472C4">
                <a:alpha val="2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Graphic 30" descr="Planet">
            <a:extLst>
              <a:ext uri="{FF2B5EF4-FFF2-40B4-BE49-F238E27FC236}">
                <a16:creationId xmlns:a16="http://schemas.microsoft.com/office/drawing/2014/main" id="{A555748D-83E4-4EBE-94CA-0E94ACEBC9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96219" y="4429919"/>
            <a:ext cx="325406" cy="325406"/>
          </a:xfrm>
          <a:prstGeom prst="rect">
            <a:avLst/>
          </a:prstGeom>
        </p:spPr>
      </p:pic>
      <p:grpSp>
        <p:nvGrpSpPr>
          <p:cNvPr id="32" name="Group 31">
            <a:extLst>
              <a:ext uri="{FF2B5EF4-FFF2-40B4-BE49-F238E27FC236}">
                <a16:creationId xmlns:a16="http://schemas.microsoft.com/office/drawing/2014/main" id="{0A33FEF0-C2D6-430E-A27C-4A2F73603CC3}"/>
              </a:ext>
            </a:extLst>
          </p:cNvPr>
          <p:cNvGrpSpPr/>
          <p:nvPr/>
        </p:nvGrpSpPr>
        <p:grpSpPr>
          <a:xfrm>
            <a:off x="10830374" y="4730627"/>
            <a:ext cx="381577" cy="390964"/>
            <a:chOff x="8285228" y="429692"/>
            <a:chExt cx="1072242" cy="1098621"/>
          </a:xfrm>
        </p:grpSpPr>
        <p:pic>
          <p:nvPicPr>
            <p:cNvPr id="33" name="Graphic 32" descr="Sun">
              <a:extLst>
                <a:ext uri="{FF2B5EF4-FFF2-40B4-BE49-F238E27FC236}">
                  <a16:creationId xmlns:a16="http://schemas.microsoft.com/office/drawing/2014/main" id="{8F5F407D-73CC-4664-AA92-21230605CD2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85228" y="429692"/>
              <a:ext cx="914400" cy="914400"/>
            </a:xfrm>
            <a:prstGeom prst="rect">
              <a:avLst/>
            </a:prstGeom>
          </p:spPr>
        </p:pic>
        <p:pic>
          <p:nvPicPr>
            <p:cNvPr id="34" name="Graphic 33" descr="Moon">
              <a:extLst>
                <a:ext uri="{FF2B5EF4-FFF2-40B4-BE49-F238E27FC236}">
                  <a16:creationId xmlns:a16="http://schemas.microsoft.com/office/drawing/2014/main" id="{154749C6-ACC7-40A0-A23B-38D0B7E41C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43070" y="613913"/>
              <a:ext cx="914400" cy="914400"/>
            </a:xfrm>
            <a:prstGeom prst="rect">
              <a:avLst/>
            </a:prstGeom>
          </p:spPr>
        </p:pic>
      </p:grpSp>
      <p:cxnSp>
        <p:nvCxnSpPr>
          <p:cNvPr id="35" name="Connector: Curved 34">
            <a:extLst>
              <a:ext uri="{FF2B5EF4-FFF2-40B4-BE49-F238E27FC236}">
                <a16:creationId xmlns:a16="http://schemas.microsoft.com/office/drawing/2014/main" id="{F6DBABAD-F79F-41BB-AE85-D7C88ECC2343}"/>
              </a:ext>
            </a:extLst>
          </p:cNvPr>
          <p:cNvCxnSpPr>
            <a:endCxn id="33" idx="1"/>
          </p:cNvCxnSpPr>
          <p:nvPr/>
        </p:nvCxnSpPr>
        <p:spPr>
          <a:xfrm flipV="1">
            <a:off x="9989316" y="4893330"/>
            <a:ext cx="841058" cy="312212"/>
          </a:xfrm>
          <a:prstGeom prst="curvedConnector3">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CC2FA71E-2D5D-4AE0-A33B-50BC34C90794}"/>
              </a:ext>
            </a:extLst>
          </p:cNvPr>
          <p:cNvCxnSpPr>
            <a:stCxn id="34" idx="3"/>
            <a:endCxn id="13" idx="0"/>
          </p:cNvCxnSpPr>
          <p:nvPr/>
        </p:nvCxnSpPr>
        <p:spPr>
          <a:xfrm>
            <a:off x="11211950" y="4958888"/>
            <a:ext cx="282367" cy="359341"/>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70E4AF25-A4C6-4D11-AA28-4D42C9D63647}"/>
              </a:ext>
            </a:extLst>
          </p:cNvPr>
          <p:cNvCxnSpPr>
            <a:stCxn id="34" idx="2"/>
            <a:endCxn id="14" idx="3"/>
          </p:cNvCxnSpPr>
          <p:nvPr/>
        </p:nvCxnSpPr>
        <p:spPr>
          <a:xfrm rot="5400000">
            <a:off x="9925707" y="5115470"/>
            <a:ext cx="1117420" cy="1129662"/>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FF159054-77EC-4D04-B9D8-74E4612F7589}"/>
              </a:ext>
            </a:extLst>
          </p:cNvPr>
          <p:cNvCxnSpPr>
            <a:stCxn id="34" idx="0"/>
            <a:endCxn id="31" idx="1"/>
          </p:cNvCxnSpPr>
          <p:nvPr/>
        </p:nvCxnSpPr>
        <p:spPr>
          <a:xfrm rot="5400000" flipH="1" flipV="1">
            <a:off x="11220951" y="4420918"/>
            <a:ext cx="203564" cy="546971"/>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EDA048B-1952-4E3A-8521-DFC7E51703C5}"/>
              </a:ext>
            </a:extLst>
          </p:cNvPr>
          <p:cNvSpPr txBox="1"/>
          <p:nvPr/>
        </p:nvSpPr>
        <p:spPr>
          <a:xfrm>
            <a:off x="10938087" y="4607316"/>
            <a:ext cx="1150870" cy="454403"/>
          </a:xfrm>
          <a:prstGeom prst="rect">
            <a:avLst/>
          </a:prstGeom>
          <a:effectLst>
            <a:outerShdw blurRad="25400" dir="17880000">
              <a:srgbClr val="000000">
                <a:alpha val="46000"/>
              </a:srgbClr>
            </a:outerShdw>
          </a:effectLst>
        </p:spPr>
        <p:txBody>
          <a:bodyPr vert="horz" wrap="square" lIns="91440" tIns="45720" rIns="91440" bIns="45720" rtlCol="0" anchor="ctr">
            <a:normAutofit fontScale="47500" lnSpcReduction="20000"/>
          </a:bodyPr>
          <a:lstStyle/>
          <a:p>
            <a:pPr algn="ctr"/>
            <a:r>
              <a:rPr lang="en-US" sz="4500" dirty="0">
                <a:solidFill>
                  <a:srgbClr val="C7C7C7"/>
                </a:solidFill>
              </a:rPr>
              <a:t>Context</a:t>
            </a:r>
          </a:p>
        </p:txBody>
      </p:sp>
      <p:sp>
        <p:nvSpPr>
          <p:cNvPr id="40" name="Arrow: Down 39">
            <a:extLst>
              <a:ext uri="{FF2B5EF4-FFF2-40B4-BE49-F238E27FC236}">
                <a16:creationId xmlns:a16="http://schemas.microsoft.com/office/drawing/2014/main" id="{A47CB80A-BC91-46CF-887A-2D542FA95A12}"/>
              </a:ext>
            </a:extLst>
          </p:cNvPr>
          <p:cNvSpPr/>
          <p:nvPr/>
        </p:nvSpPr>
        <p:spPr>
          <a:xfrm>
            <a:off x="10767643" y="5534942"/>
            <a:ext cx="118704" cy="198295"/>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E096A8D-A941-4738-9BEF-0A405B401F0C}"/>
              </a:ext>
            </a:extLst>
          </p:cNvPr>
          <p:cNvCxnSpPr>
            <a:cxnSpLocks/>
          </p:cNvCxnSpPr>
          <p:nvPr/>
        </p:nvCxnSpPr>
        <p:spPr>
          <a:xfrm flipV="1">
            <a:off x="8883001" y="5161517"/>
            <a:ext cx="1027769" cy="457037"/>
          </a:xfrm>
          <a:prstGeom prst="line">
            <a:avLst/>
          </a:prstGeom>
          <a:ln w="28575">
            <a:gradFill>
              <a:gsLst>
                <a:gs pos="0">
                  <a:srgbClr val="FEDAC2"/>
                </a:gs>
                <a:gs pos="55000">
                  <a:schemeClr val="accent1"/>
                </a:gs>
              </a:gsLst>
              <a:lin ang="0" scaled="0"/>
            </a:gradFill>
          </a:ln>
        </p:spPr>
        <p:style>
          <a:lnRef idx="1">
            <a:schemeClr val="accent1"/>
          </a:lnRef>
          <a:fillRef idx="0">
            <a:schemeClr val="accent1"/>
          </a:fillRef>
          <a:effectRef idx="0">
            <a:schemeClr val="accent1"/>
          </a:effectRef>
          <a:fontRef idx="minor">
            <a:schemeClr val="tx1"/>
          </a:fontRef>
        </p:style>
      </p:cxnSp>
      <p:pic>
        <p:nvPicPr>
          <p:cNvPr id="44" name="Content Placeholder 6" descr="Lightning">
            <a:extLst>
              <a:ext uri="{FF2B5EF4-FFF2-40B4-BE49-F238E27FC236}">
                <a16:creationId xmlns:a16="http://schemas.microsoft.com/office/drawing/2014/main" id="{F77E8EA3-88EE-4A7A-9E12-E18630FE55C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63910" y="5049762"/>
            <a:ext cx="325406" cy="325406"/>
          </a:xfrm>
          <a:prstGeom prst="rect">
            <a:avLst/>
          </a:prstGeom>
        </p:spPr>
      </p:pic>
      <p:cxnSp>
        <p:nvCxnSpPr>
          <p:cNvPr id="45" name="Straight Connector 44">
            <a:extLst>
              <a:ext uri="{FF2B5EF4-FFF2-40B4-BE49-F238E27FC236}">
                <a16:creationId xmlns:a16="http://schemas.microsoft.com/office/drawing/2014/main" id="{D5F03B8A-4B40-4C99-A5DD-41D0CAA06BB7}"/>
              </a:ext>
            </a:extLst>
          </p:cNvPr>
          <p:cNvCxnSpPr>
            <a:cxnSpLocks/>
          </p:cNvCxnSpPr>
          <p:nvPr/>
        </p:nvCxnSpPr>
        <p:spPr>
          <a:xfrm flipV="1">
            <a:off x="8883001" y="6107895"/>
            <a:ext cx="1011176" cy="39443"/>
          </a:xfrm>
          <a:prstGeom prst="line">
            <a:avLst/>
          </a:prstGeom>
          <a:ln w="28575">
            <a:gradFill>
              <a:gsLst>
                <a:gs pos="0">
                  <a:srgbClr val="FEDCC3"/>
                </a:gs>
                <a:gs pos="55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46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100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ntr" presetSubtype="0" fill="hold" nodeType="withEffect">
                                  <p:stCondLst>
                                    <p:cond delay="10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par>
                          <p:cTn id="18" fill="hold">
                            <p:stCondLst>
                              <p:cond delay="2500"/>
                            </p:stCondLst>
                            <p:childTnLst>
                              <p:par>
                                <p:cTn id="19" presetID="10" presetClass="entr" presetSubtype="0" fill="hold" nodeType="afterEffect">
                                  <p:stCondLst>
                                    <p:cond delay="10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4000"/>
                            </p:stCondLst>
                            <p:childTnLst>
                              <p:par>
                                <p:cTn id="23" presetID="10" presetClass="entr" presetSubtype="0" fill="hold" grpId="0" nodeType="afterEffect">
                                  <p:stCondLst>
                                    <p:cond delay="100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500"/>
                            </p:stCondLst>
                            <p:childTnLst>
                              <p:par>
                                <p:cTn id="27" presetID="10" presetClass="entr" presetSubtype="0" fill="hold" nodeType="afterEffect">
                                  <p:stCondLst>
                                    <p:cond delay="10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105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11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115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12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125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nodeType="withEffect">
                                  <p:stCondLst>
                                    <p:cond delay="13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135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nodeType="withEffect">
                                  <p:stCondLst>
                                    <p:cond delay="140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nodeType="withEffect">
                                  <p:stCondLst>
                                    <p:cond delay="145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150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nodeType="withEffect">
                                  <p:stCondLst>
                                    <p:cond delay="155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nodeType="withEffect">
                                  <p:stCondLst>
                                    <p:cond delay="160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nodeType="withEffect">
                                  <p:stCondLst>
                                    <p:cond delay="165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par>
                                <p:cTn id="69" presetID="10" presetClass="entr" presetSubtype="0" fill="hold" grpId="0" nodeType="withEffect">
                                  <p:stCondLst>
                                    <p:cond delay="170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nodeType="withEffect">
                                  <p:stCondLst>
                                    <p:cond delay="175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9" grpId="0"/>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DC1877A4-E8AB-40DC-9CAB-47C7AE429459}"/>
              </a:ext>
            </a:extLst>
          </p:cNvPr>
          <p:cNvSpPr txBox="1">
            <a:spLocks/>
          </p:cNvSpPr>
          <p:nvPr/>
        </p:nvSpPr>
        <p:spPr>
          <a:xfrm>
            <a:off x="838200" y="2304345"/>
            <a:ext cx="5181600"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Place cells fire in association with specific, allocentrically defined locations in space during navigation</a:t>
            </a:r>
          </a:p>
          <a:p>
            <a:r>
              <a:rPr lang="en-US" dirty="0"/>
              <a:t>Place cells can remap in accordance with translation and scaling transformations but </a:t>
            </a:r>
            <a:r>
              <a:rPr lang="en-US" i="1" dirty="0"/>
              <a:t>not</a:t>
            </a:r>
            <a:r>
              <a:rPr lang="en-US" dirty="0"/>
              <a:t> changes in shape</a:t>
            </a:r>
          </a:p>
          <a:p>
            <a:r>
              <a:rPr lang="en-US" dirty="0"/>
              <a:t>“Time” cells fire in relation to moments in time relative to the start of a trial</a:t>
            </a:r>
          </a:p>
          <a:p>
            <a:r>
              <a:rPr lang="en-US" dirty="0"/>
              <a:t>Time cells scale with scaling of temporal distances (see a vs. b on the bottom right)</a:t>
            </a:r>
          </a:p>
        </p:txBody>
      </p:sp>
      <p:sp>
        <p:nvSpPr>
          <p:cNvPr id="2" name="Title 1">
            <a:extLst>
              <a:ext uri="{FF2B5EF4-FFF2-40B4-BE49-F238E27FC236}">
                <a16:creationId xmlns:a16="http://schemas.microsoft.com/office/drawing/2014/main" id="{778E82B0-FDEC-46BD-AD0E-09AE0ACDF738}"/>
              </a:ext>
            </a:extLst>
          </p:cNvPr>
          <p:cNvSpPr>
            <a:spLocks noGrp="1"/>
          </p:cNvSpPr>
          <p:nvPr>
            <p:ph type="title"/>
          </p:nvPr>
        </p:nvSpPr>
        <p:spPr>
          <a:xfrm>
            <a:off x="838200" y="598448"/>
            <a:ext cx="10515600" cy="1325563"/>
          </a:xfrm>
        </p:spPr>
        <p:txBody>
          <a:bodyPr/>
          <a:lstStyle/>
          <a:p>
            <a:r>
              <a:rPr lang="en-US" dirty="0"/>
              <a:t>Episodic Memory</a:t>
            </a:r>
          </a:p>
        </p:txBody>
      </p:sp>
      <p:sp>
        <p:nvSpPr>
          <p:cNvPr id="3" name="Content Placeholder 2">
            <a:extLst>
              <a:ext uri="{FF2B5EF4-FFF2-40B4-BE49-F238E27FC236}">
                <a16:creationId xmlns:a16="http://schemas.microsoft.com/office/drawing/2014/main" id="{32E31176-46D5-4F23-9670-F9FE3ABF4CCB}"/>
              </a:ext>
            </a:extLst>
          </p:cNvPr>
          <p:cNvSpPr>
            <a:spLocks noGrp="1"/>
          </p:cNvSpPr>
          <p:nvPr>
            <p:ph idx="1"/>
          </p:nvPr>
        </p:nvSpPr>
        <p:spPr>
          <a:xfrm>
            <a:off x="838200" y="2306987"/>
            <a:ext cx="5534319" cy="4122093"/>
          </a:xfrm>
        </p:spPr>
        <p:txBody>
          <a:bodyPr>
            <a:normAutofit lnSpcReduction="10000"/>
          </a:bodyPr>
          <a:lstStyle/>
          <a:p>
            <a:r>
              <a:rPr lang="en-US" dirty="0"/>
              <a:t>Episodic memory can be defined as memory for </a:t>
            </a:r>
            <a:r>
              <a:rPr lang="en-US" b="1" dirty="0"/>
              <a:t>specific/precise events</a:t>
            </a:r>
            <a:r>
              <a:rPr lang="en-US" dirty="0"/>
              <a:t> in </a:t>
            </a:r>
            <a:r>
              <a:rPr lang="en-US" b="1" dirty="0"/>
              <a:t>space</a:t>
            </a:r>
            <a:r>
              <a:rPr lang="en-US" dirty="0"/>
              <a:t> and </a:t>
            </a:r>
            <a:r>
              <a:rPr lang="en-US" b="1" dirty="0"/>
              <a:t>time</a:t>
            </a:r>
            <a:r>
              <a:rPr lang="en-US" dirty="0"/>
              <a:t>, framed by </a:t>
            </a:r>
            <a:r>
              <a:rPr lang="en-US" b="1" dirty="0"/>
              <a:t>context</a:t>
            </a:r>
          </a:p>
          <a:p>
            <a:r>
              <a:rPr lang="en-US" b="1" dirty="0"/>
              <a:t>Context</a:t>
            </a:r>
            <a:r>
              <a:rPr lang="en-US" dirty="0"/>
              <a:t> can be defined as additional, often more stable/protracted, information which is indirectly related to an episode</a:t>
            </a:r>
          </a:p>
          <a:p>
            <a:r>
              <a:rPr lang="en-US" dirty="0"/>
              <a:t>Episodic memory critically relies on the hippocampus</a:t>
            </a:r>
          </a:p>
        </p:txBody>
      </p:sp>
      <p:grpSp>
        <p:nvGrpSpPr>
          <p:cNvPr id="8" name="Group 7">
            <a:extLst>
              <a:ext uri="{FF2B5EF4-FFF2-40B4-BE49-F238E27FC236}">
                <a16:creationId xmlns:a16="http://schemas.microsoft.com/office/drawing/2014/main" id="{639458B7-353B-4BAA-9334-5036D09569CB}"/>
              </a:ext>
            </a:extLst>
          </p:cNvPr>
          <p:cNvGrpSpPr/>
          <p:nvPr/>
        </p:nvGrpSpPr>
        <p:grpSpPr>
          <a:xfrm>
            <a:off x="0" y="-1321"/>
            <a:ext cx="12192000" cy="219435"/>
            <a:chOff x="0" y="-1321"/>
            <a:chExt cx="12192000" cy="219435"/>
          </a:xfrm>
        </p:grpSpPr>
        <p:sp>
          <p:nvSpPr>
            <p:cNvPr id="9" name="Rectangle 8">
              <a:extLst>
                <a:ext uri="{FF2B5EF4-FFF2-40B4-BE49-F238E27FC236}">
                  <a16:creationId xmlns:a16="http://schemas.microsoft.com/office/drawing/2014/main" id="{B373C42B-7652-41E7-9AFD-C7059665FCE2}"/>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0" name="Rectangle 9">
              <a:extLst>
                <a:ext uri="{FF2B5EF4-FFF2-40B4-BE49-F238E27FC236}">
                  <a16:creationId xmlns:a16="http://schemas.microsoft.com/office/drawing/2014/main" id="{62420624-937D-4993-9EC0-F763405BF7A5}"/>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1" name="Rectangle 10">
              <a:extLst>
                <a:ext uri="{FF2B5EF4-FFF2-40B4-BE49-F238E27FC236}">
                  <a16:creationId xmlns:a16="http://schemas.microsoft.com/office/drawing/2014/main" id="{22FBF076-2798-4F34-AD5D-2D5A1D0C9FA3}"/>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2" name="Rectangle 11">
              <a:extLst>
                <a:ext uri="{FF2B5EF4-FFF2-40B4-BE49-F238E27FC236}">
                  <a16:creationId xmlns:a16="http://schemas.microsoft.com/office/drawing/2014/main" id="{10982F59-C89C-4568-917E-2CA76395BD57}"/>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3" name="Rectangle 12">
              <a:extLst>
                <a:ext uri="{FF2B5EF4-FFF2-40B4-BE49-F238E27FC236}">
                  <a16:creationId xmlns:a16="http://schemas.microsoft.com/office/drawing/2014/main" id="{0B8071DB-FC6D-4545-85AC-EED25459C6E3}"/>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14" name="Picture 13" descr="Screen Shot 2017-11-30 at 12.35.09 PM.png">
            <a:extLst>
              <a:ext uri="{FF2B5EF4-FFF2-40B4-BE49-F238E27FC236}">
                <a16:creationId xmlns:a16="http://schemas.microsoft.com/office/drawing/2014/main" id="{0DEC76C3-4D4A-4D1C-BA16-B1B76AB12367}"/>
              </a:ext>
            </a:extLst>
          </p:cNvPr>
          <p:cNvPicPr>
            <a:picLocks noChangeAspect="1"/>
          </p:cNvPicPr>
          <p:nvPr/>
        </p:nvPicPr>
        <p:blipFill rotWithShape="1">
          <a:blip r:embed="rId2">
            <a:extLst>
              <a:ext uri="{28A0092B-C50C-407E-A947-70E740481C1C}">
                <a14:useLocalDpi xmlns:a14="http://schemas.microsoft.com/office/drawing/2010/main" val="0"/>
              </a:ext>
            </a:extLst>
          </a:blip>
          <a:srcRect l="38247"/>
          <a:stretch/>
        </p:blipFill>
        <p:spPr>
          <a:xfrm>
            <a:off x="6372519" y="2306987"/>
            <a:ext cx="5646656" cy="4048489"/>
          </a:xfrm>
          <a:prstGeom prst="rect">
            <a:avLst/>
          </a:prstGeom>
        </p:spPr>
      </p:pic>
      <p:pic>
        <p:nvPicPr>
          <p:cNvPr id="15" name="Picture 2" descr="https://upload.wikimedia.org/wikipedia/commons/5/5e/Place_Cell_Spiking_Activity_Example.png">
            <a:extLst>
              <a:ext uri="{FF2B5EF4-FFF2-40B4-BE49-F238E27FC236}">
                <a16:creationId xmlns:a16="http://schemas.microsoft.com/office/drawing/2014/main" id="{F4FF8E15-F53C-4F33-9E7F-6BEA8A820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941" y="443915"/>
            <a:ext cx="2425234" cy="1634629"/>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5">
            <a:extLst>
              <a:ext uri="{FF2B5EF4-FFF2-40B4-BE49-F238E27FC236}">
                <a16:creationId xmlns:a16="http://schemas.microsoft.com/office/drawing/2014/main" id="{2B7E7B1E-8822-4F66-A6C9-B5CCC677E39C}"/>
              </a:ext>
            </a:extLst>
          </p:cNvPr>
          <p:cNvPicPr>
            <a:picLocks noChangeAspect="1"/>
          </p:cNvPicPr>
          <p:nvPr/>
        </p:nvPicPr>
        <p:blipFill rotWithShape="1">
          <a:blip r:embed="rId4"/>
          <a:srcRect b="56495"/>
          <a:stretch/>
        </p:blipFill>
        <p:spPr>
          <a:xfrm>
            <a:off x="5617037" y="615583"/>
            <a:ext cx="3825918" cy="1385764"/>
          </a:xfrm>
          <a:prstGeom prst="rect">
            <a:avLst/>
          </a:prstGeom>
        </p:spPr>
      </p:pic>
    </p:spTree>
    <p:extLst>
      <p:ext uri="{BB962C8B-B14F-4D97-AF65-F5344CB8AC3E}">
        <p14:creationId xmlns:p14="http://schemas.microsoft.com/office/powerpoint/2010/main" val="5560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 presetClass="exit"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 presetClass="entr" presetSubtype="0" fill="hold" nodeType="withEffect">
                                  <p:stCondLst>
                                    <p:cond delay="0"/>
                                  </p:stCondLst>
                                  <p:childTnLst>
                                    <p:set>
                                      <p:cBhvr>
                                        <p:cTn id="2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9E6E-3DE0-4926-8F8F-79763ED42275}"/>
              </a:ext>
            </a:extLst>
          </p:cNvPr>
          <p:cNvSpPr>
            <a:spLocks noGrp="1"/>
          </p:cNvSpPr>
          <p:nvPr>
            <p:ph type="title"/>
          </p:nvPr>
        </p:nvSpPr>
        <p:spPr/>
        <p:txBody>
          <a:bodyPr/>
          <a:lstStyle/>
          <a:p>
            <a:r>
              <a:rPr lang="en-US" dirty="0"/>
              <a:t>Hippocampal Cell Populations (place cells)</a:t>
            </a:r>
          </a:p>
        </p:txBody>
      </p:sp>
      <p:sp>
        <p:nvSpPr>
          <p:cNvPr id="3" name="Content Placeholder 2">
            <a:extLst>
              <a:ext uri="{FF2B5EF4-FFF2-40B4-BE49-F238E27FC236}">
                <a16:creationId xmlns:a16="http://schemas.microsoft.com/office/drawing/2014/main" id="{AAD344DB-CEB8-4D1C-9D78-39AC4CD662B1}"/>
              </a:ext>
            </a:extLst>
          </p:cNvPr>
          <p:cNvSpPr>
            <a:spLocks noGrp="1"/>
          </p:cNvSpPr>
          <p:nvPr>
            <p:ph sz="half" idx="1"/>
          </p:nvPr>
        </p:nvSpPr>
        <p:spPr/>
        <p:txBody>
          <a:bodyPr>
            <a:normAutofit lnSpcReduction="10000"/>
          </a:bodyPr>
          <a:lstStyle/>
          <a:p>
            <a:r>
              <a:rPr lang="en-US" dirty="0"/>
              <a:t>Place cells fire in association with specific locations in space during navigation</a:t>
            </a:r>
          </a:p>
          <a:p>
            <a:r>
              <a:rPr lang="en-US" dirty="0"/>
              <a:t>These locations are allocentrically defined</a:t>
            </a:r>
          </a:p>
          <a:p>
            <a:r>
              <a:rPr lang="en-US" dirty="0"/>
              <a:t>Place cells can remap in accordance with translation and scaling transformations</a:t>
            </a:r>
          </a:p>
          <a:p>
            <a:r>
              <a:rPr lang="en-US" dirty="0"/>
              <a:t>Place cells do not successfully remap with changes in shape information</a:t>
            </a:r>
          </a:p>
        </p:txBody>
      </p:sp>
      <p:pic>
        <p:nvPicPr>
          <p:cNvPr id="1026" name="Picture 2" descr="https://upload.wikimedia.org/wikipedia/commons/5/5e/Place_Cell_Spiking_Activity_Example.png">
            <a:extLst>
              <a:ext uri="{FF2B5EF4-FFF2-40B4-BE49-F238E27FC236}">
                <a16:creationId xmlns:a16="http://schemas.microsoft.com/office/drawing/2014/main" id="{C217FE54-F09C-4945-B985-06D6931C358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20738" y="2079625"/>
            <a:ext cx="5506715" cy="37115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0D772A67-079C-4899-A37D-B79ABF44BB28}"/>
              </a:ext>
            </a:extLst>
          </p:cNvPr>
          <p:cNvGrpSpPr/>
          <p:nvPr/>
        </p:nvGrpSpPr>
        <p:grpSpPr>
          <a:xfrm>
            <a:off x="0" y="-1321"/>
            <a:ext cx="12192000" cy="219435"/>
            <a:chOff x="0" y="-1321"/>
            <a:chExt cx="12192000" cy="219435"/>
          </a:xfrm>
        </p:grpSpPr>
        <p:sp>
          <p:nvSpPr>
            <p:cNvPr id="8" name="Rectangle 7">
              <a:extLst>
                <a:ext uri="{FF2B5EF4-FFF2-40B4-BE49-F238E27FC236}">
                  <a16:creationId xmlns:a16="http://schemas.microsoft.com/office/drawing/2014/main" id="{905792A8-2935-46F2-8944-78F30B7DA0B9}"/>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9" name="Rectangle 8">
              <a:extLst>
                <a:ext uri="{FF2B5EF4-FFF2-40B4-BE49-F238E27FC236}">
                  <a16:creationId xmlns:a16="http://schemas.microsoft.com/office/drawing/2014/main" id="{1CEAB776-9057-49EE-8119-D1ED31D52966}"/>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0" name="Rectangle 9">
              <a:extLst>
                <a:ext uri="{FF2B5EF4-FFF2-40B4-BE49-F238E27FC236}">
                  <a16:creationId xmlns:a16="http://schemas.microsoft.com/office/drawing/2014/main" id="{A3EAD4CF-09AB-4EC1-BCF0-F4B6C9E273BD}"/>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1" name="Rectangle 10">
              <a:extLst>
                <a:ext uri="{FF2B5EF4-FFF2-40B4-BE49-F238E27FC236}">
                  <a16:creationId xmlns:a16="http://schemas.microsoft.com/office/drawing/2014/main" id="{C6281B5B-0C9B-4BA3-AE71-7B6ADB8D5504}"/>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2" name="Rectangle 11">
              <a:extLst>
                <a:ext uri="{FF2B5EF4-FFF2-40B4-BE49-F238E27FC236}">
                  <a16:creationId xmlns:a16="http://schemas.microsoft.com/office/drawing/2014/main" id="{69C577FC-98EB-4F99-BF88-70CCEC3A6E56}"/>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3869862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95FD-D44B-413A-9895-9C46BCA3CB54}"/>
              </a:ext>
            </a:extLst>
          </p:cNvPr>
          <p:cNvSpPr>
            <a:spLocks noGrp="1"/>
          </p:cNvSpPr>
          <p:nvPr>
            <p:ph type="title"/>
          </p:nvPr>
        </p:nvSpPr>
        <p:spPr/>
        <p:txBody>
          <a:bodyPr/>
          <a:lstStyle/>
          <a:p>
            <a:r>
              <a:rPr lang="en-US" dirty="0"/>
              <a:t>Hippocampal Cell Populations (time cells)</a:t>
            </a:r>
          </a:p>
        </p:txBody>
      </p:sp>
      <p:sp>
        <p:nvSpPr>
          <p:cNvPr id="4" name="Content Placeholder 3">
            <a:extLst>
              <a:ext uri="{FF2B5EF4-FFF2-40B4-BE49-F238E27FC236}">
                <a16:creationId xmlns:a16="http://schemas.microsoft.com/office/drawing/2014/main" id="{B083CC4C-727C-4000-8CF9-EEE9F92E71F7}"/>
              </a:ext>
            </a:extLst>
          </p:cNvPr>
          <p:cNvSpPr>
            <a:spLocks noGrp="1"/>
          </p:cNvSpPr>
          <p:nvPr>
            <p:ph sz="half" idx="1"/>
          </p:nvPr>
        </p:nvSpPr>
        <p:spPr/>
        <p:txBody>
          <a:bodyPr>
            <a:normAutofit lnSpcReduction="10000"/>
          </a:bodyPr>
          <a:lstStyle/>
          <a:p>
            <a:r>
              <a:rPr lang="en-US" dirty="0"/>
              <a:t>Similarly to place cells, some cells in the hippocampus known as “time” cells fire in relation to moments in time relative to the start of a trial</a:t>
            </a:r>
          </a:p>
          <a:p>
            <a:r>
              <a:rPr lang="en-US" dirty="0"/>
              <a:t>A figure 8 maze with a variable speed treadmill can be used to disentangle time from distance</a:t>
            </a:r>
          </a:p>
          <a:p>
            <a:r>
              <a:rPr lang="en-US" dirty="0"/>
              <a:t>Time cells scale with scaling of temporal distances (see a vs. b on the bottom right)</a:t>
            </a:r>
          </a:p>
        </p:txBody>
      </p:sp>
      <p:pic>
        <p:nvPicPr>
          <p:cNvPr id="6" name="Content Placeholder 5">
            <a:extLst>
              <a:ext uri="{FF2B5EF4-FFF2-40B4-BE49-F238E27FC236}">
                <a16:creationId xmlns:a16="http://schemas.microsoft.com/office/drawing/2014/main" id="{90B923EE-2CB0-42F8-8553-D75DB48C0E7B}"/>
              </a:ext>
            </a:extLst>
          </p:cNvPr>
          <p:cNvPicPr>
            <a:picLocks noGrp="1" noChangeAspect="1"/>
          </p:cNvPicPr>
          <p:nvPr>
            <p:ph sz="half" idx="2"/>
          </p:nvPr>
        </p:nvPicPr>
        <p:blipFill rotWithShape="1">
          <a:blip r:embed="rId2"/>
          <a:srcRect b="56495"/>
          <a:stretch/>
        </p:blipFill>
        <p:spPr>
          <a:xfrm>
            <a:off x="6502400" y="4790703"/>
            <a:ext cx="5181600" cy="1876798"/>
          </a:xfrm>
          <a:prstGeom prst="rect">
            <a:avLst/>
          </a:prstGeom>
        </p:spPr>
      </p:pic>
      <p:pic>
        <p:nvPicPr>
          <p:cNvPr id="7" name="Picture 6">
            <a:extLst>
              <a:ext uri="{FF2B5EF4-FFF2-40B4-BE49-F238E27FC236}">
                <a16:creationId xmlns:a16="http://schemas.microsoft.com/office/drawing/2014/main" id="{F93DFE94-1502-4B7F-AAE9-27FA4DA62AF8}"/>
              </a:ext>
            </a:extLst>
          </p:cNvPr>
          <p:cNvPicPr>
            <a:picLocks noChangeAspect="1"/>
          </p:cNvPicPr>
          <p:nvPr/>
        </p:nvPicPr>
        <p:blipFill>
          <a:blip r:embed="rId3"/>
          <a:stretch>
            <a:fillRect/>
          </a:stretch>
        </p:blipFill>
        <p:spPr>
          <a:xfrm>
            <a:off x="6502400" y="1546225"/>
            <a:ext cx="5181600" cy="3085149"/>
          </a:xfrm>
          <a:prstGeom prst="rect">
            <a:avLst/>
          </a:prstGeom>
        </p:spPr>
      </p:pic>
      <p:grpSp>
        <p:nvGrpSpPr>
          <p:cNvPr id="8" name="Group 7">
            <a:extLst>
              <a:ext uri="{FF2B5EF4-FFF2-40B4-BE49-F238E27FC236}">
                <a16:creationId xmlns:a16="http://schemas.microsoft.com/office/drawing/2014/main" id="{BE770167-6BB9-485A-89EA-3D8FAB22BF54}"/>
              </a:ext>
            </a:extLst>
          </p:cNvPr>
          <p:cNvGrpSpPr/>
          <p:nvPr/>
        </p:nvGrpSpPr>
        <p:grpSpPr>
          <a:xfrm>
            <a:off x="0" y="-1321"/>
            <a:ext cx="12192000" cy="219435"/>
            <a:chOff x="0" y="-1321"/>
            <a:chExt cx="12192000" cy="219435"/>
          </a:xfrm>
        </p:grpSpPr>
        <p:sp>
          <p:nvSpPr>
            <p:cNvPr id="9" name="Rectangle 8">
              <a:extLst>
                <a:ext uri="{FF2B5EF4-FFF2-40B4-BE49-F238E27FC236}">
                  <a16:creationId xmlns:a16="http://schemas.microsoft.com/office/drawing/2014/main" id="{05B98A48-C57A-4BE3-86CA-AD80886AB074}"/>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0" name="Rectangle 9">
              <a:extLst>
                <a:ext uri="{FF2B5EF4-FFF2-40B4-BE49-F238E27FC236}">
                  <a16:creationId xmlns:a16="http://schemas.microsoft.com/office/drawing/2014/main" id="{9BDA5F96-66B5-4910-91F0-D88857C9A66A}"/>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1" name="Rectangle 10">
              <a:extLst>
                <a:ext uri="{FF2B5EF4-FFF2-40B4-BE49-F238E27FC236}">
                  <a16:creationId xmlns:a16="http://schemas.microsoft.com/office/drawing/2014/main" id="{476B409E-9BCF-4BEB-AF84-4D8B8594F6D4}"/>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2" name="Rectangle 11">
              <a:extLst>
                <a:ext uri="{FF2B5EF4-FFF2-40B4-BE49-F238E27FC236}">
                  <a16:creationId xmlns:a16="http://schemas.microsoft.com/office/drawing/2014/main" id="{785DDE8D-C69B-4D77-A05C-562C4EDDA8EB}"/>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3" name="Rectangle 12">
              <a:extLst>
                <a:ext uri="{FF2B5EF4-FFF2-40B4-BE49-F238E27FC236}">
                  <a16:creationId xmlns:a16="http://schemas.microsoft.com/office/drawing/2014/main" id="{9FB25C0C-56A5-427B-A12C-3224B2364517}"/>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1891979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Picture 3" hidden="1">
            <a:extLst>
              <a:ext uri="{FF2B5EF4-FFF2-40B4-BE49-F238E27FC236}">
                <a16:creationId xmlns:a16="http://schemas.microsoft.com/office/drawing/2014/main" id="{24B1735A-C3A2-462F-A564-5A33B7BA1886}"/>
              </a:ext>
            </a:extLst>
          </p:cNvPr>
          <p:cNvPicPr>
            <a:picLocks noChangeAspect="1"/>
          </p:cNvPicPr>
          <p:nvPr/>
        </p:nvPicPr>
        <p:blipFill>
          <a:blip r:embed="rId4"/>
          <a:stretch>
            <a:fillRect/>
          </a:stretch>
        </p:blipFill>
        <p:spPr>
          <a:xfrm>
            <a:off x="5014275" y="244474"/>
            <a:ext cx="4107499" cy="1857375"/>
          </a:xfrm>
          <a:prstGeom prst="rect">
            <a:avLst/>
          </a:prstGeom>
        </p:spPr>
      </p:pic>
      <p:sp>
        <p:nvSpPr>
          <p:cNvPr id="2" name="Title 1">
            <a:extLst>
              <a:ext uri="{FF2B5EF4-FFF2-40B4-BE49-F238E27FC236}">
                <a16:creationId xmlns:a16="http://schemas.microsoft.com/office/drawing/2014/main" id="{C64F4E67-F407-43FF-8E73-80461E3F6E16}"/>
              </a:ext>
            </a:extLst>
          </p:cNvPr>
          <p:cNvSpPr>
            <a:spLocks noGrp="1"/>
          </p:cNvSpPr>
          <p:nvPr>
            <p:ph type="title"/>
          </p:nvPr>
        </p:nvSpPr>
        <p:spPr/>
        <p:txBody>
          <a:bodyPr/>
          <a:lstStyle/>
          <a:p>
            <a:r>
              <a:rPr lang="en-US" dirty="0"/>
              <a:t>Zacks et al. 2007</a:t>
            </a:r>
          </a:p>
        </p:txBody>
      </p:sp>
      <p:pic>
        <p:nvPicPr>
          <p:cNvPr id="5" name="Picture 4" hidden="1">
            <a:extLst>
              <a:ext uri="{FF2B5EF4-FFF2-40B4-BE49-F238E27FC236}">
                <a16:creationId xmlns:a16="http://schemas.microsoft.com/office/drawing/2014/main" id="{EE6B2332-1575-420E-B099-E5815F1AACAF}"/>
              </a:ext>
            </a:extLst>
          </p:cNvPr>
          <p:cNvPicPr>
            <a:picLocks noChangeAspect="1"/>
          </p:cNvPicPr>
          <p:nvPr/>
        </p:nvPicPr>
        <p:blipFill>
          <a:blip r:embed="rId5"/>
          <a:stretch>
            <a:fillRect/>
          </a:stretch>
        </p:blipFill>
        <p:spPr>
          <a:xfrm>
            <a:off x="6456451" y="2628900"/>
            <a:ext cx="5735549" cy="3479800"/>
          </a:xfrm>
          <a:prstGeom prst="rect">
            <a:avLst/>
          </a:prstGeom>
          <a:solidFill>
            <a:schemeClr val="tx1">
              <a:alpha val="0"/>
            </a:schemeClr>
          </a:solidFill>
        </p:spPr>
      </p:pic>
      <p:pic>
        <p:nvPicPr>
          <p:cNvPr id="6" name="vlc-record-2017-11-19-13h17m19s-Breakfast_Social.mp4-">
            <a:hlinkClick r:id="" action="ppaction://media"/>
            <a:extLst>
              <a:ext uri="{FF2B5EF4-FFF2-40B4-BE49-F238E27FC236}">
                <a16:creationId xmlns:a16="http://schemas.microsoft.com/office/drawing/2014/main" id="{40E6AF98-DFDA-4DFB-B802-D356104AC27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9343254" y="359183"/>
            <a:ext cx="2663009" cy="1997075"/>
          </a:xfrm>
        </p:spPr>
      </p:pic>
      <p:sp>
        <p:nvSpPr>
          <p:cNvPr id="8" name="Content Placeholder 2">
            <a:extLst>
              <a:ext uri="{FF2B5EF4-FFF2-40B4-BE49-F238E27FC236}">
                <a16:creationId xmlns:a16="http://schemas.microsoft.com/office/drawing/2014/main" id="{BCCBD1BF-A5A8-49AE-80B4-08EBBFEA0E72}"/>
              </a:ext>
            </a:extLst>
          </p:cNvPr>
          <p:cNvSpPr txBox="1">
            <a:spLocks/>
          </p:cNvSpPr>
          <p:nvPr/>
        </p:nvSpPr>
        <p:spPr>
          <a:xfrm>
            <a:off x="838200" y="1825624"/>
            <a:ext cx="5295900" cy="47021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Event modeling: </a:t>
            </a:r>
            <a:r>
              <a:rPr lang="en-US" dirty="0"/>
              <a:t>what constitutes an “event” and how events are segmented?</a:t>
            </a:r>
          </a:p>
          <a:p>
            <a:r>
              <a:rPr lang="en-US" dirty="0"/>
              <a:t>Zacks et al. has shown that individuals </a:t>
            </a:r>
            <a:r>
              <a:rPr lang="en-US" i="1" dirty="0"/>
              <a:t>naturally segment continuous streams of information into event segments</a:t>
            </a:r>
            <a:r>
              <a:rPr lang="en-US" dirty="0"/>
              <a:t> of different resolutions</a:t>
            </a:r>
          </a:p>
          <a:p>
            <a:r>
              <a:rPr lang="en-US" dirty="0"/>
              <a:t>Coarsely, </a:t>
            </a:r>
            <a:r>
              <a:rPr lang="en-US" b="1" dirty="0"/>
              <a:t>event boundaries </a:t>
            </a:r>
            <a:r>
              <a:rPr lang="en-US" dirty="0"/>
              <a:t>divide up continuous time to aid in describing and organizing memory for those events</a:t>
            </a:r>
          </a:p>
        </p:txBody>
      </p:sp>
      <p:grpSp>
        <p:nvGrpSpPr>
          <p:cNvPr id="9" name="Group 8">
            <a:extLst>
              <a:ext uri="{FF2B5EF4-FFF2-40B4-BE49-F238E27FC236}">
                <a16:creationId xmlns:a16="http://schemas.microsoft.com/office/drawing/2014/main" id="{5B9E265E-BF65-4712-B784-D60590377658}"/>
              </a:ext>
            </a:extLst>
          </p:cNvPr>
          <p:cNvGrpSpPr/>
          <p:nvPr/>
        </p:nvGrpSpPr>
        <p:grpSpPr>
          <a:xfrm>
            <a:off x="0" y="-1321"/>
            <a:ext cx="12192000" cy="219435"/>
            <a:chOff x="0" y="-1321"/>
            <a:chExt cx="12192000" cy="219435"/>
          </a:xfrm>
        </p:grpSpPr>
        <p:sp>
          <p:nvSpPr>
            <p:cNvPr id="10" name="Rectangle 9">
              <a:extLst>
                <a:ext uri="{FF2B5EF4-FFF2-40B4-BE49-F238E27FC236}">
                  <a16:creationId xmlns:a16="http://schemas.microsoft.com/office/drawing/2014/main" id="{94A63BAB-62E6-4FFE-BA0E-76271A60E19A}"/>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1" name="Rectangle 10">
              <a:extLst>
                <a:ext uri="{FF2B5EF4-FFF2-40B4-BE49-F238E27FC236}">
                  <a16:creationId xmlns:a16="http://schemas.microsoft.com/office/drawing/2014/main" id="{21BFAF0E-38B6-4388-9B62-0C03F390C9BE}"/>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2" name="Rectangle 11">
              <a:extLst>
                <a:ext uri="{FF2B5EF4-FFF2-40B4-BE49-F238E27FC236}">
                  <a16:creationId xmlns:a16="http://schemas.microsoft.com/office/drawing/2014/main" id="{F87E33D3-7E4B-4EDD-A1F0-0233670EF570}"/>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3" name="Rectangle 12">
              <a:extLst>
                <a:ext uri="{FF2B5EF4-FFF2-40B4-BE49-F238E27FC236}">
                  <a16:creationId xmlns:a16="http://schemas.microsoft.com/office/drawing/2014/main" id="{57109CB4-F4C0-4D2C-9E11-46A73B1C6AD0}"/>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4" name="Rectangle 13">
              <a:extLst>
                <a:ext uri="{FF2B5EF4-FFF2-40B4-BE49-F238E27FC236}">
                  <a16:creationId xmlns:a16="http://schemas.microsoft.com/office/drawing/2014/main" id="{C49653B0-0CBB-40BF-A8DC-CE193444F972}"/>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3" name="Picture 2">
            <a:extLst>
              <a:ext uri="{FF2B5EF4-FFF2-40B4-BE49-F238E27FC236}">
                <a16:creationId xmlns:a16="http://schemas.microsoft.com/office/drawing/2014/main" id="{45B23885-E1A8-465E-AADC-10D14A8D8E0A}"/>
              </a:ext>
            </a:extLst>
          </p:cNvPr>
          <p:cNvPicPr>
            <a:picLocks noChangeAspect="1"/>
          </p:cNvPicPr>
          <p:nvPr/>
        </p:nvPicPr>
        <p:blipFill>
          <a:blip r:embed="rId7"/>
          <a:stretch>
            <a:fillRect/>
          </a:stretch>
        </p:blipFill>
        <p:spPr>
          <a:xfrm>
            <a:off x="6271413" y="3364712"/>
            <a:ext cx="5734850" cy="2295845"/>
          </a:xfrm>
          <a:prstGeom prst="rect">
            <a:avLst/>
          </a:prstGeom>
        </p:spPr>
      </p:pic>
      <p:pic>
        <p:nvPicPr>
          <p:cNvPr id="15" name="Picture 14">
            <a:extLst>
              <a:ext uri="{FF2B5EF4-FFF2-40B4-BE49-F238E27FC236}">
                <a16:creationId xmlns:a16="http://schemas.microsoft.com/office/drawing/2014/main" id="{3001F743-F6C3-42B8-8682-AD9A960763FA}"/>
              </a:ext>
            </a:extLst>
          </p:cNvPr>
          <p:cNvPicPr>
            <a:picLocks noChangeAspect="1"/>
          </p:cNvPicPr>
          <p:nvPr/>
        </p:nvPicPr>
        <p:blipFill>
          <a:blip r:embed="rId8"/>
          <a:stretch>
            <a:fillRect/>
          </a:stretch>
        </p:blipFill>
        <p:spPr>
          <a:xfrm>
            <a:off x="5208502" y="351729"/>
            <a:ext cx="4115374" cy="1857634"/>
          </a:xfrm>
          <a:prstGeom prst="rect">
            <a:avLst/>
          </a:prstGeom>
        </p:spPr>
      </p:pic>
    </p:spTree>
    <p:extLst>
      <p:ext uri="{BB962C8B-B14F-4D97-AF65-F5344CB8AC3E}">
        <p14:creationId xmlns:p14="http://schemas.microsoft.com/office/powerpoint/2010/main" val="119660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68A0F-AEDF-4830-898E-13E6E0A846AD}"/>
              </a:ext>
            </a:extLst>
          </p:cNvPr>
          <p:cNvSpPr>
            <a:spLocks noGrp="1"/>
          </p:cNvSpPr>
          <p:nvPr>
            <p:ph type="title"/>
          </p:nvPr>
        </p:nvSpPr>
        <p:spPr/>
        <p:txBody>
          <a:bodyPr/>
          <a:lstStyle/>
          <a:p>
            <a:r>
              <a:rPr lang="en-US" dirty="0" err="1"/>
              <a:t>Davachi</a:t>
            </a:r>
            <a:r>
              <a:rPr lang="en-US" dirty="0"/>
              <a:t> et al. 2013</a:t>
            </a:r>
          </a:p>
        </p:txBody>
      </p:sp>
      <p:sp>
        <p:nvSpPr>
          <p:cNvPr id="4" name="Content Placeholder 3">
            <a:extLst>
              <a:ext uri="{FF2B5EF4-FFF2-40B4-BE49-F238E27FC236}">
                <a16:creationId xmlns:a16="http://schemas.microsoft.com/office/drawing/2014/main" id="{61BDB06B-8486-4D1D-9680-C2C96C946E69}"/>
              </a:ext>
            </a:extLst>
          </p:cNvPr>
          <p:cNvSpPr>
            <a:spLocks noGrp="1"/>
          </p:cNvSpPr>
          <p:nvPr>
            <p:ph sz="half" idx="1"/>
          </p:nvPr>
        </p:nvSpPr>
        <p:spPr/>
        <p:txBody>
          <a:bodyPr>
            <a:normAutofit lnSpcReduction="10000"/>
          </a:bodyPr>
          <a:lstStyle/>
          <a:p>
            <a:r>
              <a:rPr lang="en-US" dirty="0"/>
              <a:t>Discrete distance judgements and source memory were evaluated</a:t>
            </a:r>
          </a:p>
          <a:p>
            <a:r>
              <a:rPr lang="en-US" dirty="0"/>
              <a:t>For “Close” and “Far” judgements, a context boundary effect can be seen such that objects separated by a boundary are more likely to be judged as “Far”</a:t>
            </a:r>
          </a:p>
          <a:p>
            <a:r>
              <a:rPr lang="en-US" dirty="0"/>
              <a:t>This effect has also been related to the hippocampus</a:t>
            </a:r>
          </a:p>
        </p:txBody>
      </p:sp>
      <p:pic>
        <p:nvPicPr>
          <p:cNvPr id="10" name="Picture 9">
            <a:extLst>
              <a:ext uri="{FF2B5EF4-FFF2-40B4-BE49-F238E27FC236}">
                <a16:creationId xmlns:a16="http://schemas.microsoft.com/office/drawing/2014/main" id="{2A637D7F-3803-49C3-B86C-5FB87E838608}"/>
              </a:ext>
            </a:extLst>
          </p:cNvPr>
          <p:cNvPicPr>
            <a:picLocks noChangeAspect="1"/>
          </p:cNvPicPr>
          <p:nvPr/>
        </p:nvPicPr>
        <p:blipFill>
          <a:blip r:embed="rId2"/>
          <a:stretch>
            <a:fillRect/>
          </a:stretch>
        </p:blipFill>
        <p:spPr>
          <a:xfrm>
            <a:off x="7188199" y="233347"/>
            <a:ext cx="3302001" cy="3302001"/>
          </a:xfrm>
          <a:prstGeom prst="rect">
            <a:avLst/>
          </a:prstGeom>
        </p:spPr>
      </p:pic>
      <p:pic>
        <p:nvPicPr>
          <p:cNvPr id="13" name="Picture 12">
            <a:extLst>
              <a:ext uri="{FF2B5EF4-FFF2-40B4-BE49-F238E27FC236}">
                <a16:creationId xmlns:a16="http://schemas.microsoft.com/office/drawing/2014/main" id="{C25A108A-0E24-46B9-A3BC-129B06D305FD}"/>
              </a:ext>
            </a:extLst>
          </p:cNvPr>
          <p:cNvPicPr>
            <a:picLocks noChangeAspect="1"/>
          </p:cNvPicPr>
          <p:nvPr/>
        </p:nvPicPr>
        <p:blipFill>
          <a:blip r:embed="rId3"/>
          <a:stretch>
            <a:fillRect/>
          </a:stretch>
        </p:blipFill>
        <p:spPr>
          <a:xfrm>
            <a:off x="6894930" y="3453407"/>
            <a:ext cx="3888538" cy="3404593"/>
          </a:xfrm>
          <a:prstGeom prst="rect">
            <a:avLst/>
          </a:prstGeom>
        </p:spPr>
      </p:pic>
      <p:grpSp>
        <p:nvGrpSpPr>
          <p:cNvPr id="8" name="Group 7">
            <a:extLst>
              <a:ext uri="{FF2B5EF4-FFF2-40B4-BE49-F238E27FC236}">
                <a16:creationId xmlns:a16="http://schemas.microsoft.com/office/drawing/2014/main" id="{18D8CBF4-74B4-41FB-B18A-E56D2243E571}"/>
              </a:ext>
            </a:extLst>
          </p:cNvPr>
          <p:cNvGrpSpPr/>
          <p:nvPr/>
        </p:nvGrpSpPr>
        <p:grpSpPr>
          <a:xfrm>
            <a:off x="0" y="-1321"/>
            <a:ext cx="12192000" cy="219435"/>
            <a:chOff x="0" y="-1321"/>
            <a:chExt cx="12192000" cy="219435"/>
          </a:xfrm>
        </p:grpSpPr>
        <p:sp>
          <p:nvSpPr>
            <p:cNvPr id="9" name="Rectangle 8">
              <a:extLst>
                <a:ext uri="{FF2B5EF4-FFF2-40B4-BE49-F238E27FC236}">
                  <a16:creationId xmlns:a16="http://schemas.microsoft.com/office/drawing/2014/main" id="{CBCC2E8F-1F79-499C-A4ED-95D057ACA734}"/>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1" name="Rectangle 10">
              <a:extLst>
                <a:ext uri="{FF2B5EF4-FFF2-40B4-BE49-F238E27FC236}">
                  <a16:creationId xmlns:a16="http://schemas.microsoft.com/office/drawing/2014/main" id="{EF156DE5-DB42-4994-AC23-BAA6084E6838}"/>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2" name="Rectangle 11">
              <a:extLst>
                <a:ext uri="{FF2B5EF4-FFF2-40B4-BE49-F238E27FC236}">
                  <a16:creationId xmlns:a16="http://schemas.microsoft.com/office/drawing/2014/main" id="{CC887577-E64C-4237-977B-5379D684B29D}"/>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4" name="Rectangle 13">
              <a:extLst>
                <a:ext uri="{FF2B5EF4-FFF2-40B4-BE49-F238E27FC236}">
                  <a16:creationId xmlns:a16="http://schemas.microsoft.com/office/drawing/2014/main" id="{3CF0F09D-35EE-4D9B-9FFF-0F82C6DBA4CC}"/>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5" name="Rectangle 14">
              <a:extLst>
                <a:ext uri="{FF2B5EF4-FFF2-40B4-BE49-F238E27FC236}">
                  <a16:creationId xmlns:a16="http://schemas.microsoft.com/office/drawing/2014/main" id="{F9B874EB-9075-4BCD-9251-6C84159A4313}"/>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140681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8373-4683-48C6-933D-40E43EC3BAC0}"/>
              </a:ext>
            </a:extLst>
          </p:cNvPr>
          <p:cNvSpPr>
            <a:spLocks noGrp="1"/>
          </p:cNvSpPr>
          <p:nvPr>
            <p:ph type="title"/>
          </p:nvPr>
        </p:nvSpPr>
        <p:spPr/>
        <p:txBody>
          <a:bodyPr/>
          <a:lstStyle/>
          <a:p>
            <a:r>
              <a:rPr lang="en-US" dirty="0" err="1"/>
              <a:t>Davachi</a:t>
            </a:r>
            <a:r>
              <a:rPr lang="en-US" dirty="0"/>
              <a:t> et al. 2013 (cont.)</a:t>
            </a:r>
          </a:p>
        </p:txBody>
      </p:sp>
      <p:sp>
        <p:nvSpPr>
          <p:cNvPr id="3" name="Content Placeholder 2">
            <a:extLst>
              <a:ext uri="{FF2B5EF4-FFF2-40B4-BE49-F238E27FC236}">
                <a16:creationId xmlns:a16="http://schemas.microsoft.com/office/drawing/2014/main" id="{56D88C89-3A1D-49EC-81A9-2F77BEA1437F}"/>
              </a:ext>
            </a:extLst>
          </p:cNvPr>
          <p:cNvSpPr>
            <a:spLocks noGrp="1"/>
          </p:cNvSpPr>
          <p:nvPr>
            <p:ph sz="half" idx="1"/>
          </p:nvPr>
        </p:nvSpPr>
        <p:spPr/>
        <p:txBody>
          <a:bodyPr/>
          <a:lstStyle/>
          <a:p>
            <a:r>
              <a:rPr lang="en-US" dirty="0"/>
              <a:t>Pattern similarity for “Close” items was higher than “Far” in left hippocampus</a:t>
            </a:r>
          </a:p>
          <a:p>
            <a:r>
              <a:rPr lang="en-US" dirty="0"/>
              <a:t>This difference was specifically present in the Context Boundary condition</a:t>
            </a:r>
          </a:p>
          <a:p>
            <a:r>
              <a:rPr lang="en-US" dirty="0"/>
              <a:t>This suggests the hippocampus plays a special role in binding information across contextual boundaries</a:t>
            </a:r>
          </a:p>
        </p:txBody>
      </p:sp>
      <p:pic>
        <p:nvPicPr>
          <p:cNvPr id="5" name="Content Placeholder 4">
            <a:extLst>
              <a:ext uri="{FF2B5EF4-FFF2-40B4-BE49-F238E27FC236}">
                <a16:creationId xmlns:a16="http://schemas.microsoft.com/office/drawing/2014/main" id="{EB64ADB2-956F-438E-9986-C3AA05883942}"/>
              </a:ext>
            </a:extLst>
          </p:cNvPr>
          <p:cNvPicPr>
            <a:picLocks noGrp="1" noChangeAspect="1"/>
          </p:cNvPicPr>
          <p:nvPr>
            <p:ph sz="half" idx="2"/>
          </p:nvPr>
        </p:nvPicPr>
        <p:blipFill rotWithShape="1">
          <a:blip r:embed="rId2"/>
          <a:srcRect r="49510"/>
          <a:stretch/>
        </p:blipFill>
        <p:spPr>
          <a:xfrm>
            <a:off x="7429500" y="782941"/>
            <a:ext cx="3771900" cy="5984269"/>
          </a:xfrm>
          <a:prstGeom prst="rect">
            <a:avLst/>
          </a:prstGeom>
        </p:spPr>
      </p:pic>
      <p:grpSp>
        <p:nvGrpSpPr>
          <p:cNvPr id="7" name="Group 6">
            <a:extLst>
              <a:ext uri="{FF2B5EF4-FFF2-40B4-BE49-F238E27FC236}">
                <a16:creationId xmlns:a16="http://schemas.microsoft.com/office/drawing/2014/main" id="{E7DAD2F9-FF6F-408F-99B1-70D94BDC1CFD}"/>
              </a:ext>
            </a:extLst>
          </p:cNvPr>
          <p:cNvGrpSpPr/>
          <p:nvPr/>
        </p:nvGrpSpPr>
        <p:grpSpPr>
          <a:xfrm>
            <a:off x="0" y="-1321"/>
            <a:ext cx="12192000" cy="219435"/>
            <a:chOff x="0" y="-1321"/>
            <a:chExt cx="12192000" cy="219435"/>
          </a:xfrm>
        </p:grpSpPr>
        <p:sp>
          <p:nvSpPr>
            <p:cNvPr id="8" name="Rectangle 7">
              <a:extLst>
                <a:ext uri="{FF2B5EF4-FFF2-40B4-BE49-F238E27FC236}">
                  <a16:creationId xmlns:a16="http://schemas.microsoft.com/office/drawing/2014/main" id="{F368CEC6-836B-4100-AD5D-50ACFECE6D60}"/>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9" name="Rectangle 8">
              <a:extLst>
                <a:ext uri="{FF2B5EF4-FFF2-40B4-BE49-F238E27FC236}">
                  <a16:creationId xmlns:a16="http://schemas.microsoft.com/office/drawing/2014/main" id="{9FC6215E-ACA8-4797-B488-379D66A4187D}"/>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0" name="Rectangle 9">
              <a:extLst>
                <a:ext uri="{FF2B5EF4-FFF2-40B4-BE49-F238E27FC236}">
                  <a16:creationId xmlns:a16="http://schemas.microsoft.com/office/drawing/2014/main" id="{427F0EA2-888D-4DFC-89A4-3796B0203300}"/>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1" name="Rectangle 10">
              <a:extLst>
                <a:ext uri="{FF2B5EF4-FFF2-40B4-BE49-F238E27FC236}">
                  <a16:creationId xmlns:a16="http://schemas.microsoft.com/office/drawing/2014/main" id="{C2D8533F-C984-42EF-8902-97E3A8ADDC7B}"/>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2" name="Rectangle 11">
              <a:extLst>
                <a:ext uri="{FF2B5EF4-FFF2-40B4-BE49-F238E27FC236}">
                  <a16:creationId xmlns:a16="http://schemas.microsoft.com/office/drawing/2014/main" id="{AC773AD8-F204-4178-B187-2E8A8DEB66FE}"/>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363901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28BAD-9ED7-43C7-98A4-20C46E6912D7}"/>
              </a:ext>
            </a:extLst>
          </p:cNvPr>
          <p:cNvSpPr>
            <a:spLocks noGrp="1"/>
          </p:cNvSpPr>
          <p:nvPr>
            <p:ph type="title"/>
          </p:nvPr>
        </p:nvSpPr>
        <p:spPr/>
        <p:txBody>
          <a:bodyPr/>
          <a:lstStyle/>
          <a:p>
            <a:r>
              <a:rPr lang="en-US" dirty="0"/>
              <a:t>Three Worlds Collide</a:t>
            </a:r>
          </a:p>
        </p:txBody>
      </p:sp>
      <p:sp>
        <p:nvSpPr>
          <p:cNvPr id="3" name="Text Placeholder 2">
            <a:extLst>
              <a:ext uri="{FF2B5EF4-FFF2-40B4-BE49-F238E27FC236}">
                <a16:creationId xmlns:a16="http://schemas.microsoft.com/office/drawing/2014/main" id="{5F7715FE-DDAC-458C-AD31-7A7125548596}"/>
              </a:ext>
            </a:extLst>
          </p:cNvPr>
          <p:cNvSpPr>
            <a:spLocks noGrp="1"/>
          </p:cNvSpPr>
          <p:nvPr>
            <p:ph type="body" idx="1"/>
          </p:nvPr>
        </p:nvSpPr>
        <p:spPr/>
        <p:txBody>
          <a:bodyPr/>
          <a:lstStyle/>
          <a:p>
            <a:r>
              <a:rPr lang="en-US" dirty="0"/>
              <a:t>Spatial Reconstruction, Navigation, and Context Boundaries</a:t>
            </a:r>
          </a:p>
        </p:txBody>
      </p:sp>
      <p:grpSp>
        <p:nvGrpSpPr>
          <p:cNvPr id="6" name="Group 5">
            <a:extLst>
              <a:ext uri="{FF2B5EF4-FFF2-40B4-BE49-F238E27FC236}">
                <a16:creationId xmlns:a16="http://schemas.microsoft.com/office/drawing/2014/main" id="{DB4EF592-EA94-49B5-B43F-B51C0C064191}"/>
              </a:ext>
            </a:extLst>
          </p:cNvPr>
          <p:cNvGrpSpPr/>
          <p:nvPr/>
        </p:nvGrpSpPr>
        <p:grpSpPr>
          <a:xfrm>
            <a:off x="0" y="-1321"/>
            <a:ext cx="12192000" cy="219435"/>
            <a:chOff x="0" y="-1321"/>
            <a:chExt cx="12192000" cy="219435"/>
          </a:xfrm>
        </p:grpSpPr>
        <p:sp>
          <p:nvSpPr>
            <p:cNvPr id="7" name="Rectangle 6">
              <a:extLst>
                <a:ext uri="{FF2B5EF4-FFF2-40B4-BE49-F238E27FC236}">
                  <a16:creationId xmlns:a16="http://schemas.microsoft.com/office/drawing/2014/main" id="{7129A703-C02B-4EEA-805E-B2FE0EAEE8C0}"/>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8" name="Rectangle 7">
              <a:extLst>
                <a:ext uri="{FF2B5EF4-FFF2-40B4-BE49-F238E27FC236}">
                  <a16:creationId xmlns:a16="http://schemas.microsoft.com/office/drawing/2014/main" id="{679C5E0A-CD08-4619-A7CD-FE259F68F569}"/>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9" name="Rectangle 8">
              <a:extLst>
                <a:ext uri="{FF2B5EF4-FFF2-40B4-BE49-F238E27FC236}">
                  <a16:creationId xmlns:a16="http://schemas.microsoft.com/office/drawing/2014/main" id="{9D159F7D-E39E-4E92-AB6E-387325B4953F}"/>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0" name="Rectangle 9">
              <a:extLst>
                <a:ext uri="{FF2B5EF4-FFF2-40B4-BE49-F238E27FC236}">
                  <a16:creationId xmlns:a16="http://schemas.microsoft.com/office/drawing/2014/main" id="{5D46CFED-4EE6-4720-8671-02589AC9371D}"/>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1" name="Rectangle 10">
              <a:extLst>
                <a:ext uri="{FF2B5EF4-FFF2-40B4-BE49-F238E27FC236}">
                  <a16:creationId xmlns:a16="http://schemas.microsoft.com/office/drawing/2014/main" id="{8DAB21D0-23C5-4AF9-8B3F-19D80F316B10}"/>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1123227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28" y="558764"/>
            <a:ext cx="7050061" cy="970450"/>
          </a:xfrm>
        </p:spPr>
        <p:txBody>
          <a:bodyPr/>
          <a:lstStyle/>
          <a:p>
            <a:r>
              <a:rPr lang="en-US" dirty="0"/>
              <a:t>Spatial Reconstruction in VR</a:t>
            </a:r>
          </a:p>
        </p:txBody>
      </p:sp>
      <p:grpSp>
        <p:nvGrpSpPr>
          <p:cNvPr id="24" name="Group 23"/>
          <p:cNvGrpSpPr/>
          <p:nvPr/>
        </p:nvGrpSpPr>
        <p:grpSpPr>
          <a:xfrm>
            <a:off x="966120" y="2063838"/>
            <a:ext cx="6022223" cy="3647892"/>
            <a:chOff x="915899" y="19303502"/>
            <a:chExt cx="14490522" cy="8777467"/>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899" y="19303502"/>
              <a:ext cx="14490522" cy="8777467"/>
            </a:xfrm>
            <a:prstGeom prst="rect">
              <a:avLst/>
            </a:prstGeom>
          </p:spPr>
        </p:pic>
        <p:sp>
          <p:nvSpPr>
            <p:cNvPr id="26" name="Right Arrow 10"/>
            <p:cNvSpPr/>
            <p:nvPr/>
          </p:nvSpPr>
          <p:spPr>
            <a:xfrm rot="1881533">
              <a:off x="5089707" y="20220979"/>
              <a:ext cx="1756229" cy="12123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7" name="Right Arrow 69"/>
            <p:cNvSpPr/>
            <p:nvPr/>
          </p:nvSpPr>
          <p:spPr>
            <a:xfrm rot="20267076">
              <a:off x="4675568" y="25238479"/>
              <a:ext cx="1756229" cy="12123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8" name="Right Arrow 70"/>
            <p:cNvSpPr/>
            <p:nvPr/>
          </p:nvSpPr>
          <p:spPr>
            <a:xfrm rot="949660">
              <a:off x="2766114" y="21731896"/>
              <a:ext cx="1756229" cy="12123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9" name="Rounded Rectangle 74"/>
            <p:cNvSpPr/>
            <p:nvPr/>
          </p:nvSpPr>
          <p:spPr>
            <a:xfrm>
              <a:off x="3644228" y="19731653"/>
              <a:ext cx="1407756" cy="55188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a:solidFill>
                    <a:srgbClr val="002060"/>
                  </a:solidFill>
                </a:rPr>
                <a:t>Doors</a:t>
              </a:r>
            </a:p>
          </p:txBody>
        </p:sp>
        <p:sp>
          <p:nvSpPr>
            <p:cNvPr id="30" name="Rounded Rectangle 75"/>
            <p:cNvSpPr/>
            <p:nvPr/>
          </p:nvSpPr>
          <p:spPr>
            <a:xfrm>
              <a:off x="1237764" y="26238986"/>
              <a:ext cx="5259615" cy="55188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a:solidFill>
                    <a:srgbClr val="002060"/>
                  </a:solidFill>
                </a:rPr>
                <a:t>4 Context Rooms</a:t>
              </a:r>
            </a:p>
            <a:p>
              <a:r>
                <a:rPr lang="en-US" sz="1000" dirty="0">
                  <a:solidFill>
                    <a:srgbClr val="002060"/>
                  </a:solidFill>
                </a:rPr>
                <a:t>8 Random Start Locations</a:t>
              </a:r>
            </a:p>
          </p:txBody>
        </p:sp>
        <p:sp>
          <p:nvSpPr>
            <p:cNvPr id="31" name="Rounded Rectangle 76"/>
            <p:cNvSpPr/>
            <p:nvPr/>
          </p:nvSpPr>
          <p:spPr>
            <a:xfrm>
              <a:off x="924180" y="21035980"/>
              <a:ext cx="2886844" cy="55188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a:solidFill>
                    <a:srgbClr val="002060"/>
                  </a:solidFill>
                </a:rPr>
                <a:t>4 Items/Room</a:t>
              </a:r>
            </a:p>
          </p:txBody>
        </p:sp>
        <p:sp>
          <p:nvSpPr>
            <p:cNvPr id="32" name="Rounded Rectangle 18"/>
            <p:cNvSpPr/>
            <p:nvPr/>
          </p:nvSpPr>
          <p:spPr>
            <a:xfrm>
              <a:off x="9866332" y="25666322"/>
              <a:ext cx="5456991" cy="1524271"/>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a:solidFill>
                    <a:srgbClr val="002060"/>
                  </a:solidFill>
                </a:rPr>
                <a:t>Items Invisible Until Within Distance of 25% Room Size</a:t>
              </a:r>
            </a:p>
          </p:txBody>
        </p:sp>
        <p:sp>
          <p:nvSpPr>
            <p:cNvPr id="33" name="Oval 32"/>
            <p:cNvSpPr/>
            <p:nvPr/>
          </p:nvSpPr>
          <p:spPr>
            <a:xfrm>
              <a:off x="7357785" y="23692235"/>
              <a:ext cx="1986151" cy="1350873"/>
            </a:xfrm>
            <a:prstGeom prst="ellipse">
              <a:avLst/>
            </a:prstGeom>
            <a:solidFill>
              <a:srgbClr val="FF0080">
                <a:alpha val="2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nvGrpSpPr>
            <p:cNvPr id="34" name="Group 33"/>
            <p:cNvGrpSpPr/>
            <p:nvPr/>
          </p:nvGrpSpPr>
          <p:grpSpPr>
            <a:xfrm>
              <a:off x="8248650" y="23868916"/>
              <a:ext cx="207339" cy="533740"/>
              <a:chOff x="8229600" y="23833931"/>
              <a:chExt cx="207339" cy="533740"/>
            </a:xfrm>
          </p:grpSpPr>
          <p:cxnSp>
            <p:nvCxnSpPr>
              <p:cNvPr id="36" name="Straight Connector 35"/>
              <p:cNvCxnSpPr/>
              <p:nvPr/>
            </p:nvCxnSpPr>
            <p:spPr>
              <a:xfrm flipV="1">
                <a:off x="8258175" y="24248269"/>
                <a:ext cx="71437" cy="119402"/>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7" name="Straight Connector 36"/>
              <p:cNvCxnSpPr/>
              <p:nvPr/>
            </p:nvCxnSpPr>
            <p:spPr>
              <a:xfrm flipH="1" flipV="1">
                <a:off x="8329613" y="24248269"/>
                <a:ext cx="64293" cy="119402"/>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8" name="Straight Connector 37"/>
              <p:cNvCxnSpPr/>
              <p:nvPr/>
            </p:nvCxnSpPr>
            <p:spPr>
              <a:xfrm flipH="1" flipV="1">
                <a:off x="8237803" y="24058526"/>
                <a:ext cx="88194" cy="82586"/>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39" name="Straight Connector 38"/>
              <p:cNvCxnSpPr/>
              <p:nvPr/>
            </p:nvCxnSpPr>
            <p:spPr>
              <a:xfrm flipH="1">
                <a:off x="8329612" y="24058526"/>
                <a:ext cx="107327" cy="73421"/>
              </a:xfrm>
              <a:prstGeom prst="line">
                <a:avLst/>
              </a:prstGeom>
            </p:spPr>
            <p:style>
              <a:lnRef idx="2">
                <a:schemeClr val="accent2">
                  <a:shade val="50000"/>
                </a:schemeClr>
              </a:lnRef>
              <a:fillRef idx="1">
                <a:schemeClr val="accent2"/>
              </a:fillRef>
              <a:effectRef idx="0">
                <a:schemeClr val="accent2"/>
              </a:effectRef>
              <a:fontRef idx="minor">
                <a:schemeClr val="lt1"/>
              </a:fontRef>
            </p:style>
          </p:cxnSp>
          <p:cxnSp>
            <p:nvCxnSpPr>
              <p:cNvPr id="40" name="Straight Connector 39"/>
              <p:cNvCxnSpPr>
                <a:stCxn id="41" idx="4"/>
              </p:cNvCxnSpPr>
              <p:nvPr/>
            </p:nvCxnSpPr>
            <p:spPr>
              <a:xfrm>
                <a:off x="8329613" y="24033956"/>
                <a:ext cx="0" cy="214313"/>
              </a:xfrm>
              <a:prstGeom prst="line">
                <a:avLst/>
              </a:prstGeom>
            </p:spPr>
            <p:style>
              <a:lnRef idx="2">
                <a:schemeClr val="accent2">
                  <a:shade val="50000"/>
                </a:schemeClr>
              </a:lnRef>
              <a:fillRef idx="1">
                <a:schemeClr val="accent2"/>
              </a:fillRef>
              <a:effectRef idx="0">
                <a:schemeClr val="accent2"/>
              </a:effectRef>
              <a:fontRef idx="minor">
                <a:schemeClr val="lt1"/>
              </a:fontRef>
            </p:style>
          </p:cxnSp>
          <p:sp>
            <p:nvSpPr>
              <p:cNvPr id="41" name="Oval 40"/>
              <p:cNvSpPr/>
              <p:nvPr/>
            </p:nvSpPr>
            <p:spPr>
              <a:xfrm>
                <a:off x="8229600" y="23833931"/>
                <a:ext cx="200025" cy="2000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00"/>
              </a:p>
            </p:txBody>
          </p:sp>
        </p:grpSp>
        <p:sp>
          <p:nvSpPr>
            <p:cNvPr id="35" name="Right Arrow 92"/>
            <p:cNvSpPr/>
            <p:nvPr/>
          </p:nvSpPr>
          <p:spPr>
            <a:xfrm rot="12564910">
              <a:off x="9325228" y="24347192"/>
              <a:ext cx="2287106" cy="12123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nvGrpSpPr>
          <p:cNvPr id="43" name="Group 42"/>
          <p:cNvGrpSpPr/>
          <p:nvPr/>
        </p:nvGrpSpPr>
        <p:grpSpPr>
          <a:xfrm>
            <a:off x="8020052" y="271275"/>
            <a:ext cx="3205337" cy="3309228"/>
            <a:chOff x="17690397" y="8171572"/>
            <a:chExt cx="7733800" cy="7984467"/>
          </a:xfrm>
        </p:grpSpPr>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l="3536" t="1400" r="4297" b="787"/>
            <a:stretch/>
          </p:blipFill>
          <p:spPr>
            <a:xfrm>
              <a:off x="17690397" y="8171572"/>
              <a:ext cx="7627779" cy="7195508"/>
            </a:xfrm>
            <a:prstGeom prst="rect">
              <a:avLst/>
            </a:prstGeom>
          </p:spPr>
        </p:pic>
        <p:sp>
          <p:nvSpPr>
            <p:cNvPr id="45" name="Rectangle 44"/>
            <p:cNvSpPr/>
            <p:nvPr/>
          </p:nvSpPr>
          <p:spPr>
            <a:xfrm>
              <a:off x="19241786" y="13383370"/>
              <a:ext cx="6182411" cy="714852"/>
            </a:xfrm>
            <a:prstGeom prst="rect">
              <a:avLst/>
            </a:prstGeom>
            <a:solidFill>
              <a:srgbClr val="598EF9">
                <a:alpha val="2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8475208" y="8887418"/>
              <a:ext cx="4317643" cy="714852"/>
            </a:xfrm>
            <a:prstGeom prst="rect">
              <a:avLst/>
            </a:prstGeom>
            <a:solidFill>
              <a:srgbClr val="598EF9">
                <a:alpha val="2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ounded Rectangle 22"/>
            <p:cNvSpPr/>
            <p:nvPr/>
          </p:nvSpPr>
          <p:spPr>
            <a:xfrm>
              <a:off x="20086858" y="15323164"/>
              <a:ext cx="3153040" cy="83287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Trial 1</a:t>
              </a:r>
              <a:endParaRPr lang="en-US" dirty="0"/>
            </a:p>
          </p:txBody>
        </p:sp>
        <p:sp>
          <p:nvSpPr>
            <p:cNvPr id="48" name="Oval 47"/>
            <p:cNvSpPr/>
            <p:nvPr/>
          </p:nvSpPr>
          <p:spPr>
            <a:xfrm>
              <a:off x="18683111" y="9110133"/>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9" name="Oval 48"/>
            <p:cNvSpPr/>
            <p:nvPr/>
          </p:nvSpPr>
          <p:spPr>
            <a:xfrm>
              <a:off x="20483689" y="9138355"/>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0" name="Oval 49"/>
            <p:cNvSpPr/>
            <p:nvPr/>
          </p:nvSpPr>
          <p:spPr>
            <a:xfrm>
              <a:off x="20006785" y="10080976"/>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1" name="Oval 50"/>
            <p:cNvSpPr/>
            <p:nvPr/>
          </p:nvSpPr>
          <p:spPr>
            <a:xfrm>
              <a:off x="20938119" y="10919415"/>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2" name="Oval 51"/>
            <p:cNvSpPr/>
            <p:nvPr/>
          </p:nvSpPr>
          <p:spPr>
            <a:xfrm>
              <a:off x="22263514" y="9138818"/>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3" name="Oval 52"/>
            <p:cNvSpPr/>
            <p:nvPr/>
          </p:nvSpPr>
          <p:spPr>
            <a:xfrm>
              <a:off x="24043339" y="9167040"/>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4" name="Oval 53"/>
            <p:cNvSpPr/>
            <p:nvPr/>
          </p:nvSpPr>
          <p:spPr>
            <a:xfrm>
              <a:off x="24544625" y="9567796"/>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5" name="Oval 54"/>
            <p:cNvSpPr/>
            <p:nvPr/>
          </p:nvSpPr>
          <p:spPr>
            <a:xfrm>
              <a:off x="24569784" y="10955528"/>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6" name="Oval 55"/>
            <p:cNvSpPr/>
            <p:nvPr/>
          </p:nvSpPr>
          <p:spPr>
            <a:xfrm>
              <a:off x="24959251" y="13605207"/>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7" name="Oval 56"/>
            <p:cNvSpPr/>
            <p:nvPr/>
          </p:nvSpPr>
          <p:spPr>
            <a:xfrm>
              <a:off x="24544625" y="12343260"/>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8" name="Oval 57"/>
            <p:cNvSpPr/>
            <p:nvPr/>
          </p:nvSpPr>
          <p:spPr>
            <a:xfrm>
              <a:off x="23559429" y="14110773"/>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9" name="Oval 58"/>
            <p:cNvSpPr/>
            <p:nvPr/>
          </p:nvSpPr>
          <p:spPr>
            <a:xfrm>
              <a:off x="22263514" y="13605207"/>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0" name="Oval 59"/>
            <p:cNvSpPr/>
            <p:nvPr/>
          </p:nvSpPr>
          <p:spPr>
            <a:xfrm>
              <a:off x="20059411" y="14575426"/>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1" name="Oval 60"/>
            <p:cNvSpPr/>
            <p:nvPr/>
          </p:nvSpPr>
          <p:spPr>
            <a:xfrm>
              <a:off x="19567777" y="13605207"/>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2" name="Oval 61"/>
            <p:cNvSpPr/>
            <p:nvPr/>
          </p:nvSpPr>
          <p:spPr>
            <a:xfrm>
              <a:off x="20045560" y="12328201"/>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3" name="Oval 62"/>
            <p:cNvSpPr/>
            <p:nvPr/>
          </p:nvSpPr>
          <p:spPr>
            <a:xfrm>
              <a:off x="18311190" y="12667403"/>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grpSp>
      <p:grpSp>
        <p:nvGrpSpPr>
          <p:cNvPr id="64" name="Group 63"/>
          <p:cNvGrpSpPr/>
          <p:nvPr/>
        </p:nvGrpSpPr>
        <p:grpSpPr>
          <a:xfrm>
            <a:off x="8035612" y="3591837"/>
            <a:ext cx="3190630" cy="3309228"/>
            <a:chOff x="25953157" y="8171572"/>
            <a:chExt cx="7698314" cy="7984467"/>
          </a:xfrm>
        </p:grpSpPr>
        <p:pic>
          <p:nvPicPr>
            <p:cNvPr id="65" name="Picture 64"/>
            <p:cNvPicPr>
              <a:picLocks noChangeAspect="1"/>
            </p:cNvPicPr>
            <p:nvPr/>
          </p:nvPicPr>
          <p:blipFill rotWithShape="1">
            <a:blip r:embed="rId4">
              <a:extLst>
                <a:ext uri="{28A0092B-C50C-407E-A947-70E740481C1C}">
                  <a14:useLocalDpi xmlns:a14="http://schemas.microsoft.com/office/drawing/2010/main" val="0"/>
                </a:ext>
              </a:extLst>
            </a:blip>
            <a:srcRect l="4217" t="1219" r="6636" b="1538"/>
            <a:stretch/>
          </p:blipFill>
          <p:spPr>
            <a:xfrm>
              <a:off x="25953157" y="8171572"/>
              <a:ext cx="7698314" cy="7195508"/>
            </a:xfrm>
            <a:prstGeom prst="rect">
              <a:avLst/>
            </a:prstGeom>
          </p:spPr>
        </p:pic>
        <p:sp>
          <p:nvSpPr>
            <p:cNvPr id="66" name="Rectangle 65"/>
            <p:cNvSpPr/>
            <p:nvPr/>
          </p:nvSpPr>
          <p:spPr>
            <a:xfrm rot="5400000">
              <a:off x="25805199" y="12091354"/>
              <a:ext cx="5315740" cy="714852"/>
            </a:xfrm>
            <a:prstGeom prst="rect">
              <a:avLst/>
            </a:prstGeom>
            <a:solidFill>
              <a:srgbClr val="598EF9">
                <a:alpha val="2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rot="5400000">
              <a:off x="31178125" y="10738836"/>
              <a:ext cx="3639276" cy="714852"/>
            </a:xfrm>
            <a:prstGeom prst="rect">
              <a:avLst/>
            </a:prstGeom>
            <a:solidFill>
              <a:srgbClr val="598EF9">
                <a:alpha val="2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ounded Rectangle 23"/>
            <p:cNvSpPr/>
            <p:nvPr/>
          </p:nvSpPr>
          <p:spPr>
            <a:xfrm>
              <a:off x="28225794" y="15323164"/>
              <a:ext cx="3153040" cy="83287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Trial 4</a:t>
              </a:r>
              <a:endParaRPr lang="en-US" dirty="0"/>
            </a:p>
          </p:txBody>
        </p:sp>
        <p:sp>
          <p:nvSpPr>
            <p:cNvPr id="69" name="Oval 68"/>
            <p:cNvSpPr/>
            <p:nvPr/>
          </p:nvSpPr>
          <p:spPr>
            <a:xfrm>
              <a:off x="26986912" y="9115439"/>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70" name="Oval 69"/>
            <p:cNvSpPr/>
            <p:nvPr/>
          </p:nvSpPr>
          <p:spPr>
            <a:xfrm>
              <a:off x="28787490" y="9143661"/>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71" name="Oval 70"/>
            <p:cNvSpPr/>
            <p:nvPr/>
          </p:nvSpPr>
          <p:spPr>
            <a:xfrm>
              <a:off x="28310586" y="10086282"/>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72" name="Oval 71"/>
            <p:cNvSpPr/>
            <p:nvPr/>
          </p:nvSpPr>
          <p:spPr>
            <a:xfrm>
              <a:off x="29241920" y="10924721"/>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73" name="Oval 72"/>
            <p:cNvSpPr/>
            <p:nvPr/>
          </p:nvSpPr>
          <p:spPr>
            <a:xfrm>
              <a:off x="30567315" y="9144124"/>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74" name="Oval 73"/>
            <p:cNvSpPr/>
            <p:nvPr/>
          </p:nvSpPr>
          <p:spPr>
            <a:xfrm>
              <a:off x="32347140" y="9172346"/>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75" name="Oval 74"/>
            <p:cNvSpPr/>
            <p:nvPr/>
          </p:nvSpPr>
          <p:spPr>
            <a:xfrm>
              <a:off x="32848426" y="9573102"/>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76" name="Oval 75"/>
            <p:cNvSpPr/>
            <p:nvPr/>
          </p:nvSpPr>
          <p:spPr>
            <a:xfrm>
              <a:off x="32873585" y="10960834"/>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77" name="Oval 76"/>
            <p:cNvSpPr/>
            <p:nvPr/>
          </p:nvSpPr>
          <p:spPr>
            <a:xfrm>
              <a:off x="33263052" y="13610513"/>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78" name="Oval 77"/>
            <p:cNvSpPr/>
            <p:nvPr/>
          </p:nvSpPr>
          <p:spPr>
            <a:xfrm>
              <a:off x="32848426" y="12348566"/>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79" name="Oval 78"/>
            <p:cNvSpPr/>
            <p:nvPr/>
          </p:nvSpPr>
          <p:spPr>
            <a:xfrm>
              <a:off x="31863230" y="14116079"/>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80" name="Oval 79"/>
            <p:cNvSpPr/>
            <p:nvPr/>
          </p:nvSpPr>
          <p:spPr>
            <a:xfrm>
              <a:off x="30567315" y="13610513"/>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81" name="Oval 80"/>
            <p:cNvSpPr/>
            <p:nvPr/>
          </p:nvSpPr>
          <p:spPr>
            <a:xfrm>
              <a:off x="28363212" y="14580732"/>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82" name="Oval 81"/>
            <p:cNvSpPr/>
            <p:nvPr/>
          </p:nvSpPr>
          <p:spPr>
            <a:xfrm>
              <a:off x="27871578" y="13610513"/>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83" name="Oval 82"/>
            <p:cNvSpPr/>
            <p:nvPr/>
          </p:nvSpPr>
          <p:spPr>
            <a:xfrm>
              <a:off x="28349361" y="12333507"/>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84" name="Oval 83"/>
            <p:cNvSpPr/>
            <p:nvPr/>
          </p:nvSpPr>
          <p:spPr>
            <a:xfrm>
              <a:off x="26945632" y="12762311"/>
              <a:ext cx="248356" cy="24835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035F8338-1CD1-4F78-B853-8269C926B37A}"/>
              </a:ext>
            </a:extLst>
          </p:cNvPr>
          <p:cNvGrpSpPr/>
          <p:nvPr/>
        </p:nvGrpSpPr>
        <p:grpSpPr>
          <a:xfrm>
            <a:off x="0" y="-1321"/>
            <a:ext cx="12192000" cy="219435"/>
            <a:chOff x="0" y="-1321"/>
            <a:chExt cx="12192000" cy="219435"/>
          </a:xfrm>
        </p:grpSpPr>
        <p:sp>
          <p:nvSpPr>
            <p:cNvPr id="86" name="Rectangle 85">
              <a:extLst>
                <a:ext uri="{FF2B5EF4-FFF2-40B4-BE49-F238E27FC236}">
                  <a16:creationId xmlns:a16="http://schemas.microsoft.com/office/drawing/2014/main" id="{210422CE-8C5A-488D-A8CE-E029AE41EB4F}"/>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87" name="Rectangle 86">
              <a:extLst>
                <a:ext uri="{FF2B5EF4-FFF2-40B4-BE49-F238E27FC236}">
                  <a16:creationId xmlns:a16="http://schemas.microsoft.com/office/drawing/2014/main" id="{28A0CDA6-8D39-47B7-82ED-2B3DF38AE4D3}"/>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88" name="Rectangle 87">
              <a:extLst>
                <a:ext uri="{FF2B5EF4-FFF2-40B4-BE49-F238E27FC236}">
                  <a16:creationId xmlns:a16="http://schemas.microsoft.com/office/drawing/2014/main" id="{C551A454-8865-4D0E-9D95-A67EFF7BF2E6}"/>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89" name="Rectangle 88">
              <a:extLst>
                <a:ext uri="{FF2B5EF4-FFF2-40B4-BE49-F238E27FC236}">
                  <a16:creationId xmlns:a16="http://schemas.microsoft.com/office/drawing/2014/main" id="{8AAD6C5B-0D3D-41A8-A7FA-4F1BCDB35D17}"/>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90" name="Rectangle 89">
              <a:extLst>
                <a:ext uri="{FF2B5EF4-FFF2-40B4-BE49-F238E27FC236}">
                  <a16:creationId xmlns:a16="http://schemas.microsoft.com/office/drawing/2014/main" id="{30DA5860-059A-4330-B6D0-378221FE6E4F}"/>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645021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82B0-FDEC-46BD-AD0E-09AE0ACDF738}"/>
              </a:ext>
            </a:extLst>
          </p:cNvPr>
          <p:cNvSpPr>
            <a:spLocks noGrp="1"/>
          </p:cNvSpPr>
          <p:nvPr>
            <p:ph type="title"/>
          </p:nvPr>
        </p:nvSpPr>
        <p:spPr/>
        <p:txBody>
          <a:bodyPr/>
          <a:lstStyle/>
          <a:p>
            <a:r>
              <a:rPr lang="en-US" dirty="0"/>
              <a:t>Episodic Memory</a:t>
            </a:r>
          </a:p>
        </p:txBody>
      </p:sp>
      <p:sp>
        <p:nvSpPr>
          <p:cNvPr id="3" name="Content Placeholder 2">
            <a:extLst>
              <a:ext uri="{FF2B5EF4-FFF2-40B4-BE49-F238E27FC236}">
                <a16:creationId xmlns:a16="http://schemas.microsoft.com/office/drawing/2014/main" id="{32E31176-46D5-4F23-9670-F9FE3ABF4CCB}"/>
              </a:ext>
            </a:extLst>
          </p:cNvPr>
          <p:cNvSpPr>
            <a:spLocks noGrp="1"/>
          </p:cNvSpPr>
          <p:nvPr>
            <p:ph idx="1"/>
          </p:nvPr>
        </p:nvSpPr>
        <p:spPr>
          <a:xfrm>
            <a:off x="838200" y="1825625"/>
            <a:ext cx="5816600" cy="4351338"/>
          </a:xfrm>
        </p:spPr>
        <p:txBody>
          <a:bodyPr>
            <a:normAutofit lnSpcReduction="10000"/>
          </a:bodyPr>
          <a:lstStyle/>
          <a:p>
            <a:r>
              <a:rPr lang="en-US" dirty="0"/>
              <a:t>Episodic memory can be defined as memory for </a:t>
            </a:r>
            <a:r>
              <a:rPr lang="en-US" b="1" dirty="0"/>
              <a:t>specific/precise events</a:t>
            </a:r>
            <a:r>
              <a:rPr lang="en-US" dirty="0"/>
              <a:t> in </a:t>
            </a:r>
            <a:r>
              <a:rPr lang="en-US" b="1" dirty="0"/>
              <a:t>space</a:t>
            </a:r>
            <a:r>
              <a:rPr lang="en-US" dirty="0"/>
              <a:t> and </a:t>
            </a:r>
            <a:r>
              <a:rPr lang="en-US" b="1" dirty="0"/>
              <a:t>time</a:t>
            </a:r>
            <a:r>
              <a:rPr lang="en-US" dirty="0"/>
              <a:t>, framed by </a:t>
            </a:r>
            <a:r>
              <a:rPr lang="en-US" b="1" dirty="0"/>
              <a:t>context</a:t>
            </a:r>
          </a:p>
          <a:p>
            <a:r>
              <a:rPr lang="en-US" dirty="0"/>
              <a:t>Episodic memory is destroyed by bilateral removal of hippocampal structures (see Patient H.M., right)</a:t>
            </a:r>
          </a:p>
          <a:p>
            <a:r>
              <a:rPr lang="en-US" dirty="0"/>
              <a:t>In the introduction of Episodic Memory in Tulving, 2002, Episodic Memory is described as “a singular exception” to the “unidirectionality of time”</a:t>
            </a:r>
          </a:p>
        </p:txBody>
      </p:sp>
      <p:pic>
        <p:nvPicPr>
          <p:cNvPr id="2050" name="Picture 2" descr="Image result for patient hm">
            <a:extLst>
              <a:ext uri="{FF2B5EF4-FFF2-40B4-BE49-F238E27FC236}">
                <a16:creationId xmlns:a16="http://schemas.microsoft.com/office/drawing/2014/main" id="{49764109-E230-4BA9-856F-763FE7016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450" y="3746500"/>
            <a:ext cx="51435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nry Gustav 1.jpg">
            <a:extLst>
              <a:ext uri="{FF2B5EF4-FFF2-40B4-BE49-F238E27FC236}">
                <a16:creationId xmlns:a16="http://schemas.microsoft.com/office/drawing/2014/main" id="{7E3E2276-EFE5-448D-861B-8D7291C69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514" y="762000"/>
            <a:ext cx="3171371" cy="2413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936E0BA2-A8DC-462A-8442-0442E8421814}"/>
              </a:ext>
            </a:extLst>
          </p:cNvPr>
          <p:cNvGrpSpPr/>
          <p:nvPr/>
        </p:nvGrpSpPr>
        <p:grpSpPr>
          <a:xfrm>
            <a:off x="0" y="-1321"/>
            <a:ext cx="12192000" cy="219435"/>
            <a:chOff x="0" y="-1321"/>
            <a:chExt cx="12192000" cy="219435"/>
          </a:xfrm>
        </p:grpSpPr>
        <p:sp>
          <p:nvSpPr>
            <p:cNvPr id="15" name="Rectangle 14">
              <a:extLst>
                <a:ext uri="{FF2B5EF4-FFF2-40B4-BE49-F238E27FC236}">
                  <a16:creationId xmlns:a16="http://schemas.microsoft.com/office/drawing/2014/main" id="{E47118BB-9BDF-487D-BB2D-3118D40DCAB8}"/>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16" name="Rectangle 15">
              <a:extLst>
                <a:ext uri="{FF2B5EF4-FFF2-40B4-BE49-F238E27FC236}">
                  <a16:creationId xmlns:a16="http://schemas.microsoft.com/office/drawing/2014/main" id="{B6D2069A-7563-4FC5-BB6A-9CEA4AED1484}"/>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7" name="Rectangle 16">
              <a:extLst>
                <a:ext uri="{FF2B5EF4-FFF2-40B4-BE49-F238E27FC236}">
                  <a16:creationId xmlns:a16="http://schemas.microsoft.com/office/drawing/2014/main" id="{6B03F203-5A8A-4993-8BBC-8CE53705AA7D}"/>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8" name="Rectangle 17">
              <a:extLst>
                <a:ext uri="{FF2B5EF4-FFF2-40B4-BE49-F238E27FC236}">
                  <a16:creationId xmlns:a16="http://schemas.microsoft.com/office/drawing/2014/main" id="{AA4D6D0E-F01F-4EF9-B409-EA1004FE6207}"/>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9" name="Rectangle 18">
              <a:extLst>
                <a:ext uri="{FF2B5EF4-FFF2-40B4-BE49-F238E27FC236}">
                  <a16:creationId xmlns:a16="http://schemas.microsoft.com/office/drawing/2014/main" id="{257539B9-5373-4D95-85C8-4FF079C5D922}"/>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3953379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379" y="662629"/>
            <a:ext cx="5950224" cy="970450"/>
          </a:xfrm>
        </p:spPr>
        <p:txBody>
          <a:bodyPr/>
          <a:lstStyle/>
          <a:p>
            <a:r>
              <a:rPr lang="en-US" dirty="0"/>
              <a:t>Context Boundary Effects</a:t>
            </a:r>
          </a:p>
        </p:txBody>
      </p:sp>
      <p:sp>
        <p:nvSpPr>
          <p:cNvPr id="12" name="Content Placeholder 11"/>
          <p:cNvSpPr>
            <a:spLocks noGrp="1"/>
          </p:cNvSpPr>
          <p:nvPr>
            <p:ph idx="1"/>
          </p:nvPr>
        </p:nvSpPr>
        <p:spPr>
          <a:xfrm>
            <a:off x="526776" y="2244109"/>
            <a:ext cx="5732285" cy="3547091"/>
          </a:xfrm>
        </p:spPr>
        <p:txBody>
          <a:bodyPr>
            <a:normAutofit fontScale="92500" lnSpcReduction="10000"/>
          </a:bodyPr>
          <a:lstStyle/>
          <a:p>
            <a:r>
              <a:rPr lang="en-US" dirty="0"/>
              <a:t>Context boundary effects, where within-context items are placed closer together and across-context items farther apart, are seen</a:t>
            </a:r>
          </a:p>
          <a:p>
            <a:r>
              <a:rPr lang="en-US" dirty="0"/>
              <a:t>Context-crossing items account for the majority of the effect</a:t>
            </a:r>
          </a:p>
          <a:p>
            <a:r>
              <a:rPr lang="en-US" dirty="0"/>
              <a:t>The effect is relatively stable across trials, remaining consistent past Trial 2 even as accuracy continues to improve</a:t>
            </a:r>
          </a:p>
        </p:txBody>
      </p:sp>
      <p:grpSp>
        <p:nvGrpSpPr>
          <p:cNvPr id="4" name="Group 3"/>
          <p:cNvGrpSpPr/>
          <p:nvPr/>
        </p:nvGrpSpPr>
        <p:grpSpPr>
          <a:xfrm>
            <a:off x="6259060" y="641418"/>
            <a:ext cx="5526233" cy="2908299"/>
            <a:chOff x="16916400" y="26517600"/>
            <a:chExt cx="12188726" cy="4630565"/>
          </a:xfrm>
        </p:grpSpPr>
        <p:graphicFrame>
          <p:nvGraphicFramePr>
            <p:cNvPr id="5" name="Chart 4"/>
            <p:cNvGraphicFramePr>
              <a:graphicFrameLocks/>
            </p:cNvGraphicFramePr>
            <p:nvPr>
              <p:extLst/>
            </p:nvPr>
          </p:nvGraphicFramePr>
          <p:xfrm>
            <a:off x="16916400" y="26517600"/>
            <a:ext cx="12188726" cy="463056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p:cNvCxnSpPr/>
            <p:nvPr/>
          </p:nvCxnSpPr>
          <p:spPr>
            <a:xfrm>
              <a:off x="20898500" y="27309196"/>
              <a:ext cx="5619802" cy="14747"/>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20898500" y="27309196"/>
              <a:ext cx="0" cy="330551"/>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7"/>
            <p:cNvCxnSpPr/>
            <p:nvPr/>
          </p:nvCxnSpPr>
          <p:spPr>
            <a:xfrm>
              <a:off x="26513126" y="27309195"/>
              <a:ext cx="5177" cy="1717352"/>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flipH="1" flipV="1">
              <a:off x="20561436" y="27673527"/>
              <a:ext cx="674128" cy="11932"/>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H="1" flipV="1">
              <a:off x="26146566" y="29057457"/>
              <a:ext cx="674128" cy="11934"/>
            </a:xfrm>
            <a:prstGeom prst="line">
              <a:avLst/>
            </a:prstGeom>
          </p:spPr>
          <p:style>
            <a:lnRef idx="3">
              <a:schemeClr val="accent2"/>
            </a:lnRef>
            <a:fillRef idx="0">
              <a:schemeClr val="accent2"/>
            </a:fillRef>
            <a:effectRef idx="2">
              <a:schemeClr val="accent2"/>
            </a:effectRef>
            <a:fontRef idx="minor">
              <a:schemeClr val="tx1"/>
            </a:fontRef>
          </p:style>
        </p:cxnSp>
      </p:grpSp>
      <p:graphicFrame>
        <p:nvGraphicFramePr>
          <p:cNvPr id="11" name="Chart 10"/>
          <p:cNvGraphicFramePr>
            <a:graphicFrameLocks/>
          </p:cNvGraphicFramePr>
          <p:nvPr>
            <p:extLst/>
          </p:nvPr>
        </p:nvGraphicFramePr>
        <p:xfrm>
          <a:off x="6259061" y="3614632"/>
          <a:ext cx="5526233" cy="3059152"/>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a:extLst>
              <a:ext uri="{FF2B5EF4-FFF2-40B4-BE49-F238E27FC236}">
                <a16:creationId xmlns:a16="http://schemas.microsoft.com/office/drawing/2014/main" id="{03C3753C-BE86-4189-B3BC-1CE2279EF788}"/>
              </a:ext>
            </a:extLst>
          </p:cNvPr>
          <p:cNvGrpSpPr/>
          <p:nvPr/>
        </p:nvGrpSpPr>
        <p:grpSpPr>
          <a:xfrm>
            <a:off x="0" y="-1321"/>
            <a:ext cx="12192000" cy="219435"/>
            <a:chOff x="0" y="-1321"/>
            <a:chExt cx="12192000" cy="219435"/>
          </a:xfrm>
        </p:grpSpPr>
        <p:sp>
          <p:nvSpPr>
            <p:cNvPr id="15" name="Rectangle 14">
              <a:extLst>
                <a:ext uri="{FF2B5EF4-FFF2-40B4-BE49-F238E27FC236}">
                  <a16:creationId xmlns:a16="http://schemas.microsoft.com/office/drawing/2014/main" id="{B1748E48-44CC-47AF-B2D8-5962884A4EB8}"/>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6" name="Rectangle 15">
              <a:extLst>
                <a:ext uri="{FF2B5EF4-FFF2-40B4-BE49-F238E27FC236}">
                  <a16:creationId xmlns:a16="http://schemas.microsoft.com/office/drawing/2014/main" id="{225CE79B-D127-4B18-8B1C-8B7FC998B03D}"/>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7" name="Rectangle 16">
              <a:extLst>
                <a:ext uri="{FF2B5EF4-FFF2-40B4-BE49-F238E27FC236}">
                  <a16:creationId xmlns:a16="http://schemas.microsoft.com/office/drawing/2014/main" id="{F5015444-2A50-463D-8B78-8E077D38D868}"/>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8" name="Rectangle 17">
              <a:extLst>
                <a:ext uri="{FF2B5EF4-FFF2-40B4-BE49-F238E27FC236}">
                  <a16:creationId xmlns:a16="http://schemas.microsoft.com/office/drawing/2014/main" id="{4D1DECEF-EDE1-4C84-AE04-701513CD5BA5}"/>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9" name="Rectangle 18">
              <a:extLst>
                <a:ext uri="{FF2B5EF4-FFF2-40B4-BE49-F238E27FC236}">
                  <a16:creationId xmlns:a16="http://schemas.microsoft.com/office/drawing/2014/main" id="{66703381-601C-48F4-8137-F45155A85C25}"/>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453176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82B0-FDEC-46BD-AD0E-09AE0ACDF738}"/>
              </a:ext>
            </a:extLst>
          </p:cNvPr>
          <p:cNvSpPr>
            <a:spLocks noGrp="1"/>
          </p:cNvSpPr>
          <p:nvPr>
            <p:ph type="title"/>
          </p:nvPr>
        </p:nvSpPr>
        <p:spPr/>
        <p:txBody>
          <a:bodyPr/>
          <a:lstStyle/>
          <a:p>
            <a:r>
              <a:rPr lang="en-US" dirty="0"/>
              <a:t>Tulving’s Time Travel</a:t>
            </a:r>
          </a:p>
        </p:txBody>
      </p:sp>
      <p:sp>
        <p:nvSpPr>
          <p:cNvPr id="3" name="Content Placeholder 2">
            <a:extLst>
              <a:ext uri="{FF2B5EF4-FFF2-40B4-BE49-F238E27FC236}">
                <a16:creationId xmlns:a16="http://schemas.microsoft.com/office/drawing/2014/main" id="{32E31176-46D5-4F23-9670-F9FE3ABF4CCB}"/>
              </a:ext>
            </a:extLst>
          </p:cNvPr>
          <p:cNvSpPr>
            <a:spLocks noGrp="1"/>
          </p:cNvSpPr>
          <p:nvPr>
            <p:ph type="body" idx="1"/>
          </p:nvPr>
        </p:nvSpPr>
        <p:spPr/>
        <p:txBody>
          <a:bodyPr>
            <a:normAutofit/>
          </a:bodyPr>
          <a:lstStyle/>
          <a:p>
            <a:r>
              <a:rPr lang="en-US" dirty="0"/>
              <a:t>“Time’s arrow is straight… the singular exception is provided by the human ability to remember past happenings… The </a:t>
            </a:r>
            <a:r>
              <a:rPr lang="en-US" dirty="0" err="1"/>
              <a:t>rememberer</a:t>
            </a:r>
            <a:r>
              <a:rPr lang="en-US" dirty="0"/>
              <a:t> has mentally traveled back into her past…” – Tulving, 2002</a:t>
            </a:r>
          </a:p>
        </p:txBody>
      </p:sp>
      <p:grpSp>
        <p:nvGrpSpPr>
          <p:cNvPr id="6" name="Group 5">
            <a:extLst>
              <a:ext uri="{FF2B5EF4-FFF2-40B4-BE49-F238E27FC236}">
                <a16:creationId xmlns:a16="http://schemas.microsoft.com/office/drawing/2014/main" id="{0DF2454C-B5FB-4B12-8916-0645C4913F89}"/>
              </a:ext>
            </a:extLst>
          </p:cNvPr>
          <p:cNvGrpSpPr/>
          <p:nvPr/>
        </p:nvGrpSpPr>
        <p:grpSpPr>
          <a:xfrm>
            <a:off x="0" y="-1321"/>
            <a:ext cx="12192000" cy="219435"/>
            <a:chOff x="0" y="-1321"/>
            <a:chExt cx="12192000" cy="219435"/>
          </a:xfrm>
        </p:grpSpPr>
        <p:sp>
          <p:nvSpPr>
            <p:cNvPr id="7" name="Rectangle 6">
              <a:extLst>
                <a:ext uri="{FF2B5EF4-FFF2-40B4-BE49-F238E27FC236}">
                  <a16:creationId xmlns:a16="http://schemas.microsoft.com/office/drawing/2014/main" id="{DBA089F2-A772-41E4-A3E9-A40DA7E87B23}"/>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8" name="Rectangle 7">
              <a:extLst>
                <a:ext uri="{FF2B5EF4-FFF2-40B4-BE49-F238E27FC236}">
                  <a16:creationId xmlns:a16="http://schemas.microsoft.com/office/drawing/2014/main" id="{C55EE35C-C707-4BB3-9DDE-EFBE91425D55}"/>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9" name="Rectangle 8">
              <a:extLst>
                <a:ext uri="{FF2B5EF4-FFF2-40B4-BE49-F238E27FC236}">
                  <a16:creationId xmlns:a16="http://schemas.microsoft.com/office/drawing/2014/main" id="{390CF093-7951-4536-9622-DB95D4F90350}"/>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0" name="Rectangle 9">
              <a:extLst>
                <a:ext uri="{FF2B5EF4-FFF2-40B4-BE49-F238E27FC236}">
                  <a16:creationId xmlns:a16="http://schemas.microsoft.com/office/drawing/2014/main" id="{961F56FD-92F1-4169-B16B-5CBD88A1F7ED}"/>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1" name="Rectangle 10">
              <a:extLst>
                <a:ext uri="{FF2B5EF4-FFF2-40B4-BE49-F238E27FC236}">
                  <a16:creationId xmlns:a16="http://schemas.microsoft.com/office/drawing/2014/main" id="{659701CA-1173-4886-9FCE-A3FE2B564FE4}"/>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608678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512" y="576044"/>
            <a:ext cx="6049067" cy="1286312"/>
          </a:xfrm>
        </p:spPr>
        <p:txBody>
          <a:bodyPr>
            <a:normAutofit fontScale="90000"/>
          </a:bodyPr>
          <a:lstStyle/>
          <a:p>
            <a:r>
              <a:rPr lang="en-US" dirty="0"/>
              <a:t>Spatiotemporal Reconstruction in VR</a:t>
            </a:r>
          </a:p>
        </p:txBody>
      </p:sp>
      <p:pic>
        <p:nvPicPr>
          <p:cNvPr id="8" name="Timeline Visualizer - Subject 026, Trial 4, Phase VR Study 6_13_2017 9_28_27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77037" y="2329866"/>
            <a:ext cx="8497100" cy="4514249"/>
          </a:xfrm>
        </p:spPr>
      </p:pic>
      <p:pic>
        <p:nvPicPr>
          <p:cNvPr id="6" name="Picture 5"/>
          <p:cNvPicPr>
            <a:picLocks noChangeAspect="1"/>
          </p:cNvPicPr>
          <p:nvPr/>
        </p:nvPicPr>
        <p:blipFill>
          <a:blip r:embed="rId5"/>
          <a:stretch>
            <a:fillRect/>
          </a:stretch>
        </p:blipFill>
        <p:spPr>
          <a:xfrm>
            <a:off x="6750582" y="2715243"/>
            <a:ext cx="5441418" cy="4128872"/>
          </a:xfrm>
          <a:prstGeom prst="rect">
            <a:avLst/>
          </a:prstGeom>
        </p:spPr>
      </p:pic>
      <p:pic>
        <p:nvPicPr>
          <p:cNvPr id="5" name="Picture 4"/>
          <p:cNvPicPr>
            <a:picLocks noChangeAspect="1"/>
          </p:cNvPicPr>
          <p:nvPr/>
        </p:nvPicPr>
        <p:blipFill>
          <a:blip r:embed="rId6"/>
          <a:stretch>
            <a:fillRect/>
          </a:stretch>
        </p:blipFill>
        <p:spPr>
          <a:xfrm>
            <a:off x="6750581" y="0"/>
            <a:ext cx="5441418" cy="3097343"/>
          </a:xfrm>
          <a:prstGeom prst="rect">
            <a:avLst/>
          </a:prstGeom>
        </p:spPr>
      </p:pic>
      <p:grpSp>
        <p:nvGrpSpPr>
          <p:cNvPr id="9" name="Group 8">
            <a:extLst>
              <a:ext uri="{FF2B5EF4-FFF2-40B4-BE49-F238E27FC236}">
                <a16:creationId xmlns:a16="http://schemas.microsoft.com/office/drawing/2014/main" id="{87EDED09-EAE2-421C-B34F-C50D76417657}"/>
              </a:ext>
            </a:extLst>
          </p:cNvPr>
          <p:cNvGrpSpPr/>
          <p:nvPr/>
        </p:nvGrpSpPr>
        <p:grpSpPr>
          <a:xfrm>
            <a:off x="0" y="-1321"/>
            <a:ext cx="12192000" cy="219435"/>
            <a:chOff x="0" y="-1321"/>
            <a:chExt cx="12192000" cy="219435"/>
          </a:xfrm>
        </p:grpSpPr>
        <p:sp>
          <p:nvSpPr>
            <p:cNvPr id="10" name="Rectangle 9">
              <a:extLst>
                <a:ext uri="{FF2B5EF4-FFF2-40B4-BE49-F238E27FC236}">
                  <a16:creationId xmlns:a16="http://schemas.microsoft.com/office/drawing/2014/main" id="{66CAE513-B1D9-431D-921D-55713BADF776}"/>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1" name="Rectangle 10">
              <a:extLst>
                <a:ext uri="{FF2B5EF4-FFF2-40B4-BE49-F238E27FC236}">
                  <a16:creationId xmlns:a16="http://schemas.microsoft.com/office/drawing/2014/main" id="{AC9D5143-1303-4CC8-A4F7-187E733DB3CF}"/>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2" name="Rectangle 11">
              <a:extLst>
                <a:ext uri="{FF2B5EF4-FFF2-40B4-BE49-F238E27FC236}">
                  <a16:creationId xmlns:a16="http://schemas.microsoft.com/office/drawing/2014/main" id="{B3CCE6C1-F198-4070-89FD-0BA8A5DFF5CA}"/>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3" name="Rectangle 12">
              <a:extLst>
                <a:ext uri="{FF2B5EF4-FFF2-40B4-BE49-F238E27FC236}">
                  <a16:creationId xmlns:a16="http://schemas.microsoft.com/office/drawing/2014/main" id="{1CC0969D-9928-41D8-8F18-60DD3E515C27}"/>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4" name="Rectangle 13">
              <a:extLst>
                <a:ext uri="{FF2B5EF4-FFF2-40B4-BE49-F238E27FC236}">
                  <a16:creationId xmlns:a16="http://schemas.microsoft.com/office/drawing/2014/main" id="{4EB3CF45-8EC0-4508-B2AF-5D2F0E26A7DD}"/>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7099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89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C114-8AAB-4E5A-9CCA-DA5076B718E9}"/>
              </a:ext>
            </a:extLst>
          </p:cNvPr>
          <p:cNvSpPr>
            <a:spLocks noGrp="1"/>
          </p:cNvSpPr>
          <p:nvPr>
            <p:ph type="title"/>
          </p:nvPr>
        </p:nvSpPr>
        <p:spPr/>
        <p:txBody>
          <a:bodyPr/>
          <a:lstStyle/>
          <a:p>
            <a:r>
              <a:rPr lang="en-US" dirty="0"/>
              <a:t>Spatiotemporal Reconstruction in VR (cont.)</a:t>
            </a:r>
          </a:p>
        </p:txBody>
      </p:sp>
      <p:sp>
        <p:nvSpPr>
          <p:cNvPr id="3" name="Content Placeholder 2">
            <a:extLst>
              <a:ext uri="{FF2B5EF4-FFF2-40B4-BE49-F238E27FC236}">
                <a16:creationId xmlns:a16="http://schemas.microsoft.com/office/drawing/2014/main" id="{DEB3E8A0-271E-4EEF-A037-F196A00B5BA8}"/>
              </a:ext>
            </a:extLst>
          </p:cNvPr>
          <p:cNvSpPr>
            <a:spLocks noGrp="1"/>
          </p:cNvSpPr>
          <p:nvPr>
            <p:ph idx="1"/>
          </p:nvPr>
        </p:nvSpPr>
        <p:spPr>
          <a:xfrm>
            <a:off x="838200" y="1690688"/>
            <a:ext cx="10868378" cy="4389099"/>
          </a:xfrm>
        </p:spPr>
        <p:txBody>
          <a:bodyPr/>
          <a:lstStyle/>
          <a:p>
            <a:r>
              <a:rPr lang="en-US" dirty="0"/>
              <a:t>43 young adult participants (ages 18-24; 23 male)</a:t>
            </a:r>
          </a:p>
          <a:p>
            <a:r>
              <a:rPr lang="en-US" dirty="0"/>
              <a:t>Virtual Reality using the Oculus Rift</a:t>
            </a:r>
          </a:p>
          <a:p>
            <a:r>
              <a:rPr lang="en-US" dirty="0"/>
              <a:t>Study events in space and time</a:t>
            </a:r>
          </a:p>
          <a:p>
            <a:r>
              <a:rPr lang="en-US" dirty="0"/>
              <a:t>4 study/test trials with the same set of events in the same environment</a:t>
            </a:r>
          </a:p>
        </p:txBody>
      </p:sp>
      <p:pic>
        <p:nvPicPr>
          <p:cNvPr id="5" name="Picture 4">
            <a:extLst>
              <a:ext uri="{FF2B5EF4-FFF2-40B4-BE49-F238E27FC236}">
                <a16:creationId xmlns:a16="http://schemas.microsoft.com/office/drawing/2014/main" id="{E3CD8B10-CDA7-427A-995C-42229C2544BC}"/>
              </a:ext>
            </a:extLst>
          </p:cNvPr>
          <p:cNvPicPr>
            <a:picLocks noChangeAspect="1"/>
          </p:cNvPicPr>
          <p:nvPr/>
        </p:nvPicPr>
        <p:blipFill>
          <a:blip r:embed="rId4"/>
          <a:stretch>
            <a:fillRect/>
          </a:stretch>
        </p:blipFill>
        <p:spPr>
          <a:xfrm>
            <a:off x="1317729" y="3776854"/>
            <a:ext cx="3793079" cy="2878135"/>
          </a:xfrm>
          <a:prstGeom prst="rect">
            <a:avLst/>
          </a:prstGeom>
        </p:spPr>
      </p:pic>
      <p:grpSp>
        <p:nvGrpSpPr>
          <p:cNvPr id="8" name="Group 7">
            <a:extLst>
              <a:ext uri="{FF2B5EF4-FFF2-40B4-BE49-F238E27FC236}">
                <a16:creationId xmlns:a16="http://schemas.microsoft.com/office/drawing/2014/main" id="{B7A70C2D-C6E7-4810-83AE-57B2A7AB3F1F}"/>
              </a:ext>
            </a:extLst>
          </p:cNvPr>
          <p:cNvGrpSpPr/>
          <p:nvPr/>
        </p:nvGrpSpPr>
        <p:grpSpPr>
          <a:xfrm>
            <a:off x="0" y="-1321"/>
            <a:ext cx="12192000" cy="219435"/>
            <a:chOff x="0" y="-1321"/>
            <a:chExt cx="12192000" cy="219435"/>
          </a:xfrm>
        </p:grpSpPr>
        <p:sp>
          <p:nvSpPr>
            <p:cNvPr id="9" name="Rectangle 8">
              <a:extLst>
                <a:ext uri="{FF2B5EF4-FFF2-40B4-BE49-F238E27FC236}">
                  <a16:creationId xmlns:a16="http://schemas.microsoft.com/office/drawing/2014/main" id="{4946F70F-80C9-4D67-B90D-6E18CF21C11D}"/>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0" name="Rectangle 9">
              <a:extLst>
                <a:ext uri="{FF2B5EF4-FFF2-40B4-BE49-F238E27FC236}">
                  <a16:creationId xmlns:a16="http://schemas.microsoft.com/office/drawing/2014/main" id="{91BA882A-B634-4F4D-9BE8-8F7B5ADB3EAA}"/>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1" name="Rectangle 10">
              <a:extLst>
                <a:ext uri="{FF2B5EF4-FFF2-40B4-BE49-F238E27FC236}">
                  <a16:creationId xmlns:a16="http://schemas.microsoft.com/office/drawing/2014/main" id="{A3BF6A9E-68FC-4368-B152-8D69D3F5B719}"/>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2" name="Rectangle 11">
              <a:extLst>
                <a:ext uri="{FF2B5EF4-FFF2-40B4-BE49-F238E27FC236}">
                  <a16:creationId xmlns:a16="http://schemas.microsoft.com/office/drawing/2014/main" id="{9A46B6C4-E9E5-42BC-98C0-97AE2251A79A}"/>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3" name="Rectangle 12">
              <a:extLst>
                <a:ext uri="{FF2B5EF4-FFF2-40B4-BE49-F238E27FC236}">
                  <a16:creationId xmlns:a16="http://schemas.microsoft.com/office/drawing/2014/main" id="{432E51FC-53FF-4D49-8DEF-180EC4D687B5}"/>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6" name="participantVideo">
            <a:hlinkClick r:id="" action="ppaction://media"/>
            <a:extLst>
              <a:ext uri="{FF2B5EF4-FFF2-40B4-BE49-F238E27FC236}">
                <a16:creationId xmlns:a16="http://schemas.microsoft.com/office/drawing/2014/main" id="{0C4C1188-407B-4042-ACAD-6A58DBCE3DB1}"/>
              </a:ext>
            </a:extLst>
          </p:cNvPr>
          <p:cNvPicPr>
            <a:picLocks noChangeAspect="1"/>
          </p:cNvPicPr>
          <p:nvPr>
            <a:videoFile r:link="rId1"/>
            <p:extLst>
              <p:ext uri="{DAA4B4D4-6D71-4841-9C94-3DE7FCFB9230}">
                <p14:media xmlns:p14="http://schemas.microsoft.com/office/powerpoint/2010/main" r:embed="rId2">
                  <p14:trim st="4241"/>
                </p14:media>
              </p:ext>
            </p:extLst>
          </p:nvPr>
        </p:nvPicPr>
        <p:blipFill rotWithShape="1">
          <a:blip r:embed="rId5"/>
          <a:srcRect t="21674" b="20905"/>
          <a:stretch>
            <a:fillRect/>
          </a:stretch>
        </p:blipFill>
        <p:spPr>
          <a:xfrm>
            <a:off x="6341531" y="3776854"/>
            <a:ext cx="5012269" cy="2878135"/>
          </a:xfrm>
          <a:prstGeom prst="rect">
            <a:avLst/>
          </a:prstGeom>
        </p:spPr>
      </p:pic>
    </p:spTree>
    <p:extLst>
      <p:ext uri="{BB962C8B-B14F-4D97-AF65-F5344CB8AC3E}">
        <p14:creationId xmlns:p14="http://schemas.microsoft.com/office/powerpoint/2010/main" val="294189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0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278C-B758-4415-AC8B-617406A23645}"/>
              </a:ext>
            </a:extLst>
          </p:cNvPr>
          <p:cNvSpPr>
            <a:spLocks noGrp="1"/>
          </p:cNvSpPr>
          <p:nvPr>
            <p:ph type="title"/>
          </p:nvPr>
        </p:nvSpPr>
        <p:spPr/>
        <p:txBody>
          <a:bodyPr/>
          <a:lstStyle/>
          <a:p>
            <a:r>
              <a:rPr lang="en-US" dirty="0"/>
              <a:t>Overall Performance</a:t>
            </a:r>
          </a:p>
        </p:txBody>
      </p:sp>
      <p:sp>
        <p:nvSpPr>
          <p:cNvPr id="3" name="Content Placeholder 2">
            <a:extLst>
              <a:ext uri="{FF2B5EF4-FFF2-40B4-BE49-F238E27FC236}">
                <a16:creationId xmlns:a16="http://schemas.microsoft.com/office/drawing/2014/main" id="{C157BA39-15A0-4B22-A09A-383975F726C6}"/>
              </a:ext>
            </a:extLst>
          </p:cNvPr>
          <p:cNvSpPr>
            <a:spLocks noGrp="1"/>
          </p:cNvSpPr>
          <p:nvPr>
            <p:ph idx="1"/>
          </p:nvPr>
        </p:nvSpPr>
        <p:spPr>
          <a:xfrm>
            <a:off x="838200" y="2248249"/>
            <a:ext cx="4926647" cy="3928713"/>
          </a:xfrm>
        </p:spPr>
        <p:txBody>
          <a:bodyPr/>
          <a:lstStyle/>
          <a:p>
            <a:r>
              <a:rPr lang="en-US" dirty="0"/>
              <a:t>Overall performance improved across trials on simple study and test metrics (errors space and time)</a:t>
            </a:r>
          </a:p>
          <a:p>
            <a:r>
              <a:rPr lang="en-US" dirty="0"/>
              <a:t>Error in space seemed to hit floor by trial 3 while time continued to improve</a:t>
            </a:r>
          </a:p>
        </p:txBody>
      </p:sp>
      <p:graphicFrame>
        <p:nvGraphicFramePr>
          <p:cNvPr id="4" name="Chart 3">
            <a:extLst>
              <a:ext uri="{FF2B5EF4-FFF2-40B4-BE49-F238E27FC236}">
                <a16:creationId xmlns:a16="http://schemas.microsoft.com/office/drawing/2014/main" id="{12FCD9CC-10B3-4882-8B48-8A443438C321}"/>
              </a:ext>
            </a:extLst>
          </p:cNvPr>
          <p:cNvGraphicFramePr/>
          <p:nvPr>
            <p:extLst>
              <p:ext uri="{D42A27DB-BD31-4B8C-83A1-F6EECF244321}">
                <p14:modId xmlns:p14="http://schemas.microsoft.com/office/powerpoint/2010/main" val="1072033569"/>
              </p:ext>
            </p:extLst>
          </p:nvPr>
        </p:nvGraphicFramePr>
        <p:xfrm>
          <a:off x="6021987" y="1837699"/>
          <a:ext cx="2822630" cy="39385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68973838-2040-4B05-A224-C6AE8E552137}"/>
              </a:ext>
            </a:extLst>
          </p:cNvPr>
          <p:cNvGraphicFramePr/>
          <p:nvPr>
            <p:extLst>
              <p:ext uri="{D42A27DB-BD31-4B8C-83A1-F6EECF244321}">
                <p14:modId xmlns:p14="http://schemas.microsoft.com/office/powerpoint/2010/main" val="644669266"/>
              </p:ext>
            </p:extLst>
          </p:nvPr>
        </p:nvGraphicFramePr>
        <p:xfrm>
          <a:off x="8850081" y="1837699"/>
          <a:ext cx="2822630" cy="3938553"/>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a:extLst>
              <a:ext uri="{FF2B5EF4-FFF2-40B4-BE49-F238E27FC236}">
                <a16:creationId xmlns:a16="http://schemas.microsoft.com/office/drawing/2014/main" id="{C23DC153-E1AA-4261-8599-7E575CCA23CB}"/>
              </a:ext>
            </a:extLst>
          </p:cNvPr>
          <p:cNvGrpSpPr/>
          <p:nvPr/>
        </p:nvGrpSpPr>
        <p:grpSpPr>
          <a:xfrm>
            <a:off x="0" y="-1321"/>
            <a:ext cx="12192000" cy="219435"/>
            <a:chOff x="0" y="-1321"/>
            <a:chExt cx="12192000" cy="219435"/>
          </a:xfrm>
        </p:grpSpPr>
        <p:sp>
          <p:nvSpPr>
            <p:cNvPr id="14" name="Rectangle 13">
              <a:extLst>
                <a:ext uri="{FF2B5EF4-FFF2-40B4-BE49-F238E27FC236}">
                  <a16:creationId xmlns:a16="http://schemas.microsoft.com/office/drawing/2014/main" id="{BAD145F0-5320-489C-9FD3-66FD66269AFA}"/>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5" name="Rectangle 14">
              <a:extLst>
                <a:ext uri="{FF2B5EF4-FFF2-40B4-BE49-F238E27FC236}">
                  <a16:creationId xmlns:a16="http://schemas.microsoft.com/office/drawing/2014/main" id="{A5D4B0F1-A0DF-4965-943A-CABE1AE7DD85}"/>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6" name="Rectangle 15">
              <a:extLst>
                <a:ext uri="{FF2B5EF4-FFF2-40B4-BE49-F238E27FC236}">
                  <a16:creationId xmlns:a16="http://schemas.microsoft.com/office/drawing/2014/main" id="{5BBA30D2-7E9F-4E7D-9253-B8357ACA72D3}"/>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7" name="Rectangle 16">
              <a:extLst>
                <a:ext uri="{FF2B5EF4-FFF2-40B4-BE49-F238E27FC236}">
                  <a16:creationId xmlns:a16="http://schemas.microsoft.com/office/drawing/2014/main" id="{CA970F28-3CF7-4FE9-8FC3-B1AEDE743171}"/>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8" name="Rectangle 17">
              <a:extLst>
                <a:ext uri="{FF2B5EF4-FFF2-40B4-BE49-F238E27FC236}">
                  <a16:creationId xmlns:a16="http://schemas.microsoft.com/office/drawing/2014/main" id="{4FCCDF90-E1D3-4426-B4BB-89BAB524D9F8}"/>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3349719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A999-0099-4646-AE01-F4B1FFB6EBC5}"/>
              </a:ext>
            </a:extLst>
          </p:cNvPr>
          <p:cNvSpPr>
            <a:spLocks noGrp="1"/>
          </p:cNvSpPr>
          <p:nvPr>
            <p:ph type="title"/>
          </p:nvPr>
        </p:nvSpPr>
        <p:spPr/>
        <p:txBody>
          <a:bodyPr/>
          <a:lstStyle/>
          <a:p>
            <a:r>
              <a:rPr lang="en-US" dirty="0"/>
              <a:t>Event Errors</a:t>
            </a:r>
          </a:p>
        </p:txBody>
      </p:sp>
      <p:sp>
        <p:nvSpPr>
          <p:cNvPr id="3" name="Content Placeholder 2">
            <a:extLst>
              <a:ext uri="{FF2B5EF4-FFF2-40B4-BE49-F238E27FC236}">
                <a16:creationId xmlns:a16="http://schemas.microsoft.com/office/drawing/2014/main" id="{561AD74B-8CF0-494A-BB05-EDFA99ED6027}"/>
              </a:ext>
            </a:extLst>
          </p:cNvPr>
          <p:cNvSpPr>
            <a:spLocks noGrp="1"/>
          </p:cNvSpPr>
          <p:nvPr>
            <p:ph sz="half" idx="1"/>
          </p:nvPr>
        </p:nvSpPr>
        <p:spPr>
          <a:xfrm>
            <a:off x="838200" y="2623457"/>
            <a:ext cx="5181600" cy="3553506"/>
          </a:xfrm>
        </p:spPr>
        <p:txBody>
          <a:bodyPr/>
          <a:lstStyle/>
          <a:p>
            <a:r>
              <a:rPr lang="en-US" dirty="0"/>
              <a:t>Event errors also improve across trials, with no significant difference between trials 3 and 4</a:t>
            </a:r>
          </a:p>
          <a:p>
            <a:r>
              <a:rPr lang="en-US" dirty="0"/>
              <a:t>Even at trial 4, 3/10 events are erroneously labelled</a:t>
            </a:r>
          </a:p>
        </p:txBody>
      </p:sp>
      <p:graphicFrame>
        <p:nvGraphicFramePr>
          <p:cNvPr id="5" name="Content Placeholder 4">
            <a:extLst>
              <a:ext uri="{FF2B5EF4-FFF2-40B4-BE49-F238E27FC236}">
                <a16:creationId xmlns:a16="http://schemas.microsoft.com/office/drawing/2014/main" id="{EB723AC0-B745-44DD-961B-010820EA53EC}"/>
              </a:ext>
            </a:extLst>
          </p:cNvPr>
          <p:cNvGraphicFramePr>
            <a:graphicFrameLocks noGrp="1"/>
          </p:cNvGraphicFramePr>
          <p:nvPr>
            <p:ph sz="half" idx="2"/>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A01D0EF7-862E-43BF-A966-34AFAA4FBBA9}"/>
              </a:ext>
            </a:extLst>
          </p:cNvPr>
          <p:cNvGrpSpPr/>
          <p:nvPr/>
        </p:nvGrpSpPr>
        <p:grpSpPr>
          <a:xfrm>
            <a:off x="0" y="-1321"/>
            <a:ext cx="12192000" cy="219435"/>
            <a:chOff x="0" y="-1321"/>
            <a:chExt cx="12192000" cy="219435"/>
          </a:xfrm>
        </p:grpSpPr>
        <p:sp>
          <p:nvSpPr>
            <p:cNvPr id="7" name="Rectangle 6">
              <a:extLst>
                <a:ext uri="{FF2B5EF4-FFF2-40B4-BE49-F238E27FC236}">
                  <a16:creationId xmlns:a16="http://schemas.microsoft.com/office/drawing/2014/main" id="{2C89E954-B9C9-4BCE-9396-F1E1A0543D68}"/>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8" name="Rectangle 7">
              <a:extLst>
                <a:ext uri="{FF2B5EF4-FFF2-40B4-BE49-F238E27FC236}">
                  <a16:creationId xmlns:a16="http://schemas.microsoft.com/office/drawing/2014/main" id="{7BF840E3-1695-4114-A32B-E82CF2C204B7}"/>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9" name="Rectangle 8">
              <a:extLst>
                <a:ext uri="{FF2B5EF4-FFF2-40B4-BE49-F238E27FC236}">
                  <a16:creationId xmlns:a16="http://schemas.microsoft.com/office/drawing/2014/main" id="{66645777-A8A4-4D46-99C6-0548576E8936}"/>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0" name="Rectangle 9">
              <a:extLst>
                <a:ext uri="{FF2B5EF4-FFF2-40B4-BE49-F238E27FC236}">
                  <a16:creationId xmlns:a16="http://schemas.microsoft.com/office/drawing/2014/main" id="{ACF943FF-3D40-4437-BFC6-25A28E8414BF}"/>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1" name="Rectangle 10">
              <a:extLst>
                <a:ext uri="{FF2B5EF4-FFF2-40B4-BE49-F238E27FC236}">
                  <a16:creationId xmlns:a16="http://schemas.microsoft.com/office/drawing/2014/main" id="{FB057E9B-B401-4EEC-B102-2F3EB5E17D83}"/>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4234020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l="6144" t="4325" r="1915" b="3724"/>
          <a:stretch/>
        </p:blipFill>
        <p:spPr>
          <a:xfrm>
            <a:off x="1407459" y="1580050"/>
            <a:ext cx="3442447" cy="34312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4"/>
          <p:cNvSpPr>
            <a:spLocks noGrp="1"/>
          </p:cNvSpPr>
          <p:nvPr>
            <p:ph sz="half" idx="1"/>
          </p:nvPr>
        </p:nvSpPr>
        <p:spPr>
          <a:xfrm>
            <a:off x="913795" y="2247433"/>
            <a:ext cx="5137380" cy="3054704"/>
          </a:xfrm>
        </p:spPr>
        <p:txBody>
          <a:bodyPr>
            <a:normAutofit/>
          </a:bodyPr>
          <a:lstStyle/>
          <a:p>
            <a:r>
              <a:rPr lang="en-US" dirty="0"/>
              <a:t>Analyze space and time independently</a:t>
            </a:r>
          </a:p>
          <a:p>
            <a:r>
              <a:rPr lang="en-US" dirty="0"/>
              <a:t>Use relational memory metrics (identity-location errors)</a:t>
            </a:r>
          </a:p>
          <a:p>
            <a:r>
              <a:rPr lang="en-US" dirty="0"/>
              <a:t>There are far more relational memory errors in space than in time in this task</a:t>
            </a:r>
          </a:p>
        </p:txBody>
      </p:sp>
      <p:sp>
        <p:nvSpPr>
          <p:cNvPr id="2" name="Title 1"/>
          <p:cNvSpPr>
            <a:spLocks noGrp="1"/>
          </p:cNvSpPr>
          <p:nvPr>
            <p:ph type="title"/>
          </p:nvPr>
        </p:nvSpPr>
        <p:spPr/>
        <p:txBody>
          <a:bodyPr/>
          <a:lstStyle/>
          <a:p>
            <a:r>
              <a:rPr lang="en-US" dirty="0"/>
              <a:t>Identity-location Errors in Space vs. Time</a:t>
            </a:r>
          </a:p>
        </p:txBody>
      </p:sp>
      <p:pic>
        <p:nvPicPr>
          <p:cNvPr id="12" name="Picture 11"/>
          <p:cNvPicPr>
            <a:picLocks noChangeAspect="1"/>
          </p:cNvPicPr>
          <p:nvPr/>
        </p:nvPicPr>
        <p:blipFill rotWithShape="1">
          <a:blip r:embed="rId4"/>
          <a:srcRect l="4660" t="18986" r="124" b="-1223"/>
          <a:stretch/>
        </p:blipFill>
        <p:spPr>
          <a:xfrm>
            <a:off x="813108" y="5447833"/>
            <a:ext cx="7377953" cy="1264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p:cNvSpPr txBox="1"/>
          <p:nvPr/>
        </p:nvSpPr>
        <p:spPr>
          <a:xfrm>
            <a:off x="3648634" y="4641939"/>
            <a:ext cx="1201271" cy="369332"/>
          </a:xfrm>
          <a:prstGeom prst="rect">
            <a:avLst/>
          </a:prstGeom>
          <a:noFill/>
        </p:spPr>
        <p:txBody>
          <a:bodyPr wrap="square" rtlCol="0">
            <a:spAutoFit/>
          </a:bodyPr>
          <a:lstStyle/>
          <a:p>
            <a:pPr algn="r"/>
            <a:r>
              <a:rPr lang="en-US" dirty="0">
                <a:solidFill>
                  <a:schemeClr val="bg1"/>
                </a:solidFill>
              </a:rPr>
              <a:t>Space (m)</a:t>
            </a:r>
          </a:p>
        </p:txBody>
      </p:sp>
      <p:sp>
        <p:nvSpPr>
          <p:cNvPr id="15" name="TextBox 14"/>
          <p:cNvSpPr txBox="1"/>
          <p:nvPr/>
        </p:nvSpPr>
        <p:spPr>
          <a:xfrm>
            <a:off x="8301318" y="6174904"/>
            <a:ext cx="1084729" cy="369332"/>
          </a:xfrm>
          <a:prstGeom prst="rect">
            <a:avLst/>
          </a:prstGeom>
          <a:noFill/>
        </p:spPr>
        <p:txBody>
          <a:bodyPr wrap="square" rtlCol="0">
            <a:spAutoFit/>
          </a:bodyPr>
          <a:lstStyle/>
          <a:p>
            <a:pPr algn="r"/>
            <a:r>
              <a:rPr lang="en-US" dirty="0">
                <a:solidFill>
                  <a:schemeClr val="bg1"/>
                </a:solidFill>
              </a:rPr>
              <a:t>Time (s)</a:t>
            </a:r>
          </a:p>
        </p:txBody>
      </p:sp>
      <p:graphicFrame>
        <p:nvGraphicFramePr>
          <p:cNvPr id="17" name="Chart 16">
            <a:extLst>
              <a:ext uri="{FF2B5EF4-FFF2-40B4-BE49-F238E27FC236}">
                <a16:creationId xmlns:a16="http://schemas.microsoft.com/office/drawing/2014/main" id="{61D021D4-ACBD-48FB-83E8-66130149891A}"/>
              </a:ext>
            </a:extLst>
          </p:cNvPr>
          <p:cNvGraphicFramePr/>
          <p:nvPr>
            <p:extLst>
              <p:ext uri="{D42A27DB-BD31-4B8C-83A1-F6EECF244321}">
                <p14:modId xmlns:p14="http://schemas.microsoft.com/office/powerpoint/2010/main" val="3019976015"/>
              </p:ext>
            </p:extLst>
          </p:nvPr>
        </p:nvGraphicFramePr>
        <p:xfrm>
          <a:off x="8451923" y="1805359"/>
          <a:ext cx="3337560" cy="3200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66DAF90B-39CD-4CE3-9527-22175DCFBE52}"/>
              </a:ext>
            </a:extLst>
          </p:cNvPr>
          <p:cNvGraphicFramePr/>
          <p:nvPr>
            <p:extLst>
              <p:ext uri="{D42A27DB-BD31-4B8C-83A1-F6EECF244321}">
                <p14:modId xmlns:p14="http://schemas.microsoft.com/office/powerpoint/2010/main" val="1427333779"/>
              </p:ext>
            </p:extLst>
          </p:nvPr>
        </p:nvGraphicFramePr>
        <p:xfrm>
          <a:off x="5891603" y="1805359"/>
          <a:ext cx="2560320" cy="3200400"/>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C8F57FF4-3C17-40DC-B555-5567A61E20EB}"/>
              </a:ext>
            </a:extLst>
          </p:cNvPr>
          <p:cNvSpPr txBox="1"/>
          <p:nvPr/>
        </p:nvSpPr>
        <p:spPr>
          <a:xfrm>
            <a:off x="8521831" y="6176963"/>
            <a:ext cx="3640822" cy="738664"/>
          </a:xfrm>
          <a:prstGeom prst="rect">
            <a:avLst/>
          </a:prstGeom>
          <a:noFill/>
        </p:spPr>
        <p:txBody>
          <a:bodyPr wrap="square" rtlCol="0">
            <a:spAutoFit/>
          </a:bodyPr>
          <a:lstStyle/>
          <a:p>
            <a:r>
              <a:rPr lang="en-US" sz="1400" dirty="0"/>
              <a:t>Note: Number of Identities is the Average Number of Identities Per Trial which fit the various criteria</a:t>
            </a:r>
          </a:p>
        </p:txBody>
      </p:sp>
      <p:grpSp>
        <p:nvGrpSpPr>
          <p:cNvPr id="16" name="Group 15">
            <a:extLst>
              <a:ext uri="{FF2B5EF4-FFF2-40B4-BE49-F238E27FC236}">
                <a16:creationId xmlns:a16="http://schemas.microsoft.com/office/drawing/2014/main" id="{23D4CFE2-DF2A-494C-83C1-6E814D56EC91}"/>
              </a:ext>
            </a:extLst>
          </p:cNvPr>
          <p:cNvGrpSpPr/>
          <p:nvPr/>
        </p:nvGrpSpPr>
        <p:grpSpPr>
          <a:xfrm>
            <a:off x="0" y="-1321"/>
            <a:ext cx="12192000" cy="219435"/>
            <a:chOff x="0" y="-1321"/>
            <a:chExt cx="12192000" cy="219435"/>
          </a:xfrm>
        </p:grpSpPr>
        <p:sp>
          <p:nvSpPr>
            <p:cNvPr id="19" name="Rectangle 18">
              <a:extLst>
                <a:ext uri="{FF2B5EF4-FFF2-40B4-BE49-F238E27FC236}">
                  <a16:creationId xmlns:a16="http://schemas.microsoft.com/office/drawing/2014/main" id="{24DF816C-D860-4C75-9181-7F0465039344}"/>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20" name="Rectangle 19">
              <a:extLst>
                <a:ext uri="{FF2B5EF4-FFF2-40B4-BE49-F238E27FC236}">
                  <a16:creationId xmlns:a16="http://schemas.microsoft.com/office/drawing/2014/main" id="{29E7CC18-1B3E-4391-AE9B-CD026A78A4F7}"/>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21" name="Rectangle 20">
              <a:extLst>
                <a:ext uri="{FF2B5EF4-FFF2-40B4-BE49-F238E27FC236}">
                  <a16:creationId xmlns:a16="http://schemas.microsoft.com/office/drawing/2014/main" id="{E1289CC2-F71A-4DFC-B961-F15E82A11B18}"/>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22" name="Rectangle 21">
              <a:extLst>
                <a:ext uri="{FF2B5EF4-FFF2-40B4-BE49-F238E27FC236}">
                  <a16:creationId xmlns:a16="http://schemas.microsoft.com/office/drawing/2014/main" id="{721F3F97-A423-47D7-90FD-026EA3A4A717}"/>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3" name="Rectangle 22">
              <a:extLst>
                <a:ext uri="{FF2B5EF4-FFF2-40B4-BE49-F238E27FC236}">
                  <a16:creationId xmlns:a16="http://schemas.microsoft.com/office/drawing/2014/main" id="{BF60FF0B-0E9C-4904-B728-ED687B391110}"/>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custDataLst>
      <p:tags r:id="rId1"/>
    </p:custDataLst>
    <p:extLst>
      <p:ext uri="{BB962C8B-B14F-4D97-AF65-F5344CB8AC3E}">
        <p14:creationId xmlns:p14="http://schemas.microsoft.com/office/powerpoint/2010/main" val="400089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1475" y="554861"/>
            <a:ext cx="11601450" cy="970450"/>
          </a:xfrm>
        </p:spPr>
        <p:txBody>
          <a:bodyPr>
            <a:normAutofit fontScale="90000"/>
          </a:bodyPr>
          <a:lstStyle/>
          <a:p>
            <a:r>
              <a:rPr lang="en-US" dirty="0"/>
              <a:t>Spatial Context Boundary Effects with Temporal Contexts</a:t>
            </a:r>
          </a:p>
        </p:txBody>
      </p:sp>
      <p:sp>
        <p:nvSpPr>
          <p:cNvPr id="3" name="Content Placeholder 2"/>
          <p:cNvSpPr>
            <a:spLocks noGrp="1"/>
          </p:cNvSpPr>
          <p:nvPr>
            <p:ph idx="1"/>
          </p:nvPr>
        </p:nvSpPr>
        <p:spPr>
          <a:xfrm>
            <a:off x="913795" y="1732449"/>
            <a:ext cx="6344255" cy="4535001"/>
          </a:xfrm>
        </p:spPr>
        <p:txBody>
          <a:bodyPr>
            <a:normAutofit fontScale="92500" lnSpcReduction="10000"/>
          </a:bodyPr>
          <a:lstStyle/>
          <a:p>
            <a:r>
              <a:rPr lang="en-US" dirty="0"/>
              <a:t>With temporal context boundary effects, we only evaluate the effect when the participant placed the item in the correct context</a:t>
            </a:r>
          </a:p>
          <a:p>
            <a:r>
              <a:rPr lang="en-US" dirty="0"/>
              <a:t>With spatial context boundary effects and temporal contexts, we are free to include or exclude temporally accurate items</a:t>
            </a:r>
          </a:p>
          <a:p>
            <a:pPr lvl="1"/>
            <a:r>
              <a:rPr lang="en-US" dirty="0"/>
              <a:t>When we exclude them, as we did with the temporal contexts, we see a nonsignificant relationship (p~0.16) with the same direction as the typical context boundary effect</a:t>
            </a:r>
          </a:p>
          <a:p>
            <a:pPr lvl="1"/>
            <a:r>
              <a:rPr lang="en-US" dirty="0"/>
              <a:t>When we include the contextually incorrect items, we see a significant but </a:t>
            </a:r>
            <a:r>
              <a:rPr lang="en-US" i="1" dirty="0"/>
              <a:t>inverse</a:t>
            </a:r>
            <a:r>
              <a:rPr lang="en-US" dirty="0"/>
              <a:t> effect as the typical context boundary effect (p~0.001)</a:t>
            </a:r>
          </a:p>
        </p:txBody>
      </p:sp>
      <p:graphicFrame>
        <p:nvGraphicFramePr>
          <p:cNvPr id="4" name="Chart 3">
            <a:extLst>
              <a:ext uri="{FF2B5EF4-FFF2-40B4-BE49-F238E27FC236}">
                <a16:creationId xmlns:a16="http://schemas.microsoft.com/office/drawing/2014/main" id="{7DC25255-28D4-492A-82D9-2C71BA9C8A72}"/>
              </a:ext>
            </a:extLst>
          </p:cNvPr>
          <p:cNvGraphicFramePr>
            <a:graphicFrameLocks/>
          </p:cNvGraphicFramePr>
          <p:nvPr>
            <p:extLst/>
          </p:nvPr>
        </p:nvGraphicFramePr>
        <p:xfrm>
          <a:off x="7486650" y="1143000"/>
          <a:ext cx="440055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21D627F-3A3B-4E5F-80BD-8382665BA8BD}"/>
              </a:ext>
            </a:extLst>
          </p:cNvPr>
          <p:cNvGraphicFramePr>
            <a:graphicFrameLocks/>
          </p:cNvGraphicFramePr>
          <p:nvPr>
            <p:extLst/>
          </p:nvPr>
        </p:nvGraphicFramePr>
        <p:xfrm>
          <a:off x="7486650" y="3886200"/>
          <a:ext cx="440055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5EE7A01F-BD6A-448B-854A-771CF172B63A}"/>
              </a:ext>
            </a:extLst>
          </p:cNvPr>
          <p:cNvGrpSpPr/>
          <p:nvPr/>
        </p:nvGrpSpPr>
        <p:grpSpPr>
          <a:xfrm>
            <a:off x="0" y="-1321"/>
            <a:ext cx="12192000" cy="219435"/>
            <a:chOff x="0" y="-1321"/>
            <a:chExt cx="12192000" cy="219435"/>
          </a:xfrm>
        </p:grpSpPr>
        <p:sp>
          <p:nvSpPr>
            <p:cNvPr id="9" name="Rectangle 8">
              <a:extLst>
                <a:ext uri="{FF2B5EF4-FFF2-40B4-BE49-F238E27FC236}">
                  <a16:creationId xmlns:a16="http://schemas.microsoft.com/office/drawing/2014/main" id="{9D0BCDEC-D472-4C22-B4E1-6C6095565B90}"/>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0" name="Rectangle 9">
              <a:extLst>
                <a:ext uri="{FF2B5EF4-FFF2-40B4-BE49-F238E27FC236}">
                  <a16:creationId xmlns:a16="http://schemas.microsoft.com/office/drawing/2014/main" id="{CD696925-0EA9-4E3A-BC80-C157F3CAFAD3}"/>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1" name="Rectangle 10">
              <a:extLst>
                <a:ext uri="{FF2B5EF4-FFF2-40B4-BE49-F238E27FC236}">
                  <a16:creationId xmlns:a16="http://schemas.microsoft.com/office/drawing/2014/main" id="{78448158-8FAA-4961-84FF-D8B263E2F5FC}"/>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2" name="Rectangle 11">
              <a:extLst>
                <a:ext uri="{FF2B5EF4-FFF2-40B4-BE49-F238E27FC236}">
                  <a16:creationId xmlns:a16="http://schemas.microsoft.com/office/drawing/2014/main" id="{D7AE160A-21BE-40D6-A862-1261A4FEA20A}"/>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3" name="Rectangle 12">
              <a:extLst>
                <a:ext uri="{FF2B5EF4-FFF2-40B4-BE49-F238E27FC236}">
                  <a16:creationId xmlns:a16="http://schemas.microsoft.com/office/drawing/2014/main" id="{96B1CDBF-34D1-4681-837C-AD802627FE66}"/>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761137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44216"/>
            <a:ext cx="5176881" cy="970450"/>
          </a:xfrm>
        </p:spPr>
        <p:txBody>
          <a:bodyPr>
            <a:normAutofit fontScale="90000"/>
          </a:bodyPr>
          <a:lstStyle/>
          <a:p>
            <a:r>
              <a:rPr lang="en-US" dirty="0"/>
              <a:t>Context and Relational Memory</a:t>
            </a:r>
          </a:p>
        </p:txBody>
      </p:sp>
      <p:graphicFrame>
        <p:nvGraphicFramePr>
          <p:cNvPr id="15" name="Chart 14">
            <a:extLst>
              <a:ext uri="{FF2B5EF4-FFF2-40B4-BE49-F238E27FC236}">
                <a16:creationId xmlns:a16="http://schemas.microsoft.com/office/drawing/2014/main" id="{135708B6-1308-44DB-82DB-C7E081B0F6E8}"/>
              </a:ext>
            </a:extLst>
          </p:cNvPr>
          <p:cNvGraphicFramePr/>
          <p:nvPr>
            <p:extLst>
              <p:ext uri="{D42A27DB-BD31-4B8C-83A1-F6EECF244321}">
                <p14:modId xmlns:p14="http://schemas.microsoft.com/office/powerpoint/2010/main" val="893067623"/>
              </p:ext>
            </p:extLst>
          </p:nvPr>
        </p:nvGraphicFramePr>
        <p:xfrm>
          <a:off x="6958056" y="802748"/>
          <a:ext cx="4052844"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3" name="Content Placeholder 2">
            <a:extLst>
              <a:ext uri="{FF2B5EF4-FFF2-40B4-BE49-F238E27FC236}">
                <a16:creationId xmlns:a16="http://schemas.microsoft.com/office/drawing/2014/main" id="{87D86A04-4A2C-4D91-9424-58103B84A30C}"/>
              </a:ext>
            </a:extLst>
          </p:cNvPr>
          <p:cNvSpPr>
            <a:spLocks noGrp="1"/>
          </p:cNvSpPr>
          <p:nvPr>
            <p:ph sz="half" idx="2"/>
          </p:nvPr>
        </p:nvSpPr>
        <p:spPr>
          <a:xfrm>
            <a:off x="913795" y="1828800"/>
            <a:ext cx="5181600" cy="4351338"/>
          </a:xfrm>
        </p:spPr>
        <p:txBody>
          <a:bodyPr/>
          <a:lstStyle/>
          <a:p>
            <a:r>
              <a:rPr lang="en-US" dirty="0"/>
              <a:t>Identity-location errors (temporal item misbindings) would be expected by chance to occur within context around 14% of the time</a:t>
            </a:r>
          </a:p>
          <a:p>
            <a:r>
              <a:rPr lang="en-US" dirty="0"/>
              <a:t>They occur &gt;40% of the time, and the error gets worse across trials</a:t>
            </a:r>
          </a:p>
          <a:p>
            <a:r>
              <a:rPr lang="en-US" dirty="0"/>
              <a:t>This is true even when looking at the raw Identity-location errors</a:t>
            </a:r>
          </a:p>
        </p:txBody>
      </p:sp>
      <p:graphicFrame>
        <p:nvGraphicFramePr>
          <p:cNvPr id="16" name="Chart 15">
            <a:extLst>
              <a:ext uri="{FF2B5EF4-FFF2-40B4-BE49-F238E27FC236}">
                <a16:creationId xmlns:a16="http://schemas.microsoft.com/office/drawing/2014/main" id="{05975FB3-7618-4952-A07C-E3E8B551CF93}"/>
              </a:ext>
            </a:extLst>
          </p:cNvPr>
          <p:cNvGraphicFramePr/>
          <p:nvPr>
            <p:extLst>
              <p:ext uri="{D42A27DB-BD31-4B8C-83A1-F6EECF244321}">
                <p14:modId xmlns:p14="http://schemas.microsoft.com/office/powerpoint/2010/main" val="279275734"/>
              </p:ext>
            </p:extLst>
          </p:nvPr>
        </p:nvGraphicFramePr>
        <p:xfrm>
          <a:off x="6962775" y="4004469"/>
          <a:ext cx="4048125" cy="2895600"/>
        </p:xfrm>
        <a:graphic>
          <a:graphicData uri="http://schemas.openxmlformats.org/drawingml/2006/chart">
            <c:chart xmlns:c="http://schemas.openxmlformats.org/drawingml/2006/chart" xmlns:r="http://schemas.openxmlformats.org/officeDocument/2006/relationships" r:id="rId5"/>
          </a:graphicData>
        </a:graphic>
      </p:graphicFrame>
      <p:grpSp>
        <p:nvGrpSpPr>
          <p:cNvPr id="9" name="Group 8">
            <a:extLst>
              <a:ext uri="{FF2B5EF4-FFF2-40B4-BE49-F238E27FC236}">
                <a16:creationId xmlns:a16="http://schemas.microsoft.com/office/drawing/2014/main" id="{EFB963F5-9302-4990-A400-04EC6EFC5C2E}"/>
              </a:ext>
            </a:extLst>
          </p:cNvPr>
          <p:cNvGrpSpPr/>
          <p:nvPr/>
        </p:nvGrpSpPr>
        <p:grpSpPr>
          <a:xfrm>
            <a:off x="0" y="-1321"/>
            <a:ext cx="12192000" cy="219435"/>
            <a:chOff x="0" y="-1321"/>
            <a:chExt cx="12192000" cy="219435"/>
          </a:xfrm>
        </p:grpSpPr>
        <p:sp>
          <p:nvSpPr>
            <p:cNvPr id="10" name="Rectangle 9">
              <a:extLst>
                <a:ext uri="{FF2B5EF4-FFF2-40B4-BE49-F238E27FC236}">
                  <a16:creationId xmlns:a16="http://schemas.microsoft.com/office/drawing/2014/main" id="{BEC0B5EF-35E6-4202-9005-0727DC2F9C62}"/>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1" name="Rectangle 10">
              <a:extLst>
                <a:ext uri="{FF2B5EF4-FFF2-40B4-BE49-F238E27FC236}">
                  <a16:creationId xmlns:a16="http://schemas.microsoft.com/office/drawing/2014/main" id="{0848EAA0-BABD-4562-8110-8F3FC830B6C7}"/>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2" name="Rectangle 11">
              <a:extLst>
                <a:ext uri="{FF2B5EF4-FFF2-40B4-BE49-F238E27FC236}">
                  <a16:creationId xmlns:a16="http://schemas.microsoft.com/office/drawing/2014/main" id="{9B29CEDF-3E85-4866-9022-A5E654F1AE7C}"/>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3" name="Rectangle 12">
              <a:extLst>
                <a:ext uri="{FF2B5EF4-FFF2-40B4-BE49-F238E27FC236}">
                  <a16:creationId xmlns:a16="http://schemas.microsoft.com/office/drawing/2014/main" id="{CF275199-FF98-4957-9682-19B440ABF7B0}"/>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7" name="Rectangle 16">
              <a:extLst>
                <a:ext uri="{FF2B5EF4-FFF2-40B4-BE49-F238E27FC236}">
                  <a16:creationId xmlns:a16="http://schemas.microsoft.com/office/drawing/2014/main" id="{6141858F-B8DD-4214-9046-595799947E84}"/>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custDataLst>
      <p:tags r:id="rId1"/>
    </p:custDataLst>
    <p:extLst>
      <p:ext uri="{BB962C8B-B14F-4D97-AF65-F5344CB8AC3E}">
        <p14:creationId xmlns:p14="http://schemas.microsoft.com/office/powerpoint/2010/main" val="4248866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6015" y="469900"/>
            <a:ext cx="8306960" cy="1325563"/>
          </a:xfrm>
        </p:spPr>
        <p:txBody>
          <a:bodyPr>
            <a:normAutofit/>
          </a:bodyPr>
          <a:lstStyle/>
          <a:p>
            <a:r>
              <a:rPr lang="en-US" sz="3600" dirty="0"/>
              <a:t>Temporal Context Boundary Effects</a:t>
            </a:r>
          </a:p>
        </p:txBody>
      </p:sp>
      <p:graphicFrame>
        <p:nvGraphicFramePr>
          <p:cNvPr id="8" name="Content Placeholder 7">
            <a:extLst>
              <a:ext uri="{FF2B5EF4-FFF2-40B4-BE49-F238E27FC236}">
                <a16:creationId xmlns:a16="http://schemas.microsoft.com/office/drawing/2014/main" id="{C0EFE98A-FEEF-4490-A986-9ABA91F0D606}"/>
              </a:ext>
            </a:extLst>
          </p:cNvPr>
          <p:cNvGraphicFramePr>
            <a:graphicFrameLocks noGrp="1"/>
          </p:cNvGraphicFramePr>
          <p:nvPr>
            <p:ph sz="half" idx="1"/>
            <p:extLst>
              <p:ext uri="{D42A27DB-BD31-4B8C-83A1-F6EECF244321}">
                <p14:modId xmlns:p14="http://schemas.microsoft.com/office/powerpoint/2010/main" val="4086317016"/>
              </p:ext>
            </p:extLst>
          </p:nvPr>
        </p:nvGraphicFramePr>
        <p:xfrm>
          <a:off x="4409494" y="3589627"/>
          <a:ext cx="3824801" cy="30688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ontent Placeholder 11">
            <a:extLst>
              <a:ext uri="{FF2B5EF4-FFF2-40B4-BE49-F238E27FC236}">
                <a16:creationId xmlns:a16="http://schemas.microsoft.com/office/drawing/2014/main" id="{8815906E-DB34-40F8-80BD-7CEC68C737A0}"/>
              </a:ext>
            </a:extLst>
          </p:cNvPr>
          <p:cNvGraphicFramePr>
            <a:graphicFrameLocks noGrp="1"/>
          </p:cNvGraphicFramePr>
          <p:nvPr>
            <p:ph sz="half" idx="2"/>
            <p:extLst>
              <p:ext uri="{D42A27DB-BD31-4B8C-83A1-F6EECF244321}">
                <p14:modId xmlns:p14="http://schemas.microsoft.com/office/powerpoint/2010/main" val="1428493040"/>
              </p:ext>
            </p:extLst>
          </p:nvPr>
        </p:nvGraphicFramePr>
        <p:xfrm>
          <a:off x="584692" y="3585943"/>
          <a:ext cx="3824802" cy="3072522"/>
        </p:xfrm>
        <a:graphic>
          <a:graphicData uri="http://schemas.openxmlformats.org/drawingml/2006/chart">
            <c:chart xmlns:c="http://schemas.openxmlformats.org/drawingml/2006/chart" xmlns:r="http://schemas.openxmlformats.org/officeDocument/2006/relationships" r:id="rId6"/>
          </a:graphicData>
        </a:graphic>
      </p:graphicFrame>
      <p:grpSp>
        <p:nvGrpSpPr>
          <p:cNvPr id="7" name="Group 6">
            <a:extLst>
              <a:ext uri="{FF2B5EF4-FFF2-40B4-BE49-F238E27FC236}">
                <a16:creationId xmlns:a16="http://schemas.microsoft.com/office/drawing/2014/main" id="{3FCED31F-E51A-4948-8C60-5D683C60D532}"/>
              </a:ext>
            </a:extLst>
          </p:cNvPr>
          <p:cNvGrpSpPr/>
          <p:nvPr/>
        </p:nvGrpSpPr>
        <p:grpSpPr>
          <a:xfrm>
            <a:off x="0" y="-1321"/>
            <a:ext cx="12192000" cy="219435"/>
            <a:chOff x="0" y="-1321"/>
            <a:chExt cx="12192000" cy="219435"/>
          </a:xfrm>
        </p:grpSpPr>
        <p:sp>
          <p:nvSpPr>
            <p:cNvPr id="9" name="Rectangle 8">
              <a:extLst>
                <a:ext uri="{FF2B5EF4-FFF2-40B4-BE49-F238E27FC236}">
                  <a16:creationId xmlns:a16="http://schemas.microsoft.com/office/drawing/2014/main" id="{063D869A-AD92-462C-A8A2-D3C887E115FA}"/>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0" name="Rectangle 9">
              <a:extLst>
                <a:ext uri="{FF2B5EF4-FFF2-40B4-BE49-F238E27FC236}">
                  <a16:creationId xmlns:a16="http://schemas.microsoft.com/office/drawing/2014/main" id="{529EC939-C4F7-4BD0-91D4-B3C716C34967}"/>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1" name="Rectangle 10">
              <a:extLst>
                <a:ext uri="{FF2B5EF4-FFF2-40B4-BE49-F238E27FC236}">
                  <a16:creationId xmlns:a16="http://schemas.microsoft.com/office/drawing/2014/main" id="{C3CEA1E3-E48E-46C0-96B1-B48F08C742E7}"/>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3" name="Rectangle 12">
              <a:extLst>
                <a:ext uri="{FF2B5EF4-FFF2-40B4-BE49-F238E27FC236}">
                  <a16:creationId xmlns:a16="http://schemas.microsoft.com/office/drawing/2014/main" id="{56CB69E2-E185-4664-B8A7-DCD4EB0063A9}"/>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4" name="Rectangle 13">
              <a:extLst>
                <a:ext uri="{FF2B5EF4-FFF2-40B4-BE49-F238E27FC236}">
                  <a16:creationId xmlns:a16="http://schemas.microsoft.com/office/drawing/2014/main" id="{B99B5450-CB76-4A1E-8726-F856D93BB1D8}"/>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15" name="Timeline Visualizer - Subject 026, Trial 4, Phase VR Study 6_13_2017 9_28_27 PM">
            <a:hlinkClick r:id="" action="ppaction://media"/>
            <a:extLst>
              <a:ext uri="{FF2B5EF4-FFF2-40B4-BE49-F238E27FC236}">
                <a16:creationId xmlns:a16="http://schemas.microsoft.com/office/drawing/2014/main" id="{9868F54A-D969-486B-A7C9-6ACBC2BADF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8408" t="7028" r="30607" b="4408"/>
          <a:stretch/>
        </p:blipFill>
        <p:spPr>
          <a:xfrm>
            <a:off x="8996404" y="3520264"/>
            <a:ext cx="2733591" cy="3138202"/>
          </a:xfrm>
          <a:prstGeom prst="rect">
            <a:avLst/>
          </a:prstGeom>
        </p:spPr>
      </p:pic>
      <p:sp>
        <p:nvSpPr>
          <p:cNvPr id="3" name="TextBox 2">
            <a:extLst>
              <a:ext uri="{FF2B5EF4-FFF2-40B4-BE49-F238E27FC236}">
                <a16:creationId xmlns:a16="http://schemas.microsoft.com/office/drawing/2014/main" id="{B31C2DCA-3204-4B9C-8511-09893002B0D9}"/>
              </a:ext>
            </a:extLst>
          </p:cNvPr>
          <p:cNvSpPr txBox="1"/>
          <p:nvPr/>
        </p:nvSpPr>
        <p:spPr>
          <a:xfrm>
            <a:off x="584693" y="1766874"/>
            <a:ext cx="11311934" cy="1564849"/>
          </a:xfrm>
          <a:prstGeom prst="rect">
            <a:avLst/>
          </a:prstGeom>
          <a:effectLst/>
        </p:spPr>
        <p:txBody>
          <a:bodyPr vert="horz" wrap="square" lIns="91440" tIns="45720" rIns="91440" bIns="45720" rtlCol="0" anchor="t">
            <a:normAutofit/>
          </a:bodyPr>
          <a:lstStyle/>
          <a:p>
            <a:pPr marL="285750" indent="-285750">
              <a:buFont typeface="Arial" panose="020B0604020202020204" pitchFamily="34" charset="0"/>
              <a:buChar char="•"/>
            </a:pPr>
            <a:endParaRPr lang="en-US" sz="2800" dirty="0">
              <a:effectLst/>
            </a:endParaRPr>
          </a:p>
        </p:txBody>
      </p:sp>
      <p:sp>
        <p:nvSpPr>
          <p:cNvPr id="21" name="Content Placeholder 2">
            <a:extLst>
              <a:ext uri="{FF2B5EF4-FFF2-40B4-BE49-F238E27FC236}">
                <a16:creationId xmlns:a16="http://schemas.microsoft.com/office/drawing/2014/main" id="{76452D7D-1449-4337-8BFE-44A2F9A9AE2A}"/>
              </a:ext>
            </a:extLst>
          </p:cNvPr>
          <p:cNvSpPr txBox="1">
            <a:spLocks/>
          </p:cNvSpPr>
          <p:nvPr/>
        </p:nvSpPr>
        <p:spPr>
          <a:xfrm>
            <a:off x="913794" y="1828800"/>
            <a:ext cx="108196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t>Context Boundary Effects are scaling transformations</a:t>
            </a:r>
          </a:p>
          <a:p>
            <a:pPr marL="285750" indent="-285750"/>
            <a:r>
              <a:rPr lang="en-US" dirty="0"/>
              <a:t>They reflect a systematic bias due to context on distance judgements</a:t>
            </a:r>
          </a:p>
          <a:p>
            <a:pPr marL="285750" indent="-285750"/>
            <a:r>
              <a:rPr lang="en-US" dirty="0"/>
              <a:t>This bias is not diminished by restudy or freely crossing boundaries</a:t>
            </a:r>
          </a:p>
        </p:txBody>
      </p:sp>
    </p:spTree>
    <p:extLst>
      <p:ext uri="{BB962C8B-B14F-4D97-AF65-F5344CB8AC3E}">
        <p14:creationId xmlns:p14="http://schemas.microsoft.com/office/powerpoint/2010/main" val="403591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89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repeatCount="indefinite" fill="hold" display="0">
                  <p:stCondLst>
                    <p:cond delay="indefinite"/>
                  </p:stCondLst>
                </p:cTn>
                <p:tgtEl>
                  <p:spTgt spid="1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Reconstruction Tasks</a:t>
            </a:r>
          </a:p>
        </p:txBody>
      </p:sp>
      <p:sp>
        <p:nvSpPr>
          <p:cNvPr id="3" name="Content Placeholder 2"/>
          <p:cNvSpPr>
            <a:spLocks noGrp="1"/>
          </p:cNvSpPr>
          <p:nvPr>
            <p:ph idx="1"/>
          </p:nvPr>
        </p:nvSpPr>
        <p:spPr>
          <a:xfrm>
            <a:off x="913795" y="1732449"/>
            <a:ext cx="4913452" cy="4618017"/>
          </a:xfrm>
        </p:spPr>
        <p:txBody>
          <a:bodyPr>
            <a:normAutofit/>
          </a:bodyPr>
          <a:lstStyle/>
          <a:p>
            <a:r>
              <a:rPr lang="en-US" dirty="0"/>
              <a:t>Reconstruction Tasks ask participants to:</a:t>
            </a:r>
          </a:p>
          <a:p>
            <a:pPr lvl="1"/>
            <a:r>
              <a:rPr lang="en-US" dirty="0"/>
              <a:t>Study some information in a domain</a:t>
            </a:r>
          </a:p>
          <a:p>
            <a:pPr lvl="1"/>
            <a:r>
              <a:rPr lang="en-US" dirty="0"/>
              <a:t>Place that information back in the domain the way they remember it being</a:t>
            </a:r>
          </a:p>
        </p:txBody>
      </p:sp>
      <p:pic>
        <p:nvPicPr>
          <p:cNvPr id="4" name="Picture 3" descr="C:\Users\Kevin\AppData\Local\Microsoft\Windows\INetCache\Content.Word\Task Figure Opt 3.png">
            <a:extLst>
              <a:ext uri="{FF2B5EF4-FFF2-40B4-BE49-F238E27FC236}">
                <a16:creationId xmlns:a16="http://schemas.microsoft.com/office/drawing/2014/main" id="{540918D0-2750-47BB-A92B-379AA80EF361}"/>
              </a:ext>
            </a:extLst>
          </p:cNvPr>
          <p:cNvPicPr/>
          <p:nvPr/>
        </p:nvPicPr>
        <p:blipFill rotWithShape="1">
          <a:blip r:embed="rId4">
            <a:extLst>
              <a:ext uri="{28A0092B-C50C-407E-A947-70E740481C1C}">
                <a14:useLocalDpi xmlns:a14="http://schemas.microsoft.com/office/drawing/2010/main" val="0"/>
              </a:ext>
            </a:extLst>
          </a:blip>
          <a:srcRect b="51329"/>
          <a:stretch/>
        </p:blipFill>
        <p:spPr bwMode="auto">
          <a:xfrm>
            <a:off x="913795" y="4940852"/>
            <a:ext cx="6124575" cy="1766277"/>
          </a:xfrm>
          <a:prstGeom prst="rect">
            <a:avLst/>
          </a:prstGeom>
          <a:solidFill>
            <a:srgbClr val="FFFFFF">
              <a:shade val="85000"/>
            </a:srgbClr>
          </a:solidFill>
          <a:ln w="127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Timeline Visualizer - Subject 026, Trial 4, Phase VR Study 6_13_2017 9_28_27 PM">
            <a:hlinkClick r:id="" action="ppaction://media"/>
            <a:extLst>
              <a:ext uri="{FF2B5EF4-FFF2-40B4-BE49-F238E27FC236}">
                <a16:creationId xmlns:a16="http://schemas.microsoft.com/office/drawing/2014/main" id="{A5AD09B3-3623-4D2F-839C-1A972D0F24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2085" t="12738" r="35042" b="7822"/>
          <a:stretch/>
        </p:blipFill>
        <p:spPr>
          <a:xfrm>
            <a:off x="7856598" y="1185373"/>
            <a:ext cx="3497202" cy="4489909"/>
          </a:xfrm>
          <a:prstGeom prst="rect">
            <a:avLst/>
          </a:prstGeom>
        </p:spPr>
      </p:pic>
      <p:grpSp>
        <p:nvGrpSpPr>
          <p:cNvPr id="15" name="Group 14">
            <a:extLst>
              <a:ext uri="{FF2B5EF4-FFF2-40B4-BE49-F238E27FC236}">
                <a16:creationId xmlns:a16="http://schemas.microsoft.com/office/drawing/2014/main" id="{B55A2DFD-F37B-4E70-A093-A6052D5EB42C}"/>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6AE0A0D9-A00A-4B98-ACC7-F4BE131A1D78}"/>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83E097B8-E63D-4BAC-9668-114BC4C26E4A}"/>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596C7ABE-F979-4CC2-BA88-0C28AF5D6BD8}"/>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51C7055E-F286-488E-AEEF-803661EB8C32}"/>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F9A11225-3890-4D86-A47E-C0049FFFD43E}"/>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12969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558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5"/>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withEffect">
                                  <p:stCondLst>
                                    <p:cond delay="0"/>
                                  </p:stCondLst>
                                  <p:childTnLst>
                                    <p:cmd type="call" cmd="togglePause">
                                      <p:cBhvr>
                                        <p:cTn id="29" dur="1" fill="hold"/>
                                        <p:tgtEl>
                                          <p:spTgt spid="5"/>
                                        </p:tgtEl>
                                      </p:cBhvr>
                                    </p:cmd>
                                  </p:childTnLst>
                                </p:cTn>
                              </p:par>
                            </p:childTnLst>
                          </p:cTn>
                        </p:par>
                      </p:childTnLst>
                    </p:cTn>
                  </p:par>
                </p:childTnLst>
              </p:cTn>
              <p:nextCondLst>
                <p:cond evt="onClick" delay="0">
                  <p:tgtEl>
                    <p:spTgt spid="5"/>
                  </p:tgtEl>
                </p:cond>
              </p:nextCondLst>
            </p:seq>
            <p:video>
              <p:cMediaNode vol="80000">
                <p:cTn id="30" repeatCount="indefinite" fill="hold" display="0">
                  <p:stCondLst>
                    <p:cond delay="indefinite"/>
                  </p:stCondLst>
                </p:cTn>
                <p:tgtEl>
                  <p:spTgt spid="5"/>
                </p:tgtEl>
              </p:cMediaNode>
            </p:video>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ABC0">
                <a:alpha val="30000"/>
                <a:lumMod val="5000"/>
                <a:lumOff val="95000"/>
              </a:srgbClr>
            </a:gs>
            <a:gs pos="74000">
              <a:srgbClr val="E4ABC0">
                <a:lumMod val="45000"/>
                <a:lumOff val="55000"/>
                <a:alpha val="10000"/>
              </a:srgbClr>
            </a:gs>
            <a:gs pos="83000">
              <a:srgbClr val="E4ABC0">
                <a:alpha val="9804"/>
                <a:lumMod val="45000"/>
                <a:lumOff val="55000"/>
              </a:srgbClr>
            </a:gs>
            <a:gs pos="100000">
              <a:srgbClr val="E4ABC0">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BF8A3-E641-4ABF-B9AF-8BA63B89C763}"/>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20C90B2F-6007-4CCF-92B6-77901F11B100}"/>
              </a:ext>
            </a:extLst>
          </p:cNvPr>
          <p:cNvSpPr>
            <a:spLocks noGrp="1"/>
          </p:cNvSpPr>
          <p:nvPr>
            <p:ph idx="1"/>
          </p:nvPr>
        </p:nvSpPr>
        <p:spPr>
          <a:xfrm>
            <a:off x="838200" y="2243579"/>
            <a:ext cx="10515600" cy="4157220"/>
          </a:xfrm>
        </p:spPr>
        <p:txBody>
          <a:bodyPr>
            <a:normAutofit/>
          </a:bodyPr>
          <a:lstStyle/>
          <a:p>
            <a:r>
              <a:rPr lang="en-US" dirty="0"/>
              <a:t>Relational memory errors are far more common in temporal location information than spatial in this task</a:t>
            </a:r>
          </a:p>
          <a:p>
            <a:r>
              <a:rPr lang="en-US" dirty="0"/>
              <a:t>Context boundaries influence relational memory/order memory performance such that within context relational errors occur </a:t>
            </a:r>
            <a:r>
              <a:rPr lang="en-US" i="1" dirty="0"/>
              <a:t>more often</a:t>
            </a:r>
            <a:r>
              <a:rPr lang="en-US" dirty="0"/>
              <a:t> with restudy</a:t>
            </a:r>
          </a:p>
          <a:p>
            <a:r>
              <a:rPr lang="en-US" dirty="0"/>
              <a:t>Context boundary effects are persistent even with restudy and the ability to freely cross context boundaries</a:t>
            </a:r>
          </a:p>
        </p:txBody>
      </p:sp>
      <p:grpSp>
        <p:nvGrpSpPr>
          <p:cNvPr id="4" name="Group 3">
            <a:extLst>
              <a:ext uri="{FF2B5EF4-FFF2-40B4-BE49-F238E27FC236}">
                <a16:creationId xmlns:a16="http://schemas.microsoft.com/office/drawing/2014/main" id="{838F8B72-B867-4FB8-8607-9728A40D35C7}"/>
              </a:ext>
            </a:extLst>
          </p:cNvPr>
          <p:cNvGrpSpPr/>
          <p:nvPr/>
        </p:nvGrpSpPr>
        <p:grpSpPr>
          <a:xfrm>
            <a:off x="0" y="-1321"/>
            <a:ext cx="12192000" cy="219435"/>
            <a:chOff x="0" y="-1321"/>
            <a:chExt cx="12192000" cy="219435"/>
          </a:xfrm>
        </p:grpSpPr>
        <p:sp>
          <p:nvSpPr>
            <p:cNvPr id="5" name="Rectangle 4">
              <a:extLst>
                <a:ext uri="{FF2B5EF4-FFF2-40B4-BE49-F238E27FC236}">
                  <a16:creationId xmlns:a16="http://schemas.microsoft.com/office/drawing/2014/main" id="{683F873F-5A98-40F4-A8A4-82DF420B48FD}"/>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6" name="Rectangle 5">
              <a:extLst>
                <a:ext uri="{FF2B5EF4-FFF2-40B4-BE49-F238E27FC236}">
                  <a16:creationId xmlns:a16="http://schemas.microsoft.com/office/drawing/2014/main" id="{C43470AE-B963-476D-9FCB-819DC267FCBD}"/>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7" name="Rectangle 6">
              <a:extLst>
                <a:ext uri="{FF2B5EF4-FFF2-40B4-BE49-F238E27FC236}">
                  <a16:creationId xmlns:a16="http://schemas.microsoft.com/office/drawing/2014/main" id="{D69385FB-9E86-4D83-9D2E-3FA4990ED8FB}"/>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8" name="Rectangle 7">
              <a:extLst>
                <a:ext uri="{FF2B5EF4-FFF2-40B4-BE49-F238E27FC236}">
                  <a16:creationId xmlns:a16="http://schemas.microsoft.com/office/drawing/2014/main" id="{81A7E8DA-B928-463B-AD0F-BD82B9BFBE4A}"/>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9" name="Rectangle 8">
              <a:extLst>
                <a:ext uri="{FF2B5EF4-FFF2-40B4-BE49-F238E27FC236}">
                  <a16:creationId xmlns:a16="http://schemas.microsoft.com/office/drawing/2014/main" id="{ED7A2394-33B9-46A1-9365-2131FFDDE8E5}"/>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66387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C0AB">
                <a:alpha val="30000"/>
                <a:lumMod val="5000"/>
                <a:lumOff val="95000"/>
              </a:srgbClr>
            </a:gs>
            <a:gs pos="74000">
              <a:srgbClr val="E4C0AB">
                <a:alpha val="9804"/>
                <a:lumMod val="45000"/>
                <a:lumOff val="55000"/>
              </a:srgbClr>
            </a:gs>
            <a:gs pos="83000">
              <a:srgbClr val="E4C0AB">
                <a:alpha val="10000"/>
                <a:lumMod val="45000"/>
                <a:lumOff val="55000"/>
              </a:srgbClr>
            </a:gs>
            <a:gs pos="100000">
              <a:srgbClr val="E4C0AB">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243B-9B1E-498A-8F69-8CEA99E2FB7A}"/>
              </a:ext>
            </a:extLst>
          </p:cNvPr>
          <p:cNvSpPr>
            <a:spLocks noGrp="1"/>
          </p:cNvSpPr>
          <p:nvPr>
            <p:ph type="ctrTitle"/>
          </p:nvPr>
        </p:nvSpPr>
        <p:spPr>
          <a:xfrm>
            <a:off x="1447800" y="1627188"/>
            <a:ext cx="9144000" cy="2387600"/>
          </a:xfrm>
        </p:spPr>
        <p:txBody>
          <a:bodyPr>
            <a:normAutofit fontScale="90000"/>
          </a:bodyPr>
          <a:lstStyle/>
          <a:p>
            <a:r>
              <a:rPr lang="en-US" dirty="0"/>
              <a:t>Spatiotemporal Navigation, Sampling, and Information In-The-Moment in Virtual Reality </a:t>
            </a:r>
          </a:p>
        </p:txBody>
      </p:sp>
      <p:sp>
        <p:nvSpPr>
          <p:cNvPr id="3" name="Subtitle 2">
            <a:extLst>
              <a:ext uri="{FF2B5EF4-FFF2-40B4-BE49-F238E27FC236}">
                <a16:creationId xmlns:a16="http://schemas.microsoft.com/office/drawing/2014/main" id="{7DAE5531-1577-4A5B-AB42-E67EFF4254F0}"/>
              </a:ext>
            </a:extLst>
          </p:cNvPr>
          <p:cNvSpPr>
            <a:spLocks noGrp="1"/>
          </p:cNvSpPr>
          <p:nvPr>
            <p:ph type="subTitle" idx="1"/>
          </p:nvPr>
        </p:nvSpPr>
        <p:spPr>
          <a:xfrm>
            <a:off x="1447800" y="4106863"/>
            <a:ext cx="9144000" cy="1655762"/>
          </a:xfrm>
        </p:spPr>
        <p:txBody>
          <a:bodyPr/>
          <a:lstStyle/>
          <a:p>
            <a:r>
              <a:rPr lang="en-US" dirty="0"/>
              <a:t>Path and Order Analyses</a:t>
            </a:r>
          </a:p>
          <a:p>
            <a:r>
              <a:rPr lang="en-US" i="1" dirty="0">
                <a:solidFill>
                  <a:schemeClr val="bg2">
                    <a:lumMod val="75000"/>
                  </a:schemeClr>
                </a:solidFill>
              </a:rPr>
              <a:t>Study 3</a:t>
            </a:r>
            <a:br>
              <a:rPr lang="en-US" i="1" dirty="0">
                <a:solidFill>
                  <a:schemeClr val="bg2">
                    <a:lumMod val="75000"/>
                  </a:schemeClr>
                </a:solidFill>
              </a:rPr>
            </a:br>
            <a:r>
              <a:rPr lang="en-US" i="1" dirty="0">
                <a:solidFill>
                  <a:schemeClr val="bg2">
                    <a:lumMod val="75000"/>
                  </a:schemeClr>
                </a:solidFill>
              </a:rPr>
              <a:t>(Proposed)</a:t>
            </a:r>
          </a:p>
        </p:txBody>
      </p:sp>
      <p:grpSp>
        <p:nvGrpSpPr>
          <p:cNvPr id="6" name="Group 5">
            <a:extLst>
              <a:ext uri="{FF2B5EF4-FFF2-40B4-BE49-F238E27FC236}">
                <a16:creationId xmlns:a16="http://schemas.microsoft.com/office/drawing/2014/main" id="{BCBD6DAC-97FF-4900-BFC9-9B8EDE04C209}"/>
              </a:ext>
            </a:extLst>
          </p:cNvPr>
          <p:cNvGrpSpPr/>
          <p:nvPr/>
        </p:nvGrpSpPr>
        <p:grpSpPr>
          <a:xfrm>
            <a:off x="0" y="-1321"/>
            <a:ext cx="12192000" cy="219435"/>
            <a:chOff x="0" y="-1321"/>
            <a:chExt cx="12192000" cy="219435"/>
          </a:xfrm>
        </p:grpSpPr>
        <p:sp>
          <p:nvSpPr>
            <p:cNvPr id="7" name="Rectangle 6">
              <a:extLst>
                <a:ext uri="{FF2B5EF4-FFF2-40B4-BE49-F238E27FC236}">
                  <a16:creationId xmlns:a16="http://schemas.microsoft.com/office/drawing/2014/main" id="{41567ABB-86D3-426C-88DC-2AE3F0152755}"/>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8" name="Rectangle 7">
              <a:extLst>
                <a:ext uri="{FF2B5EF4-FFF2-40B4-BE49-F238E27FC236}">
                  <a16:creationId xmlns:a16="http://schemas.microsoft.com/office/drawing/2014/main" id="{47642CB4-6EEB-401F-ACE0-5A39FFF7B07F}"/>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9" name="Rectangle 8">
              <a:extLst>
                <a:ext uri="{FF2B5EF4-FFF2-40B4-BE49-F238E27FC236}">
                  <a16:creationId xmlns:a16="http://schemas.microsoft.com/office/drawing/2014/main" id="{0266E05B-5E8A-4101-A281-887B368476FA}"/>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0" name="Rectangle 9">
              <a:extLst>
                <a:ext uri="{FF2B5EF4-FFF2-40B4-BE49-F238E27FC236}">
                  <a16:creationId xmlns:a16="http://schemas.microsoft.com/office/drawing/2014/main" id="{79E4E43E-7A46-4B9F-A1A5-0DEABA65FCC9}"/>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11" name="Rectangle 10">
              <a:extLst>
                <a:ext uri="{FF2B5EF4-FFF2-40B4-BE49-F238E27FC236}">
                  <a16:creationId xmlns:a16="http://schemas.microsoft.com/office/drawing/2014/main" id="{8624E633-1AEE-47AE-A01C-A7D74933B9A2}"/>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grpSp>
        <p:nvGrpSpPr>
          <p:cNvPr id="12" name="Group 11">
            <a:extLst>
              <a:ext uri="{FF2B5EF4-FFF2-40B4-BE49-F238E27FC236}">
                <a16:creationId xmlns:a16="http://schemas.microsoft.com/office/drawing/2014/main" id="{FB892BE4-F648-456A-945B-A8A45DC65186}"/>
              </a:ext>
            </a:extLst>
          </p:cNvPr>
          <p:cNvGrpSpPr/>
          <p:nvPr/>
        </p:nvGrpSpPr>
        <p:grpSpPr>
          <a:xfrm>
            <a:off x="0" y="-1321"/>
            <a:ext cx="12192000" cy="219435"/>
            <a:chOff x="0" y="-1321"/>
            <a:chExt cx="12192000" cy="219435"/>
          </a:xfrm>
        </p:grpSpPr>
        <p:sp>
          <p:nvSpPr>
            <p:cNvPr id="13" name="Rectangle 12">
              <a:extLst>
                <a:ext uri="{FF2B5EF4-FFF2-40B4-BE49-F238E27FC236}">
                  <a16:creationId xmlns:a16="http://schemas.microsoft.com/office/drawing/2014/main" id="{CF5F9657-FA8F-4D23-BF1B-0D8291C92B18}"/>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4" name="Rectangle 13">
              <a:extLst>
                <a:ext uri="{FF2B5EF4-FFF2-40B4-BE49-F238E27FC236}">
                  <a16:creationId xmlns:a16="http://schemas.microsoft.com/office/drawing/2014/main" id="{B2922818-C287-467C-B0C8-F87F6FFF7F15}"/>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5" name="Rectangle 14">
              <a:extLst>
                <a:ext uri="{FF2B5EF4-FFF2-40B4-BE49-F238E27FC236}">
                  <a16:creationId xmlns:a16="http://schemas.microsoft.com/office/drawing/2014/main" id="{3EA61524-1C11-440F-8E51-1F16E90FFA45}"/>
                </a:ext>
              </a:extLst>
            </p:cNvPr>
            <p:cNvSpPr/>
            <p:nvPr/>
          </p:nvSpPr>
          <p:spPr>
            <a:xfrm>
              <a:off x="4756558" y="-1321"/>
              <a:ext cx="2663505"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Reconstruction</a:t>
              </a:r>
            </a:p>
          </p:txBody>
        </p:sp>
        <p:sp>
          <p:nvSpPr>
            <p:cNvPr id="16" name="Rectangle 15">
              <a:extLst>
                <a:ext uri="{FF2B5EF4-FFF2-40B4-BE49-F238E27FC236}">
                  <a16:creationId xmlns:a16="http://schemas.microsoft.com/office/drawing/2014/main" id="{43E3DC15-BB80-4B9D-B544-1A8CBA6461D7}"/>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7" name="Rectangle 16">
              <a:extLst>
                <a:ext uri="{FF2B5EF4-FFF2-40B4-BE49-F238E27FC236}">
                  <a16:creationId xmlns:a16="http://schemas.microsoft.com/office/drawing/2014/main" id="{35695690-755A-404A-9D96-AE60D8D6D401}"/>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
        <p:nvSpPr>
          <p:cNvPr id="18" name="Rectangle 17">
            <a:extLst>
              <a:ext uri="{FF2B5EF4-FFF2-40B4-BE49-F238E27FC236}">
                <a16:creationId xmlns:a16="http://schemas.microsoft.com/office/drawing/2014/main" id="{2EFA5980-71AC-4E37-90C4-3480E9ADA070}"/>
              </a:ext>
            </a:extLst>
          </p:cNvPr>
          <p:cNvSpPr/>
          <p:nvPr/>
        </p:nvSpPr>
        <p:spPr>
          <a:xfrm>
            <a:off x="9894178" y="5155794"/>
            <a:ext cx="1389013" cy="952101"/>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           Episodes</a:t>
            </a:r>
          </a:p>
        </p:txBody>
      </p:sp>
      <p:pic>
        <p:nvPicPr>
          <p:cNvPr id="19" name="Graphic 18" descr="Thermometer">
            <a:extLst>
              <a:ext uri="{FF2B5EF4-FFF2-40B4-BE49-F238E27FC236}">
                <a16:creationId xmlns:a16="http://schemas.microsoft.com/office/drawing/2014/main" id="{0393C966-D677-4D9D-9276-62B5B27BAD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31614" y="5318229"/>
            <a:ext cx="325406" cy="325406"/>
          </a:xfrm>
          <a:prstGeom prst="rect">
            <a:avLst/>
          </a:prstGeom>
        </p:spPr>
      </p:pic>
      <p:pic>
        <p:nvPicPr>
          <p:cNvPr id="20" name="Graphic 19" descr="City">
            <a:extLst>
              <a:ext uri="{FF2B5EF4-FFF2-40B4-BE49-F238E27FC236}">
                <a16:creationId xmlns:a16="http://schemas.microsoft.com/office/drawing/2014/main" id="{7F73E2FC-8778-436E-A887-6541C00E6D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94180" y="6076308"/>
            <a:ext cx="325406" cy="325406"/>
          </a:xfrm>
          <a:prstGeom prst="rect">
            <a:avLst/>
          </a:prstGeom>
        </p:spPr>
      </p:pic>
      <p:pic>
        <p:nvPicPr>
          <p:cNvPr id="21" name="Picture 20">
            <a:extLst>
              <a:ext uri="{FF2B5EF4-FFF2-40B4-BE49-F238E27FC236}">
                <a16:creationId xmlns:a16="http://schemas.microsoft.com/office/drawing/2014/main" id="{1F818FF9-A95B-4E61-A791-AF6C8451DAD7}"/>
              </a:ext>
            </a:extLst>
          </p:cNvPr>
          <p:cNvPicPr>
            <a:picLocks noChangeAspect="1"/>
          </p:cNvPicPr>
          <p:nvPr/>
        </p:nvPicPr>
        <p:blipFill>
          <a:blip r:embed="rId6"/>
          <a:stretch>
            <a:fillRect/>
          </a:stretch>
        </p:blipFill>
        <p:spPr>
          <a:xfrm>
            <a:off x="8033435" y="5220450"/>
            <a:ext cx="1423848" cy="1179760"/>
          </a:xfrm>
          <a:prstGeom prst="rect">
            <a:avLst/>
          </a:prstGeom>
        </p:spPr>
      </p:pic>
      <p:grpSp>
        <p:nvGrpSpPr>
          <p:cNvPr id="22" name="Group 21">
            <a:extLst>
              <a:ext uri="{FF2B5EF4-FFF2-40B4-BE49-F238E27FC236}">
                <a16:creationId xmlns:a16="http://schemas.microsoft.com/office/drawing/2014/main" id="{DBBDFA0A-9871-4DD5-A0E4-B1D5E8347D57}"/>
              </a:ext>
            </a:extLst>
          </p:cNvPr>
          <p:cNvGrpSpPr/>
          <p:nvPr/>
        </p:nvGrpSpPr>
        <p:grpSpPr>
          <a:xfrm>
            <a:off x="10008685" y="5205542"/>
            <a:ext cx="852253" cy="325406"/>
            <a:chOff x="6096000" y="1690687"/>
            <a:chExt cx="2394857" cy="914400"/>
          </a:xfrm>
        </p:grpSpPr>
        <p:sp>
          <p:nvSpPr>
            <p:cNvPr id="23" name="Rectangle 22">
              <a:extLst>
                <a:ext uri="{FF2B5EF4-FFF2-40B4-BE49-F238E27FC236}">
                  <a16:creationId xmlns:a16="http://schemas.microsoft.com/office/drawing/2014/main" id="{261DE81D-38DB-4A68-9479-ECCD92D0343A}"/>
                </a:ext>
              </a:extLst>
            </p:cNvPr>
            <p:cNvSpPr/>
            <p:nvPr/>
          </p:nvSpPr>
          <p:spPr>
            <a:xfrm>
              <a:off x="6096000" y="1690687"/>
              <a:ext cx="2394857" cy="914400"/>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               Space</a:t>
              </a:r>
            </a:p>
          </p:txBody>
        </p:sp>
        <p:pic>
          <p:nvPicPr>
            <p:cNvPr id="24" name="Graphic 23" descr="Map with pin">
              <a:extLst>
                <a:ext uri="{FF2B5EF4-FFF2-40B4-BE49-F238E27FC236}">
                  <a16:creationId xmlns:a16="http://schemas.microsoft.com/office/drawing/2014/main" id="{40E35756-9238-4F8E-A108-7A0792FDF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37514" y="1690687"/>
              <a:ext cx="914400" cy="914400"/>
            </a:xfrm>
            <a:prstGeom prst="rect">
              <a:avLst/>
            </a:prstGeom>
          </p:spPr>
        </p:pic>
      </p:grpSp>
      <p:grpSp>
        <p:nvGrpSpPr>
          <p:cNvPr id="25" name="Group 24">
            <a:extLst>
              <a:ext uri="{FF2B5EF4-FFF2-40B4-BE49-F238E27FC236}">
                <a16:creationId xmlns:a16="http://schemas.microsoft.com/office/drawing/2014/main" id="{4F50E36C-7243-4C3C-9C90-45C4C547F42B}"/>
              </a:ext>
            </a:extLst>
          </p:cNvPr>
          <p:cNvGrpSpPr/>
          <p:nvPr/>
        </p:nvGrpSpPr>
        <p:grpSpPr>
          <a:xfrm>
            <a:off x="10297716" y="5737709"/>
            <a:ext cx="852253" cy="325406"/>
            <a:chOff x="6096000" y="2605087"/>
            <a:chExt cx="2394857" cy="914400"/>
          </a:xfrm>
        </p:grpSpPr>
        <p:sp>
          <p:nvSpPr>
            <p:cNvPr id="26" name="Rectangle 25">
              <a:extLst>
                <a:ext uri="{FF2B5EF4-FFF2-40B4-BE49-F238E27FC236}">
                  <a16:creationId xmlns:a16="http://schemas.microsoft.com/office/drawing/2014/main" id="{4E045719-3AE3-431D-8512-5AC2E91E23B4}"/>
                </a:ext>
              </a:extLst>
            </p:cNvPr>
            <p:cNvSpPr/>
            <p:nvPr/>
          </p:nvSpPr>
          <p:spPr>
            <a:xfrm>
              <a:off x="6096000" y="2605087"/>
              <a:ext cx="2394857" cy="914400"/>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 Time</a:t>
              </a:r>
            </a:p>
          </p:txBody>
        </p:sp>
        <p:pic>
          <p:nvPicPr>
            <p:cNvPr id="27" name="Graphic 26" descr="Clock">
              <a:extLst>
                <a:ext uri="{FF2B5EF4-FFF2-40B4-BE49-F238E27FC236}">
                  <a16:creationId xmlns:a16="http://schemas.microsoft.com/office/drawing/2014/main" id="{5FB98EFD-4224-4E4B-8E79-B27DB08A74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93428" y="2605087"/>
              <a:ext cx="914400" cy="914400"/>
            </a:xfrm>
            <a:prstGeom prst="rect">
              <a:avLst/>
            </a:prstGeom>
          </p:spPr>
        </p:pic>
      </p:grpSp>
      <p:cxnSp>
        <p:nvCxnSpPr>
          <p:cNvPr id="28" name="Connector: Curved 27">
            <a:extLst>
              <a:ext uri="{FF2B5EF4-FFF2-40B4-BE49-F238E27FC236}">
                <a16:creationId xmlns:a16="http://schemas.microsoft.com/office/drawing/2014/main" id="{25931600-D586-47CA-BB83-E95CA13511CE}"/>
              </a:ext>
            </a:extLst>
          </p:cNvPr>
          <p:cNvCxnSpPr>
            <a:stCxn id="44" idx="2"/>
            <a:endCxn id="20" idx="0"/>
          </p:cNvCxnSpPr>
          <p:nvPr/>
        </p:nvCxnSpPr>
        <p:spPr>
          <a:xfrm rot="5400000">
            <a:off x="9441178" y="5690873"/>
            <a:ext cx="701141" cy="69730"/>
          </a:xfrm>
          <a:prstGeom prst="curvedConnector3">
            <a:avLst>
              <a:gd name="adj1" fmla="val 44475"/>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14A7F98A-2EB5-4650-96AF-4E6984921F19}"/>
              </a:ext>
            </a:extLst>
          </p:cNvPr>
          <p:cNvCxnSpPr>
            <a:stCxn id="19" idx="1"/>
            <a:endCxn id="44" idx="3"/>
          </p:cNvCxnSpPr>
          <p:nvPr/>
        </p:nvCxnSpPr>
        <p:spPr>
          <a:xfrm rot="10800000">
            <a:off x="9989316" y="5212464"/>
            <a:ext cx="1342299" cy="268467"/>
          </a:xfrm>
          <a:prstGeom prst="curvedConnector3">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62830068-B9B4-49C2-B4F3-54EA84F288D3}"/>
              </a:ext>
            </a:extLst>
          </p:cNvPr>
          <p:cNvCxnSpPr>
            <a:stCxn id="19" idx="2"/>
            <a:endCxn id="20" idx="3"/>
          </p:cNvCxnSpPr>
          <p:nvPr/>
        </p:nvCxnSpPr>
        <p:spPr>
          <a:xfrm rot="5400000">
            <a:off x="10409263" y="5153957"/>
            <a:ext cx="595376" cy="1574731"/>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45100E84-D275-4AF7-ADED-055FC912C304}"/>
              </a:ext>
            </a:extLst>
          </p:cNvPr>
          <p:cNvCxnSpPr>
            <a:stCxn id="20" idx="0"/>
            <a:endCxn id="23" idx="2"/>
          </p:cNvCxnSpPr>
          <p:nvPr/>
        </p:nvCxnSpPr>
        <p:spPr>
          <a:xfrm rot="5400000" flipH="1" flipV="1">
            <a:off x="9823167" y="5464664"/>
            <a:ext cx="545360" cy="677928"/>
          </a:xfrm>
          <a:prstGeom prst="curvedConnector3">
            <a:avLst/>
          </a:prstGeom>
          <a:ln w="9525" cap="flat" cmpd="sng" algn="ctr">
            <a:solidFill>
              <a:srgbClr val="4472C4">
                <a:alpha val="2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Connector: Curved 31">
            <a:extLst>
              <a:ext uri="{FF2B5EF4-FFF2-40B4-BE49-F238E27FC236}">
                <a16:creationId xmlns:a16="http://schemas.microsoft.com/office/drawing/2014/main" id="{F7581DA0-AE3E-4F9D-846A-26100D72CFEE}"/>
              </a:ext>
            </a:extLst>
          </p:cNvPr>
          <p:cNvCxnSpPr>
            <a:stCxn id="19" idx="2"/>
            <a:endCxn id="26" idx="0"/>
          </p:cNvCxnSpPr>
          <p:nvPr/>
        </p:nvCxnSpPr>
        <p:spPr>
          <a:xfrm rot="5400000">
            <a:off x="11062042" y="5305435"/>
            <a:ext cx="94075" cy="770475"/>
          </a:xfrm>
          <a:prstGeom prst="curvedConnector3">
            <a:avLst/>
          </a:prstGeom>
          <a:ln w="9525" cap="flat" cmpd="sng" algn="ctr">
            <a:solidFill>
              <a:srgbClr val="4472C4">
                <a:alpha val="2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3" name="Graphic 32" descr="Planet">
            <a:extLst>
              <a:ext uri="{FF2B5EF4-FFF2-40B4-BE49-F238E27FC236}">
                <a16:creationId xmlns:a16="http://schemas.microsoft.com/office/drawing/2014/main" id="{C32AC97E-C1E0-409C-A5A6-A405D894B8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96219" y="4429919"/>
            <a:ext cx="325406" cy="325406"/>
          </a:xfrm>
          <a:prstGeom prst="rect">
            <a:avLst/>
          </a:prstGeom>
        </p:spPr>
      </p:pic>
      <p:grpSp>
        <p:nvGrpSpPr>
          <p:cNvPr id="34" name="Group 33">
            <a:extLst>
              <a:ext uri="{FF2B5EF4-FFF2-40B4-BE49-F238E27FC236}">
                <a16:creationId xmlns:a16="http://schemas.microsoft.com/office/drawing/2014/main" id="{CF12D7BE-9AF4-47D2-A3AD-4552267F7F3C}"/>
              </a:ext>
            </a:extLst>
          </p:cNvPr>
          <p:cNvGrpSpPr/>
          <p:nvPr/>
        </p:nvGrpSpPr>
        <p:grpSpPr>
          <a:xfrm>
            <a:off x="10830374" y="4730627"/>
            <a:ext cx="381577" cy="390964"/>
            <a:chOff x="8285228" y="429692"/>
            <a:chExt cx="1072242" cy="1098621"/>
          </a:xfrm>
        </p:grpSpPr>
        <p:pic>
          <p:nvPicPr>
            <p:cNvPr id="35" name="Graphic 34" descr="Sun">
              <a:extLst>
                <a:ext uri="{FF2B5EF4-FFF2-40B4-BE49-F238E27FC236}">
                  <a16:creationId xmlns:a16="http://schemas.microsoft.com/office/drawing/2014/main" id="{19264EF7-C381-4748-B52C-8E578C2FD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85228" y="429692"/>
              <a:ext cx="914400" cy="914400"/>
            </a:xfrm>
            <a:prstGeom prst="rect">
              <a:avLst/>
            </a:prstGeom>
          </p:spPr>
        </p:pic>
        <p:pic>
          <p:nvPicPr>
            <p:cNvPr id="36" name="Graphic 35" descr="Moon">
              <a:extLst>
                <a:ext uri="{FF2B5EF4-FFF2-40B4-BE49-F238E27FC236}">
                  <a16:creationId xmlns:a16="http://schemas.microsoft.com/office/drawing/2014/main" id="{B88D2383-D2F2-4CFD-B646-8449EA79FEE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43070" y="613913"/>
              <a:ext cx="914400" cy="914400"/>
            </a:xfrm>
            <a:prstGeom prst="rect">
              <a:avLst/>
            </a:prstGeom>
          </p:spPr>
        </p:pic>
      </p:grpSp>
      <p:cxnSp>
        <p:nvCxnSpPr>
          <p:cNvPr id="37" name="Connector: Curved 36">
            <a:extLst>
              <a:ext uri="{FF2B5EF4-FFF2-40B4-BE49-F238E27FC236}">
                <a16:creationId xmlns:a16="http://schemas.microsoft.com/office/drawing/2014/main" id="{00F0CA1D-2908-4EC5-8864-09E171297F24}"/>
              </a:ext>
            </a:extLst>
          </p:cNvPr>
          <p:cNvCxnSpPr>
            <a:endCxn id="35" idx="1"/>
          </p:cNvCxnSpPr>
          <p:nvPr/>
        </p:nvCxnSpPr>
        <p:spPr>
          <a:xfrm flipV="1">
            <a:off x="9989316" y="4893330"/>
            <a:ext cx="841058" cy="312212"/>
          </a:xfrm>
          <a:prstGeom prst="curvedConnector3">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9BEE54F9-6B8E-4F02-8820-7DAC563F9153}"/>
              </a:ext>
            </a:extLst>
          </p:cNvPr>
          <p:cNvCxnSpPr>
            <a:stCxn id="36" idx="3"/>
            <a:endCxn id="19" idx="0"/>
          </p:cNvCxnSpPr>
          <p:nvPr/>
        </p:nvCxnSpPr>
        <p:spPr>
          <a:xfrm>
            <a:off x="11211950" y="4958888"/>
            <a:ext cx="282367" cy="359341"/>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56BE5BC0-4E2B-4D40-9492-4223B627CBB4}"/>
              </a:ext>
            </a:extLst>
          </p:cNvPr>
          <p:cNvCxnSpPr>
            <a:stCxn id="36" idx="2"/>
            <a:endCxn id="20" idx="3"/>
          </p:cNvCxnSpPr>
          <p:nvPr/>
        </p:nvCxnSpPr>
        <p:spPr>
          <a:xfrm rot="5400000">
            <a:off x="9925707" y="5115470"/>
            <a:ext cx="1117420" cy="1129662"/>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47C504F1-BDD3-4F8F-BA04-1F7924A84E3A}"/>
              </a:ext>
            </a:extLst>
          </p:cNvPr>
          <p:cNvCxnSpPr>
            <a:stCxn id="36" idx="0"/>
            <a:endCxn id="33" idx="1"/>
          </p:cNvCxnSpPr>
          <p:nvPr/>
        </p:nvCxnSpPr>
        <p:spPr>
          <a:xfrm rot="5400000" flipH="1" flipV="1">
            <a:off x="11220951" y="4420918"/>
            <a:ext cx="203564" cy="546971"/>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89E5A0B-4156-4F05-9845-D54ABD2BD75C}"/>
              </a:ext>
            </a:extLst>
          </p:cNvPr>
          <p:cNvSpPr txBox="1"/>
          <p:nvPr/>
        </p:nvSpPr>
        <p:spPr>
          <a:xfrm>
            <a:off x="10938087" y="4607316"/>
            <a:ext cx="1150870" cy="454403"/>
          </a:xfrm>
          <a:prstGeom prst="rect">
            <a:avLst/>
          </a:prstGeom>
          <a:effectLst>
            <a:outerShdw blurRad="25400" dir="17880000">
              <a:srgbClr val="000000">
                <a:alpha val="46000"/>
              </a:srgbClr>
            </a:outerShdw>
          </a:effectLst>
        </p:spPr>
        <p:txBody>
          <a:bodyPr vert="horz" wrap="square" lIns="91440" tIns="45720" rIns="91440" bIns="45720" rtlCol="0" anchor="ctr">
            <a:noAutofit/>
          </a:bodyPr>
          <a:lstStyle/>
          <a:p>
            <a:pPr algn="ctr"/>
            <a:r>
              <a:rPr lang="en-US" sz="2100" dirty="0">
                <a:solidFill>
                  <a:srgbClr val="C7C7C7"/>
                </a:solidFill>
              </a:rPr>
              <a:t>Context</a:t>
            </a:r>
          </a:p>
        </p:txBody>
      </p:sp>
      <p:sp>
        <p:nvSpPr>
          <p:cNvPr id="42" name="Arrow: Down 41">
            <a:extLst>
              <a:ext uri="{FF2B5EF4-FFF2-40B4-BE49-F238E27FC236}">
                <a16:creationId xmlns:a16="http://schemas.microsoft.com/office/drawing/2014/main" id="{AA38477D-7230-4FA3-A4A9-D138577EEDD0}"/>
              </a:ext>
            </a:extLst>
          </p:cNvPr>
          <p:cNvSpPr/>
          <p:nvPr/>
        </p:nvSpPr>
        <p:spPr>
          <a:xfrm>
            <a:off x="10767643" y="5534942"/>
            <a:ext cx="118704" cy="198295"/>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8EEF2AD-19C7-4D7A-8323-11AA2B1684BB}"/>
              </a:ext>
            </a:extLst>
          </p:cNvPr>
          <p:cNvCxnSpPr>
            <a:cxnSpLocks/>
          </p:cNvCxnSpPr>
          <p:nvPr/>
        </p:nvCxnSpPr>
        <p:spPr>
          <a:xfrm flipV="1">
            <a:off x="8883001" y="5161517"/>
            <a:ext cx="1027769" cy="457037"/>
          </a:xfrm>
          <a:prstGeom prst="line">
            <a:avLst/>
          </a:prstGeom>
          <a:ln w="28575">
            <a:gradFill>
              <a:gsLst>
                <a:gs pos="0">
                  <a:srgbClr val="FEDAC2"/>
                </a:gs>
                <a:gs pos="55000">
                  <a:schemeClr val="accent1"/>
                </a:gs>
              </a:gsLst>
              <a:lin ang="0" scaled="0"/>
            </a:gradFill>
          </a:ln>
        </p:spPr>
        <p:style>
          <a:lnRef idx="1">
            <a:schemeClr val="accent1"/>
          </a:lnRef>
          <a:fillRef idx="0">
            <a:schemeClr val="accent1"/>
          </a:fillRef>
          <a:effectRef idx="0">
            <a:schemeClr val="accent1"/>
          </a:effectRef>
          <a:fontRef idx="minor">
            <a:schemeClr val="tx1"/>
          </a:fontRef>
        </p:style>
      </p:cxnSp>
      <p:pic>
        <p:nvPicPr>
          <p:cNvPr id="44" name="Content Placeholder 6" descr="Lightning">
            <a:extLst>
              <a:ext uri="{FF2B5EF4-FFF2-40B4-BE49-F238E27FC236}">
                <a16:creationId xmlns:a16="http://schemas.microsoft.com/office/drawing/2014/main" id="{7401A5EA-36F9-4CDD-8B50-69E7DF5FA37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63910" y="5049762"/>
            <a:ext cx="325406" cy="325406"/>
          </a:xfrm>
          <a:prstGeom prst="rect">
            <a:avLst/>
          </a:prstGeom>
        </p:spPr>
      </p:pic>
      <p:cxnSp>
        <p:nvCxnSpPr>
          <p:cNvPr id="45" name="Straight Connector 44">
            <a:extLst>
              <a:ext uri="{FF2B5EF4-FFF2-40B4-BE49-F238E27FC236}">
                <a16:creationId xmlns:a16="http://schemas.microsoft.com/office/drawing/2014/main" id="{09D8FE52-9894-4031-93ED-B35C907F3749}"/>
              </a:ext>
            </a:extLst>
          </p:cNvPr>
          <p:cNvCxnSpPr>
            <a:cxnSpLocks/>
          </p:cNvCxnSpPr>
          <p:nvPr/>
        </p:nvCxnSpPr>
        <p:spPr>
          <a:xfrm flipV="1">
            <a:off x="8883001" y="6107895"/>
            <a:ext cx="1011176" cy="39443"/>
          </a:xfrm>
          <a:prstGeom prst="line">
            <a:avLst/>
          </a:prstGeom>
          <a:ln w="28575">
            <a:gradFill>
              <a:gsLst>
                <a:gs pos="0">
                  <a:srgbClr val="FEDCC3"/>
                </a:gs>
                <a:gs pos="5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A4A1B76-D799-4DAB-98C8-4D754935B9EB}"/>
              </a:ext>
            </a:extLst>
          </p:cNvPr>
          <p:cNvGrpSpPr/>
          <p:nvPr/>
        </p:nvGrpSpPr>
        <p:grpSpPr>
          <a:xfrm>
            <a:off x="10140951" y="6424282"/>
            <a:ext cx="1026098" cy="326044"/>
            <a:chOff x="6136200" y="4747455"/>
            <a:chExt cx="2934642" cy="932487"/>
          </a:xfrm>
        </p:grpSpPr>
        <p:sp>
          <p:nvSpPr>
            <p:cNvPr id="47" name="Rectangle 46">
              <a:extLst>
                <a:ext uri="{FF2B5EF4-FFF2-40B4-BE49-F238E27FC236}">
                  <a16:creationId xmlns:a16="http://schemas.microsoft.com/office/drawing/2014/main" id="{2EC2421F-EDAB-493E-972C-5AA1A69C8CB6}"/>
                </a:ext>
              </a:extLst>
            </p:cNvPr>
            <p:cNvSpPr/>
            <p:nvPr/>
          </p:nvSpPr>
          <p:spPr>
            <a:xfrm>
              <a:off x="6136200" y="4747455"/>
              <a:ext cx="2869329" cy="914400"/>
            </a:xfrm>
            <a:prstGeom prst="rect">
              <a:avLst/>
            </a:prstGeom>
            <a:solidFill>
              <a:schemeClr val="accent6">
                <a:alpha val="10196"/>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Sampling</a:t>
              </a:r>
            </a:p>
          </p:txBody>
        </p:sp>
        <p:pic>
          <p:nvPicPr>
            <p:cNvPr id="48" name="Graphic 47" descr="Eye">
              <a:extLst>
                <a:ext uri="{FF2B5EF4-FFF2-40B4-BE49-F238E27FC236}">
                  <a16:creationId xmlns:a16="http://schemas.microsoft.com/office/drawing/2014/main" id="{C9CDB9F8-BEF3-4486-840A-6F1C8A7E6F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6442" y="4765542"/>
              <a:ext cx="914400" cy="914400"/>
            </a:xfrm>
            <a:prstGeom prst="rect">
              <a:avLst/>
            </a:prstGeom>
          </p:spPr>
        </p:pic>
        <p:pic>
          <p:nvPicPr>
            <p:cNvPr id="49" name="Graphic 48" descr="Hike">
              <a:extLst>
                <a:ext uri="{FF2B5EF4-FFF2-40B4-BE49-F238E27FC236}">
                  <a16:creationId xmlns:a16="http://schemas.microsoft.com/office/drawing/2014/main" id="{412CD1C2-2FA2-4FC1-BBBF-BF6D803E31E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37985" y="4765542"/>
              <a:ext cx="914400" cy="914400"/>
            </a:xfrm>
            <a:prstGeom prst="rect">
              <a:avLst/>
            </a:prstGeom>
          </p:spPr>
        </p:pic>
      </p:grpSp>
      <p:sp>
        <p:nvSpPr>
          <p:cNvPr id="50" name="Arrow: Down 49">
            <a:extLst>
              <a:ext uri="{FF2B5EF4-FFF2-40B4-BE49-F238E27FC236}">
                <a16:creationId xmlns:a16="http://schemas.microsoft.com/office/drawing/2014/main" id="{A89AF907-DCE1-4733-847D-834DE9563455}"/>
              </a:ext>
            </a:extLst>
          </p:cNvPr>
          <p:cNvSpPr/>
          <p:nvPr/>
        </p:nvSpPr>
        <p:spPr>
          <a:xfrm>
            <a:off x="10970227" y="6114817"/>
            <a:ext cx="116630" cy="30556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Arrow: Up-Down 50">
            <a:extLst>
              <a:ext uri="{FF2B5EF4-FFF2-40B4-BE49-F238E27FC236}">
                <a16:creationId xmlns:a16="http://schemas.microsoft.com/office/drawing/2014/main" id="{2E7472D4-4209-4587-9F66-3857F5924D16}"/>
              </a:ext>
            </a:extLst>
          </p:cNvPr>
          <p:cNvSpPr/>
          <p:nvPr/>
        </p:nvSpPr>
        <p:spPr>
          <a:xfrm>
            <a:off x="10596120" y="6114817"/>
            <a:ext cx="186315" cy="309464"/>
          </a:xfrm>
          <a:prstGeom prst="upDownArrow">
            <a:avLst/>
          </a:prstGeom>
          <a:gradFill flip="none" rotWithShape="1">
            <a:gsLst>
              <a:gs pos="0">
                <a:srgbClr val="4472C4">
                  <a:alpha val="50196"/>
                </a:srgbClr>
              </a:gs>
              <a:gs pos="100000">
                <a:srgbClr val="70AD47">
                  <a:alpha val="50196"/>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98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25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ntr" presetSubtype="0" fill="hold" nodeType="withEffect">
                                  <p:stCondLst>
                                    <p:cond delay="25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par>
                          <p:cTn id="18" fill="hold">
                            <p:stCondLst>
                              <p:cond delay="1750"/>
                            </p:stCondLst>
                            <p:childTnLst>
                              <p:par>
                                <p:cTn id="19" presetID="10" presetClass="entr" presetSubtype="0" fill="hold" nodeType="afterEffect">
                                  <p:stCondLst>
                                    <p:cond delay="25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p:stCondLst>
                              <p:cond delay="2500"/>
                            </p:stCondLst>
                            <p:childTnLst>
                              <p:par>
                                <p:cTn id="23" presetID="10" presetClass="entr" presetSubtype="0" fill="hold" grpId="0" nodeType="afterEffect">
                                  <p:stCondLst>
                                    <p:cond delay="25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3250"/>
                            </p:stCondLst>
                            <p:childTnLst>
                              <p:par>
                                <p:cTn id="27" presetID="10" presetClass="entr" presetSubtype="0" fill="hold" nodeType="afterEffect">
                                  <p:stCondLst>
                                    <p:cond delay="25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25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25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nodeType="withEffect">
                                  <p:stCondLst>
                                    <p:cond delay="25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nodeType="withEffect">
                                  <p:stCondLst>
                                    <p:cond delay="25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25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25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25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nodeType="withEffect">
                                  <p:stCondLst>
                                    <p:cond delay="25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25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2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par>
                                <p:cTn id="63" presetID="10" presetClass="entr" presetSubtype="0" fill="hold" nodeType="withEffect">
                                  <p:stCondLst>
                                    <p:cond delay="25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nodeType="withEffect">
                                  <p:stCondLst>
                                    <p:cond delay="25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nodeType="withEffect">
                                  <p:stCondLst>
                                    <p:cond delay="25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childTnLst>
                          </p:cTn>
                        </p:par>
                        <p:par>
                          <p:cTn id="75" fill="hold">
                            <p:stCondLst>
                              <p:cond delay="4000"/>
                            </p:stCondLst>
                            <p:childTnLst>
                              <p:par>
                                <p:cTn id="76" presetID="10" presetClass="entr" presetSubtype="0" fill="hold" grpId="0" nodeType="afterEffect">
                                  <p:stCondLst>
                                    <p:cond delay="50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par>
                          <p:cTn id="79" fill="hold">
                            <p:stCondLst>
                              <p:cond delay="5000"/>
                            </p:stCondLst>
                            <p:childTnLst>
                              <p:par>
                                <p:cTn id="80" presetID="10" presetClass="entr" presetSubtype="0" fill="hold" nodeType="afterEffect">
                                  <p:stCondLst>
                                    <p:cond delay="50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1" grpId="0"/>
      <p:bldP spid="42" grpId="0" animBg="1"/>
      <p:bldP spid="50" grpId="0" animBg="1"/>
      <p:bldP spid="5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C0AB">
                <a:alpha val="30000"/>
                <a:lumMod val="5000"/>
                <a:lumOff val="95000"/>
              </a:srgbClr>
            </a:gs>
            <a:gs pos="74000">
              <a:srgbClr val="E4C0AB">
                <a:alpha val="9804"/>
                <a:lumMod val="45000"/>
                <a:lumOff val="55000"/>
              </a:srgbClr>
            </a:gs>
            <a:gs pos="83000">
              <a:srgbClr val="E4C0AB">
                <a:alpha val="10000"/>
                <a:lumMod val="45000"/>
                <a:lumOff val="55000"/>
              </a:srgbClr>
            </a:gs>
            <a:gs pos="100000">
              <a:srgbClr val="E4C0AB">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16B6-B17E-4176-AD3E-2687B29DAC1E}"/>
              </a:ext>
            </a:extLst>
          </p:cNvPr>
          <p:cNvSpPr>
            <a:spLocks noGrp="1"/>
          </p:cNvSpPr>
          <p:nvPr>
            <p:ph type="title"/>
          </p:nvPr>
        </p:nvSpPr>
        <p:spPr/>
        <p:txBody>
          <a:bodyPr/>
          <a:lstStyle/>
          <a:p>
            <a:r>
              <a:rPr lang="en-US" dirty="0"/>
              <a:t>Spatial Distance and Temporal Distance</a:t>
            </a:r>
          </a:p>
        </p:txBody>
      </p:sp>
      <p:sp>
        <p:nvSpPr>
          <p:cNvPr id="4" name="Content Placeholder 3">
            <a:extLst>
              <a:ext uri="{FF2B5EF4-FFF2-40B4-BE49-F238E27FC236}">
                <a16:creationId xmlns:a16="http://schemas.microsoft.com/office/drawing/2014/main" id="{E1C311AA-909E-421D-9EB6-4CD59DC28F78}"/>
              </a:ext>
            </a:extLst>
          </p:cNvPr>
          <p:cNvSpPr>
            <a:spLocks noGrp="1"/>
          </p:cNvSpPr>
          <p:nvPr>
            <p:ph sz="half" idx="1"/>
          </p:nvPr>
        </p:nvSpPr>
        <p:spPr/>
        <p:txBody>
          <a:bodyPr>
            <a:normAutofit fontScale="92500"/>
          </a:bodyPr>
          <a:lstStyle/>
          <a:p>
            <a:r>
              <a:rPr lang="en-US" dirty="0"/>
              <a:t>Space and time can be explored independently, so spatial and temporal distance travelled can be measured in isolation of one another</a:t>
            </a:r>
          </a:p>
          <a:p>
            <a:r>
              <a:rPr lang="en-US" dirty="0"/>
              <a:t>Both distance metrics use Euclidean, L2 distance</a:t>
            </a:r>
          </a:p>
          <a:p>
            <a:r>
              <a:rPr lang="en-US" dirty="0"/>
              <a:t>Note: Spatial distance can be travelled without moving in time &amp; temporal distance can be travelled without moving in space</a:t>
            </a:r>
          </a:p>
          <a:p>
            <a:endParaRPr lang="en-US" dirty="0"/>
          </a:p>
        </p:txBody>
      </p:sp>
      <p:pic>
        <p:nvPicPr>
          <p:cNvPr id="6" name="Content Placeholder 5" descr="C:\Users\Kevin\AppData\Local\Microsoft\Windows\INetCache\Content.Word\024_Trial1_Study.png">
            <a:extLst>
              <a:ext uri="{FF2B5EF4-FFF2-40B4-BE49-F238E27FC236}">
                <a16:creationId xmlns:a16="http://schemas.microsoft.com/office/drawing/2014/main" id="{ED29ADFB-BC66-4248-AA13-19CAF0B22E06}"/>
              </a:ext>
            </a:extLst>
          </p:cNvPr>
          <p:cNvPicPr>
            <a:picLocks noGrp="1"/>
          </p:cNvPicPr>
          <p:nvPr>
            <p:ph sz="half" idx="2"/>
          </p:nvPr>
        </p:nvPicPr>
        <p:blipFill rotWithShape="1">
          <a:blip r:embed="rId2" cstate="print">
            <a:extLst>
              <a:ext uri="{28A0092B-C50C-407E-A947-70E740481C1C}">
                <a14:useLocalDpi xmlns:a14="http://schemas.microsoft.com/office/drawing/2010/main" val="0"/>
              </a:ext>
            </a:extLst>
          </a:blip>
          <a:srcRect r="12944"/>
          <a:stretch/>
        </p:blipFill>
        <p:spPr bwMode="auto">
          <a:xfrm>
            <a:off x="6907085" y="1825625"/>
            <a:ext cx="3711830" cy="4351338"/>
          </a:xfrm>
          <a:prstGeom prst="rect">
            <a:avLst/>
          </a:prstGeom>
          <a:noFill/>
          <a:ln>
            <a:noFill/>
          </a:ln>
          <a:extLst>
            <a:ext uri="{53640926-AAD7-44D8-BBD7-CCE9431645EC}">
              <a14:shadowObscured xmlns:a14="http://schemas.microsoft.com/office/drawing/2010/main"/>
            </a:ext>
          </a:extLst>
        </p:spPr>
      </p:pic>
      <p:sp>
        <p:nvSpPr>
          <p:cNvPr id="7" name="Arrow: Right 6">
            <a:extLst>
              <a:ext uri="{FF2B5EF4-FFF2-40B4-BE49-F238E27FC236}">
                <a16:creationId xmlns:a16="http://schemas.microsoft.com/office/drawing/2014/main" id="{94044E25-1C43-4C4B-AA7A-1AB284ACE877}"/>
              </a:ext>
            </a:extLst>
          </p:cNvPr>
          <p:cNvSpPr/>
          <p:nvPr/>
        </p:nvSpPr>
        <p:spPr>
          <a:xfrm rot="13030998">
            <a:off x="7732541" y="5357958"/>
            <a:ext cx="730933" cy="444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489DC9D1-0D7C-4DCE-8603-0F565A9D5B20}"/>
              </a:ext>
            </a:extLst>
          </p:cNvPr>
          <p:cNvSpPr/>
          <p:nvPr/>
        </p:nvSpPr>
        <p:spPr>
          <a:xfrm rot="19441183">
            <a:off x="9719938" y="5351818"/>
            <a:ext cx="730933" cy="444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87456128-D56D-4282-B0B4-801CD7F9E841}"/>
              </a:ext>
            </a:extLst>
          </p:cNvPr>
          <p:cNvSpPr/>
          <p:nvPr/>
        </p:nvSpPr>
        <p:spPr>
          <a:xfrm rot="16200000">
            <a:off x="6845181" y="3497826"/>
            <a:ext cx="730933" cy="444293"/>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FFAEEA-AF2F-4E5F-A70F-EEE375BCF39A}"/>
              </a:ext>
            </a:extLst>
          </p:cNvPr>
          <p:cNvSpPr txBox="1"/>
          <p:nvPr/>
        </p:nvSpPr>
        <p:spPr>
          <a:xfrm>
            <a:off x="6224708" y="4220376"/>
            <a:ext cx="1208234"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a:t>Temporal Distance</a:t>
            </a:r>
          </a:p>
        </p:txBody>
      </p:sp>
      <p:sp>
        <p:nvSpPr>
          <p:cNvPr id="11" name="TextBox 10">
            <a:extLst>
              <a:ext uri="{FF2B5EF4-FFF2-40B4-BE49-F238E27FC236}">
                <a16:creationId xmlns:a16="http://schemas.microsoft.com/office/drawing/2014/main" id="{959C485D-6B09-4AF9-BFD7-94C46791A478}"/>
              </a:ext>
            </a:extLst>
          </p:cNvPr>
          <p:cNvSpPr txBox="1"/>
          <p:nvPr/>
        </p:nvSpPr>
        <p:spPr>
          <a:xfrm>
            <a:off x="8490806" y="5988734"/>
            <a:ext cx="120823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Spatial Distance</a:t>
            </a:r>
          </a:p>
        </p:txBody>
      </p:sp>
      <p:grpSp>
        <p:nvGrpSpPr>
          <p:cNvPr id="12" name="Group 11">
            <a:extLst>
              <a:ext uri="{FF2B5EF4-FFF2-40B4-BE49-F238E27FC236}">
                <a16:creationId xmlns:a16="http://schemas.microsoft.com/office/drawing/2014/main" id="{05737CE8-312C-4B53-918E-07AC0D8C67DE}"/>
              </a:ext>
            </a:extLst>
          </p:cNvPr>
          <p:cNvGrpSpPr/>
          <p:nvPr/>
        </p:nvGrpSpPr>
        <p:grpSpPr>
          <a:xfrm>
            <a:off x="0" y="-1321"/>
            <a:ext cx="12192000" cy="219435"/>
            <a:chOff x="0" y="-1321"/>
            <a:chExt cx="12192000" cy="219435"/>
          </a:xfrm>
        </p:grpSpPr>
        <p:sp>
          <p:nvSpPr>
            <p:cNvPr id="13" name="Rectangle 12">
              <a:extLst>
                <a:ext uri="{FF2B5EF4-FFF2-40B4-BE49-F238E27FC236}">
                  <a16:creationId xmlns:a16="http://schemas.microsoft.com/office/drawing/2014/main" id="{E18DFB15-9163-4AE0-BA2E-3E10B8B4C557}"/>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4" name="Rectangle 13">
              <a:extLst>
                <a:ext uri="{FF2B5EF4-FFF2-40B4-BE49-F238E27FC236}">
                  <a16:creationId xmlns:a16="http://schemas.microsoft.com/office/drawing/2014/main" id="{90B3DB94-5E5E-41FB-954B-F277BBA07BFA}"/>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5" name="Rectangle 14">
              <a:extLst>
                <a:ext uri="{FF2B5EF4-FFF2-40B4-BE49-F238E27FC236}">
                  <a16:creationId xmlns:a16="http://schemas.microsoft.com/office/drawing/2014/main" id="{087A4FF9-6DC7-4C41-B7EC-8FE276F6AD6D}"/>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6" name="Rectangle 15">
              <a:extLst>
                <a:ext uri="{FF2B5EF4-FFF2-40B4-BE49-F238E27FC236}">
                  <a16:creationId xmlns:a16="http://schemas.microsoft.com/office/drawing/2014/main" id="{F0836D6E-2611-43D7-B7A3-4F4D46020D03}"/>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17" name="Rectangle 16">
              <a:extLst>
                <a:ext uri="{FF2B5EF4-FFF2-40B4-BE49-F238E27FC236}">
                  <a16:creationId xmlns:a16="http://schemas.microsoft.com/office/drawing/2014/main" id="{86C02F96-5D50-4CE2-8FE7-0682A37679B3}"/>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943288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C0AB">
                <a:alpha val="30000"/>
                <a:lumMod val="5000"/>
                <a:lumOff val="95000"/>
              </a:srgbClr>
            </a:gs>
            <a:gs pos="74000">
              <a:srgbClr val="E4C0AB">
                <a:alpha val="9804"/>
                <a:lumMod val="45000"/>
                <a:lumOff val="55000"/>
              </a:srgbClr>
            </a:gs>
            <a:gs pos="83000">
              <a:srgbClr val="E4C0AB">
                <a:alpha val="10000"/>
                <a:lumMod val="45000"/>
                <a:lumOff val="55000"/>
              </a:srgbClr>
            </a:gs>
            <a:gs pos="100000">
              <a:srgbClr val="E4C0AB">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72A9C4-0C67-4D9B-B53F-CE6BA0D91624}"/>
              </a:ext>
            </a:extLst>
          </p:cNvPr>
          <p:cNvSpPr/>
          <p:nvPr/>
        </p:nvSpPr>
        <p:spPr>
          <a:xfrm>
            <a:off x="7298246" y="2066914"/>
            <a:ext cx="4674870" cy="275961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A9F8A-0F39-4558-B835-0A12CE65EE33}"/>
              </a:ext>
            </a:extLst>
          </p:cNvPr>
          <p:cNvSpPr>
            <a:spLocks noGrp="1"/>
          </p:cNvSpPr>
          <p:nvPr>
            <p:ph type="title"/>
          </p:nvPr>
        </p:nvSpPr>
        <p:spPr>
          <a:xfrm>
            <a:off x="838200" y="365125"/>
            <a:ext cx="5408929" cy="1325563"/>
          </a:xfrm>
        </p:spPr>
        <p:txBody>
          <a:bodyPr/>
          <a:lstStyle/>
          <a:p>
            <a:r>
              <a:rPr lang="en-US" dirty="0"/>
              <a:t>Study Exploration vs. Test Metrics</a:t>
            </a:r>
          </a:p>
        </p:txBody>
      </p:sp>
      <p:sp>
        <p:nvSpPr>
          <p:cNvPr id="3" name="Content Placeholder 2">
            <a:extLst>
              <a:ext uri="{FF2B5EF4-FFF2-40B4-BE49-F238E27FC236}">
                <a16:creationId xmlns:a16="http://schemas.microsoft.com/office/drawing/2014/main" id="{6043B58E-6DE7-4174-8B7A-CEA5A7184DDE}"/>
              </a:ext>
            </a:extLst>
          </p:cNvPr>
          <p:cNvSpPr>
            <a:spLocks noGrp="1"/>
          </p:cNvSpPr>
          <p:nvPr>
            <p:ph idx="1"/>
          </p:nvPr>
        </p:nvSpPr>
        <p:spPr>
          <a:xfrm>
            <a:off x="838200" y="1825625"/>
            <a:ext cx="5487032" cy="2127432"/>
          </a:xfrm>
        </p:spPr>
        <p:txBody>
          <a:bodyPr/>
          <a:lstStyle/>
          <a:p>
            <a:r>
              <a:rPr lang="en-US" dirty="0"/>
              <a:t>These metrics improve across trials</a:t>
            </a:r>
          </a:p>
          <a:p>
            <a:r>
              <a:rPr lang="en-US" dirty="0"/>
              <a:t>The relationship between these metrics and test time results will also be explored</a:t>
            </a:r>
          </a:p>
        </p:txBody>
      </p:sp>
      <p:graphicFrame>
        <p:nvGraphicFramePr>
          <p:cNvPr id="8" name="Chart 7">
            <a:extLst>
              <a:ext uri="{FF2B5EF4-FFF2-40B4-BE49-F238E27FC236}">
                <a16:creationId xmlns:a16="http://schemas.microsoft.com/office/drawing/2014/main" id="{D17B0C8C-ABCD-401A-9CB0-8C03A9C538F1}"/>
              </a:ext>
            </a:extLst>
          </p:cNvPr>
          <p:cNvGraphicFramePr/>
          <p:nvPr>
            <p:extLst>
              <p:ext uri="{D42A27DB-BD31-4B8C-83A1-F6EECF244321}">
                <p14:modId xmlns:p14="http://schemas.microsoft.com/office/powerpoint/2010/main" val="1200638771"/>
              </p:ext>
            </p:extLst>
          </p:nvPr>
        </p:nvGraphicFramePr>
        <p:xfrm>
          <a:off x="546125" y="3953057"/>
          <a:ext cx="2953385"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8D698F64-53B8-4376-941E-DC8F871B1A0A}"/>
              </a:ext>
            </a:extLst>
          </p:cNvPr>
          <p:cNvGraphicFramePr/>
          <p:nvPr>
            <p:extLst>
              <p:ext uri="{D42A27DB-BD31-4B8C-83A1-F6EECF244321}">
                <p14:modId xmlns:p14="http://schemas.microsoft.com/office/powerpoint/2010/main" val="1960385814"/>
              </p:ext>
            </p:extLst>
          </p:nvPr>
        </p:nvGraphicFramePr>
        <p:xfrm>
          <a:off x="3293744" y="3953057"/>
          <a:ext cx="2953385"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1B2C3EAF-217A-4F26-9052-3A5727DDE470}"/>
              </a:ext>
            </a:extLst>
          </p:cNvPr>
          <p:cNvGrpSpPr/>
          <p:nvPr/>
        </p:nvGrpSpPr>
        <p:grpSpPr>
          <a:xfrm>
            <a:off x="0" y="-1321"/>
            <a:ext cx="12192000" cy="219435"/>
            <a:chOff x="0" y="-1321"/>
            <a:chExt cx="12192000" cy="219435"/>
          </a:xfrm>
        </p:grpSpPr>
        <p:sp>
          <p:nvSpPr>
            <p:cNvPr id="13" name="Rectangle 12">
              <a:extLst>
                <a:ext uri="{FF2B5EF4-FFF2-40B4-BE49-F238E27FC236}">
                  <a16:creationId xmlns:a16="http://schemas.microsoft.com/office/drawing/2014/main" id="{3FD2F8D7-34E9-4739-B083-737430EBF721}"/>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4" name="Rectangle 13">
              <a:extLst>
                <a:ext uri="{FF2B5EF4-FFF2-40B4-BE49-F238E27FC236}">
                  <a16:creationId xmlns:a16="http://schemas.microsoft.com/office/drawing/2014/main" id="{C2F39409-8AC9-4045-A4FF-218B86A5B4DA}"/>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5" name="Rectangle 14">
              <a:extLst>
                <a:ext uri="{FF2B5EF4-FFF2-40B4-BE49-F238E27FC236}">
                  <a16:creationId xmlns:a16="http://schemas.microsoft.com/office/drawing/2014/main" id="{082C6EE9-CD26-4466-95DE-70C968C5CECF}"/>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6" name="Rectangle 15">
              <a:extLst>
                <a:ext uri="{FF2B5EF4-FFF2-40B4-BE49-F238E27FC236}">
                  <a16:creationId xmlns:a16="http://schemas.microsoft.com/office/drawing/2014/main" id="{8604CBAA-4A91-49DC-A2B7-1B8973A77BED}"/>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17" name="Rectangle 16">
              <a:extLst>
                <a:ext uri="{FF2B5EF4-FFF2-40B4-BE49-F238E27FC236}">
                  <a16:creationId xmlns:a16="http://schemas.microsoft.com/office/drawing/2014/main" id="{A1ABE7BA-2958-4353-835F-3933342224A0}"/>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
        <p:nvSpPr>
          <p:cNvPr id="10" name="TextBox 9">
            <a:extLst>
              <a:ext uri="{FF2B5EF4-FFF2-40B4-BE49-F238E27FC236}">
                <a16:creationId xmlns:a16="http://schemas.microsoft.com/office/drawing/2014/main" id="{ABA754EC-A502-4A6C-830B-3F6686F670D9}"/>
              </a:ext>
            </a:extLst>
          </p:cNvPr>
          <p:cNvSpPr txBox="1"/>
          <p:nvPr/>
        </p:nvSpPr>
        <p:spPr>
          <a:xfrm>
            <a:off x="7906068" y="381459"/>
            <a:ext cx="1121790" cy="254524"/>
          </a:xfrm>
          <a:prstGeom prst="rect">
            <a:avLst/>
          </a:prstGeom>
          <a:effectLst>
            <a:outerShdw blurRad="25400" dir="17880000">
              <a:srgbClr val="000000">
                <a:alpha val="46000"/>
              </a:srgbClr>
            </a:outerShdw>
          </a:effectLst>
        </p:spPr>
        <p:txBody>
          <a:bodyPr vert="horz" wrap="square" lIns="91440" tIns="45720" rIns="91440" bIns="45720" rtlCol="0" anchor="t">
            <a:normAutofit fontScale="70000" lnSpcReduction="20000"/>
          </a:bodyPr>
          <a:lstStyle/>
          <a:p>
            <a:pPr algn="ctr"/>
            <a:r>
              <a:rPr lang="en-US" dirty="0"/>
              <a:t>Study</a:t>
            </a:r>
          </a:p>
        </p:txBody>
      </p:sp>
      <p:sp>
        <p:nvSpPr>
          <p:cNvPr id="18" name="TextBox 17">
            <a:extLst>
              <a:ext uri="{FF2B5EF4-FFF2-40B4-BE49-F238E27FC236}">
                <a16:creationId xmlns:a16="http://schemas.microsoft.com/office/drawing/2014/main" id="{0951E1B4-B1F2-4C14-9A53-683749B37355}"/>
              </a:ext>
            </a:extLst>
          </p:cNvPr>
          <p:cNvSpPr txBox="1"/>
          <p:nvPr/>
        </p:nvSpPr>
        <p:spPr>
          <a:xfrm>
            <a:off x="10243503" y="381459"/>
            <a:ext cx="1121790" cy="254524"/>
          </a:xfrm>
          <a:prstGeom prst="rect">
            <a:avLst/>
          </a:prstGeom>
          <a:effectLst>
            <a:outerShdw blurRad="25400" dir="17880000">
              <a:srgbClr val="000000">
                <a:alpha val="46000"/>
              </a:srgbClr>
            </a:outerShdw>
          </a:effectLst>
        </p:spPr>
        <p:txBody>
          <a:bodyPr vert="horz" wrap="square" lIns="91440" tIns="45720" rIns="91440" bIns="45720" rtlCol="0" anchor="t">
            <a:normAutofit fontScale="70000" lnSpcReduction="20000"/>
          </a:bodyPr>
          <a:lstStyle/>
          <a:p>
            <a:pPr algn="ctr"/>
            <a:r>
              <a:rPr lang="en-US" dirty="0"/>
              <a:t>Test</a:t>
            </a:r>
          </a:p>
        </p:txBody>
      </p:sp>
      <p:sp>
        <p:nvSpPr>
          <p:cNvPr id="19" name="TextBox 18">
            <a:extLst>
              <a:ext uri="{FF2B5EF4-FFF2-40B4-BE49-F238E27FC236}">
                <a16:creationId xmlns:a16="http://schemas.microsoft.com/office/drawing/2014/main" id="{29B1CFAF-573F-4FBE-96E7-D17583DB1DD6}"/>
              </a:ext>
            </a:extLst>
          </p:cNvPr>
          <p:cNvSpPr txBox="1"/>
          <p:nvPr/>
        </p:nvSpPr>
        <p:spPr>
          <a:xfrm>
            <a:off x="6325232" y="693993"/>
            <a:ext cx="1121790" cy="254524"/>
          </a:xfrm>
          <a:prstGeom prst="rect">
            <a:avLst/>
          </a:prstGeom>
          <a:effectLst>
            <a:outerShdw blurRad="25400" dir="17880000">
              <a:srgbClr val="000000">
                <a:alpha val="46000"/>
              </a:srgbClr>
            </a:outerShdw>
          </a:effectLst>
        </p:spPr>
        <p:txBody>
          <a:bodyPr vert="horz" wrap="square" lIns="91440" tIns="45720" rIns="91440" bIns="45720" rtlCol="0" anchor="t">
            <a:normAutofit fontScale="70000" lnSpcReduction="20000"/>
          </a:bodyPr>
          <a:lstStyle/>
          <a:p>
            <a:pPr algn="ctr"/>
            <a:r>
              <a:rPr lang="en-US" dirty="0"/>
              <a:t>Trial 1</a:t>
            </a:r>
          </a:p>
        </p:txBody>
      </p:sp>
      <p:sp>
        <p:nvSpPr>
          <p:cNvPr id="20" name="TextBox 19">
            <a:extLst>
              <a:ext uri="{FF2B5EF4-FFF2-40B4-BE49-F238E27FC236}">
                <a16:creationId xmlns:a16="http://schemas.microsoft.com/office/drawing/2014/main" id="{7C6B3300-D8D7-47E0-9AF1-32DE3A31B85F}"/>
              </a:ext>
            </a:extLst>
          </p:cNvPr>
          <p:cNvSpPr txBox="1"/>
          <p:nvPr/>
        </p:nvSpPr>
        <p:spPr>
          <a:xfrm>
            <a:off x="6325232" y="3736517"/>
            <a:ext cx="1121790" cy="254524"/>
          </a:xfrm>
          <a:prstGeom prst="rect">
            <a:avLst/>
          </a:prstGeom>
          <a:effectLst>
            <a:outerShdw blurRad="25400" dir="17880000">
              <a:srgbClr val="000000">
                <a:alpha val="46000"/>
              </a:srgbClr>
            </a:outerShdw>
          </a:effectLst>
        </p:spPr>
        <p:txBody>
          <a:bodyPr vert="horz" wrap="square" lIns="91440" tIns="45720" rIns="91440" bIns="45720" rtlCol="0" anchor="t">
            <a:normAutofit fontScale="70000" lnSpcReduction="20000"/>
          </a:bodyPr>
          <a:lstStyle/>
          <a:p>
            <a:pPr algn="ctr"/>
            <a:r>
              <a:rPr lang="en-US" dirty="0"/>
              <a:t>Trial 4</a:t>
            </a:r>
          </a:p>
        </p:txBody>
      </p:sp>
      <p:pic>
        <p:nvPicPr>
          <p:cNvPr id="22" name="Picture 21" descr="C:\Users\Kevin\AppData\Local\Microsoft\Windows\INetCache\Content.Word\024_Trial1_Study.png">
            <a:extLst>
              <a:ext uri="{FF2B5EF4-FFF2-40B4-BE49-F238E27FC236}">
                <a16:creationId xmlns:a16="http://schemas.microsoft.com/office/drawing/2014/main" id="{80DA6D88-1D65-4153-A7F1-BB339683D587}"/>
              </a:ext>
            </a:extLst>
          </p:cNvPr>
          <p:cNvPicPr/>
          <p:nvPr/>
        </p:nvPicPr>
        <p:blipFill rotWithShape="1">
          <a:blip r:embed="rId4" cstate="print">
            <a:extLst>
              <a:ext uri="{28A0092B-C50C-407E-A947-70E740481C1C}">
                <a14:useLocalDpi xmlns:a14="http://schemas.microsoft.com/office/drawing/2010/main" val="0"/>
              </a:ext>
            </a:extLst>
          </a:blip>
          <a:srcRect r="12944"/>
          <a:stretch/>
        </p:blipFill>
        <p:spPr bwMode="auto">
          <a:xfrm>
            <a:off x="7298246" y="695314"/>
            <a:ext cx="2337435" cy="2743200"/>
          </a:xfrm>
          <a:prstGeom prst="rect">
            <a:avLst/>
          </a:prstGeom>
          <a:noFill/>
          <a:ln>
            <a:noFill/>
          </a:ln>
          <a:extLst>
            <a:ext uri="{53640926-AAD7-44D8-BBD7-CCE9431645EC}">
              <a14:shadowObscured xmlns:a14="http://schemas.microsoft.com/office/drawing/2010/main"/>
            </a:ext>
          </a:extLst>
        </p:spPr>
      </p:pic>
      <p:pic>
        <p:nvPicPr>
          <p:cNvPr id="24" name="Picture 23" descr="C:\Users\Kevin\AppData\Local\Microsoft\Windows\INetCache\Content.Word\024_Trial1_Test.png">
            <a:extLst>
              <a:ext uri="{FF2B5EF4-FFF2-40B4-BE49-F238E27FC236}">
                <a16:creationId xmlns:a16="http://schemas.microsoft.com/office/drawing/2014/main" id="{5FDFC558-276C-429A-AD82-68E332C298A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35681" y="695314"/>
            <a:ext cx="2337435" cy="2743200"/>
          </a:xfrm>
          <a:prstGeom prst="rect">
            <a:avLst/>
          </a:prstGeom>
          <a:noFill/>
          <a:ln>
            <a:noFill/>
          </a:ln>
        </p:spPr>
      </p:pic>
      <p:pic>
        <p:nvPicPr>
          <p:cNvPr id="26" name="Picture 25" descr="C:\Users\Kevin\AppData\Local\Microsoft\Windows\INetCache\Content.Word\024_Trial4_Study.png">
            <a:extLst>
              <a:ext uri="{FF2B5EF4-FFF2-40B4-BE49-F238E27FC236}">
                <a16:creationId xmlns:a16="http://schemas.microsoft.com/office/drawing/2014/main" id="{015F5C45-A647-45F0-82DC-B276D9A8078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8246" y="3736517"/>
            <a:ext cx="2439035" cy="2743200"/>
          </a:xfrm>
          <a:prstGeom prst="rect">
            <a:avLst/>
          </a:prstGeom>
          <a:noFill/>
          <a:ln>
            <a:noFill/>
          </a:ln>
        </p:spPr>
      </p:pic>
      <p:pic>
        <p:nvPicPr>
          <p:cNvPr id="28" name="Picture 27" descr="C:\Users\Kevin\AppData\Local\Microsoft\Windows\INetCache\Content.Word\024_Trial4_Test.png">
            <a:extLst>
              <a:ext uri="{FF2B5EF4-FFF2-40B4-BE49-F238E27FC236}">
                <a16:creationId xmlns:a16="http://schemas.microsoft.com/office/drawing/2014/main" id="{59A39E5C-A0D0-4247-BC9F-480C48A5D639}"/>
              </a:ext>
            </a:extLst>
          </p:cNvPr>
          <p:cNvPicPr/>
          <p:nvPr/>
        </p:nvPicPr>
        <p:blipFill rotWithShape="1">
          <a:blip r:embed="rId7" cstate="print">
            <a:extLst>
              <a:ext uri="{28A0092B-C50C-407E-A947-70E740481C1C}">
                <a14:useLocalDpi xmlns:a14="http://schemas.microsoft.com/office/drawing/2010/main" val="0"/>
              </a:ext>
            </a:extLst>
          </a:blip>
          <a:srcRect r="3555"/>
          <a:stretch/>
        </p:blipFill>
        <p:spPr bwMode="auto">
          <a:xfrm>
            <a:off x="9739186" y="3736517"/>
            <a:ext cx="2233930" cy="2743200"/>
          </a:xfrm>
          <a:prstGeom prst="rect">
            <a:avLst/>
          </a:prstGeom>
          <a:noFill/>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5CA95552-58EA-4FA1-BFB9-03BB9B34AA2F}"/>
              </a:ext>
            </a:extLst>
          </p:cNvPr>
          <p:cNvSpPr/>
          <p:nvPr/>
        </p:nvSpPr>
        <p:spPr>
          <a:xfrm>
            <a:off x="10243503" y="4729834"/>
            <a:ext cx="418212" cy="440616"/>
          </a:xfrm>
          <a:prstGeom prst="rect">
            <a:avLst/>
          </a:prstGeom>
          <a:noFill/>
          <a:ln w="28575">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274E73D0-D002-4912-841B-DB4D57A91361}"/>
              </a:ext>
            </a:extLst>
          </p:cNvPr>
          <p:cNvSpPr/>
          <p:nvPr/>
        </p:nvSpPr>
        <p:spPr>
          <a:xfrm>
            <a:off x="11156187" y="5324657"/>
            <a:ext cx="418212" cy="440616"/>
          </a:xfrm>
          <a:prstGeom prst="rect">
            <a:avLst/>
          </a:prstGeom>
          <a:noFill/>
          <a:ln w="28575">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4A66FAA9-DA15-4EE4-9314-7873A0309C39}"/>
              </a:ext>
            </a:extLst>
          </p:cNvPr>
          <p:cNvSpPr/>
          <p:nvPr/>
        </p:nvSpPr>
        <p:spPr>
          <a:xfrm>
            <a:off x="10229162" y="1534072"/>
            <a:ext cx="418212" cy="440616"/>
          </a:xfrm>
          <a:prstGeom prst="rect">
            <a:avLst/>
          </a:prstGeom>
          <a:noFill/>
          <a:ln w="28575">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CA40906A-A17A-4EEA-85E9-C707F2B1BC17}"/>
              </a:ext>
            </a:extLst>
          </p:cNvPr>
          <p:cNvSpPr/>
          <p:nvPr/>
        </p:nvSpPr>
        <p:spPr>
          <a:xfrm>
            <a:off x="11126598" y="1266630"/>
            <a:ext cx="418212" cy="1476570"/>
          </a:xfrm>
          <a:prstGeom prst="rect">
            <a:avLst/>
          </a:prstGeom>
          <a:noFill/>
          <a:ln w="28575">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8211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animBg="1"/>
      <p:bldP spid="30" grpId="0" animBg="1"/>
      <p:bldP spid="3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C0AB">
                <a:alpha val="30000"/>
                <a:lumMod val="5000"/>
                <a:lumOff val="95000"/>
              </a:srgbClr>
            </a:gs>
            <a:gs pos="74000">
              <a:srgbClr val="E4C0AB">
                <a:alpha val="9804"/>
                <a:lumMod val="45000"/>
                <a:lumOff val="55000"/>
              </a:srgbClr>
            </a:gs>
            <a:gs pos="83000">
              <a:srgbClr val="E4C0AB">
                <a:alpha val="10000"/>
                <a:lumMod val="45000"/>
                <a:lumOff val="55000"/>
              </a:srgbClr>
            </a:gs>
            <a:gs pos="100000">
              <a:srgbClr val="E4C0AB">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8622-F218-4242-AE33-9FCD699A9B4E}"/>
              </a:ext>
            </a:extLst>
          </p:cNvPr>
          <p:cNvSpPr>
            <a:spLocks noGrp="1"/>
          </p:cNvSpPr>
          <p:nvPr>
            <p:ph type="title"/>
          </p:nvPr>
        </p:nvSpPr>
        <p:spPr/>
        <p:txBody>
          <a:bodyPr/>
          <a:lstStyle/>
          <a:p>
            <a:r>
              <a:rPr lang="en-US" dirty="0"/>
              <a:t>Fractal Dimension (FD)</a:t>
            </a:r>
          </a:p>
        </p:txBody>
      </p:sp>
      <p:sp>
        <p:nvSpPr>
          <p:cNvPr id="4" name="Content Placeholder 3">
            <a:extLst>
              <a:ext uri="{FF2B5EF4-FFF2-40B4-BE49-F238E27FC236}">
                <a16:creationId xmlns:a16="http://schemas.microsoft.com/office/drawing/2014/main" id="{A967457E-CBD8-4705-A028-CCB40AF2667C}"/>
              </a:ext>
            </a:extLst>
          </p:cNvPr>
          <p:cNvSpPr>
            <a:spLocks noGrp="1"/>
          </p:cNvSpPr>
          <p:nvPr>
            <p:ph sz="half" idx="1"/>
          </p:nvPr>
        </p:nvSpPr>
        <p:spPr>
          <a:xfrm>
            <a:off x="838200" y="1825625"/>
            <a:ext cx="5080000" cy="4351338"/>
          </a:xfrm>
        </p:spPr>
        <p:txBody>
          <a:bodyPr>
            <a:normAutofit fontScale="92500" lnSpcReduction="10000"/>
          </a:bodyPr>
          <a:lstStyle/>
          <a:p>
            <a:r>
              <a:rPr lang="en-US" dirty="0"/>
              <a:t>Used previously in Virtual Morris Water Maze</a:t>
            </a:r>
          </a:p>
          <a:p>
            <a:r>
              <a:rPr lang="en-US" dirty="0"/>
              <a:t>FD is a measure of the complexity of a path, rather than its explicit distance in space</a:t>
            </a:r>
          </a:p>
          <a:p>
            <a:r>
              <a:rPr lang="en-US" dirty="0"/>
              <a:t>Changes in FD across spatial navigation trials have been associated with hippocampal volume</a:t>
            </a:r>
          </a:p>
          <a:p>
            <a:r>
              <a:rPr lang="en-US" dirty="0"/>
              <a:t>Changes in FD as well as distance learning slope have been related to subiculum volume</a:t>
            </a:r>
          </a:p>
          <a:p>
            <a:endParaRPr lang="en-US" dirty="0"/>
          </a:p>
        </p:txBody>
      </p:sp>
      <p:pic>
        <p:nvPicPr>
          <p:cNvPr id="6" name="Content Placeholder 5">
            <a:extLst>
              <a:ext uri="{FF2B5EF4-FFF2-40B4-BE49-F238E27FC236}">
                <a16:creationId xmlns:a16="http://schemas.microsoft.com/office/drawing/2014/main" id="{142FC22D-92B3-4623-90EC-749915938D49}"/>
              </a:ext>
            </a:extLst>
          </p:cNvPr>
          <p:cNvPicPr>
            <a:picLocks noGrp="1" noChangeAspect="1"/>
          </p:cNvPicPr>
          <p:nvPr>
            <p:ph sz="half" idx="2"/>
          </p:nvPr>
        </p:nvPicPr>
        <p:blipFill rotWithShape="1">
          <a:blip r:embed="rId4"/>
          <a:srcRect b="12714"/>
          <a:stretch/>
        </p:blipFill>
        <p:spPr>
          <a:xfrm>
            <a:off x="7031102" y="2919866"/>
            <a:ext cx="4092532" cy="1539012"/>
          </a:xfrm>
          <a:prstGeom prst="rect">
            <a:avLst/>
          </a:prstGeom>
        </p:spPr>
      </p:pic>
      <p:pic>
        <p:nvPicPr>
          <p:cNvPr id="10" name="FD">
            <a:hlinkClick r:id="" action="ppaction://media"/>
            <a:extLst>
              <a:ext uri="{FF2B5EF4-FFF2-40B4-BE49-F238E27FC236}">
                <a16:creationId xmlns:a16="http://schemas.microsoft.com/office/drawing/2014/main" id="{51351A44-7D44-4E8F-A866-268F9C44C6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12149" y="4871574"/>
            <a:ext cx="6158140" cy="1946024"/>
          </a:xfrm>
          <a:prstGeom prst="rect">
            <a:avLst/>
          </a:prstGeom>
        </p:spPr>
      </p:pic>
      <p:pic>
        <p:nvPicPr>
          <p:cNvPr id="11" name="Picture 10">
            <a:extLst>
              <a:ext uri="{FF2B5EF4-FFF2-40B4-BE49-F238E27FC236}">
                <a16:creationId xmlns:a16="http://schemas.microsoft.com/office/drawing/2014/main" id="{ED290CEE-0C04-46B5-8C54-DDBF6C833884}"/>
              </a:ext>
            </a:extLst>
          </p:cNvPr>
          <p:cNvPicPr>
            <a:picLocks noChangeAspect="1"/>
          </p:cNvPicPr>
          <p:nvPr/>
        </p:nvPicPr>
        <p:blipFill rotWithShape="1">
          <a:blip r:embed="rId6"/>
          <a:srcRect b="17265"/>
          <a:stretch/>
        </p:blipFill>
        <p:spPr>
          <a:xfrm>
            <a:off x="9098081" y="746254"/>
            <a:ext cx="2382243" cy="1689918"/>
          </a:xfrm>
          <a:prstGeom prst="rect">
            <a:avLst/>
          </a:prstGeom>
        </p:spPr>
      </p:pic>
      <p:pic>
        <p:nvPicPr>
          <p:cNvPr id="12" name="Picture 11">
            <a:extLst>
              <a:ext uri="{FF2B5EF4-FFF2-40B4-BE49-F238E27FC236}">
                <a16:creationId xmlns:a16="http://schemas.microsoft.com/office/drawing/2014/main" id="{B25F2FAB-8DD7-4DC4-B469-DAC39321E9B9}"/>
              </a:ext>
            </a:extLst>
          </p:cNvPr>
          <p:cNvPicPr>
            <a:picLocks noChangeAspect="1"/>
          </p:cNvPicPr>
          <p:nvPr/>
        </p:nvPicPr>
        <p:blipFill rotWithShape="1">
          <a:blip r:embed="rId7"/>
          <a:srcRect b="25394"/>
          <a:stretch/>
        </p:blipFill>
        <p:spPr>
          <a:xfrm>
            <a:off x="6442928" y="713480"/>
            <a:ext cx="2130424" cy="1765333"/>
          </a:xfrm>
          <a:prstGeom prst="rect">
            <a:avLst/>
          </a:prstGeom>
        </p:spPr>
      </p:pic>
      <p:grpSp>
        <p:nvGrpSpPr>
          <p:cNvPr id="14" name="Group 13">
            <a:extLst>
              <a:ext uri="{FF2B5EF4-FFF2-40B4-BE49-F238E27FC236}">
                <a16:creationId xmlns:a16="http://schemas.microsoft.com/office/drawing/2014/main" id="{FA6E925D-33E2-48F7-9D74-BBD64465F5D9}"/>
              </a:ext>
            </a:extLst>
          </p:cNvPr>
          <p:cNvGrpSpPr/>
          <p:nvPr/>
        </p:nvGrpSpPr>
        <p:grpSpPr>
          <a:xfrm>
            <a:off x="0" y="-1321"/>
            <a:ext cx="12192000" cy="219435"/>
            <a:chOff x="0" y="-1321"/>
            <a:chExt cx="12192000" cy="219435"/>
          </a:xfrm>
        </p:grpSpPr>
        <p:sp>
          <p:nvSpPr>
            <p:cNvPr id="15" name="Rectangle 14">
              <a:extLst>
                <a:ext uri="{FF2B5EF4-FFF2-40B4-BE49-F238E27FC236}">
                  <a16:creationId xmlns:a16="http://schemas.microsoft.com/office/drawing/2014/main" id="{3C44F38E-FCF2-4119-84F0-F1AF76118948}"/>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6" name="Rectangle 15">
              <a:extLst>
                <a:ext uri="{FF2B5EF4-FFF2-40B4-BE49-F238E27FC236}">
                  <a16:creationId xmlns:a16="http://schemas.microsoft.com/office/drawing/2014/main" id="{B07E2190-9C0E-42E0-8260-3CA55E6836B6}"/>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7" name="Rectangle 16">
              <a:extLst>
                <a:ext uri="{FF2B5EF4-FFF2-40B4-BE49-F238E27FC236}">
                  <a16:creationId xmlns:a16="http://schemas.microsoft.com/office/drawing/2014/main" id="{F2A92BD9-A5E8-43C7-8358-469067154F5A}"/>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8" name="Rectangle 17">
              <a:extLst>
                <a:ext uri="{FF2B5EF4-FFF2-40B4-BE49-F238E27FC236}">
                  <a16:creationId xmlns:a16="http://schemas.microsoft.com/office/drawing/2014/main" id="{1EE3790C-DA76-4BAB-A853-DAAB43BA9A1A}"/>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19" name="Rectangle 18">
              <a:extLst>
                <a:ext uri="{FF2B5EF4-FFF2-40B4-BE49-F238E27FC236}">
                  <a16:creationId xmlns:a16="http://schemas.microsoft.com/office/drawing/2014/main" id="{51F84B38-2E3E-422F-BF6D-36A7FA594090}"/>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
        <p:nvSpPr>
          <p:cNvPr id="20" name="TextBox 19">
            <a:extLst>
              <a:ext uri="{FF2B5EF4-FFF2-40B4-BE49-F238E27FC236}">
                <a16:creationId xmlns:a16="http://schemas.microsoft.com/office/drawing/2014/main" id="{0B54871C-7CC5-4D18-A9DA-DC006C4862CA}"/>
              </a:ext>
            </a:extLst>
          </p:cNvPr>
          <p:cNvSpPr txBox="1"/>
          <p:nvPr/>
        </p:nvSpPr>
        <p:spPr>
          <a:xfrm>
            <a:off x="5884880" y="4870253"/>
            <a:ext cx="1121790" cy="254524"/>
          </a:xfrm>
          <a:prstGeom prst="rect">
            <a:avLst/>
          </a:prstGeom>
          <a:effectLst>
            <a:outerShdw blurRad="25400" dir="17880000">
              <a:srgbClr val="000000">
                <a:alpha val="46000"/>
              </a:srgbClr>
            </a:outerShdw>
          </a:effectLst>
        </p:spPr>
        <p:txBody>
          <a:bodyPr vert="horz" wrap="square" lIns="91440" tIns="45720" rIns="91440" bIns="45720" rtlCol="0" anchor="t">
            <a:normAutofit fontScale="70000" lnSpcReduction="20000"/>
          </a:bodyPr>
          <a:lstStyle/>
          <a:p>
            <a:pPr algn="ctr"/>
            <a:r>
              <a:rPr lang="en-US" dirty="0"/>
              <a:t>Example Path</a:t>
            </a:r>
          </a:p>
        </p:txBody>
      </p:sp>
      <p:sp>
        <p:nvSpPr>
          <p:cNvPr id="22" name="TextBox 21">
            <a:extLst>
              <a:ext uri="{FF2B5EF4-FFF2-40B4-BE49-F238E27FC236}">
                <a16:creationId xmlns:a16="http://schemas.microsoft.com/office/drawing/2014/main" id="{1B45024C-9427-4292-BF57-84EA64AF9CC8}"/>
              </a:ext>
            </a:extLst>
          </p:cNvPr>
          <p:cNvSpPr txBox="1"/>
          <p:nvPr/>
        </p:nvSpPr>
        <p:spPr>
          <a:xfrm>
            <a:off x="7842160" y="4870253"/>
            <a:ext cx="1121790" cy="254524"/>
          </a:xfrm>
          <a:prstGeom prst="rect">
            <a:avLst/>
          </a:prstGeom>
          <a:effectLst>
            <a:outerShdw blurRad="25400" dir="17880000">
              <a:srgbClr val="000000">
                <a:alpha val="46000"/>
              </a:srgbClr>
            </a:outerShdw>
          </a:effectLst>
        </p:spPr>
        <p:txBody>
          <a:bodyPr vert="horz" wrap="square" lIns="91440" tIns="45720" rIns="91440" bIns="45720" rtlCol="0" anchor="t">
            <a:normAutofit fontScale="70000" lnSpcReduction="20000"/>
          </a:bodyPr>
          <a:lstStyle/>
          <a:p>
            <a:pPr algn="ctr"/>
            <a:r>
              <a:rPr lang="en-US" dirty="0"/>
              <a:t>Linear Fit</a:t>
            </a:r>
          </a:p>
        </p:txBody>
      </p:sp>
      <p:sp>
        <p:nvSpPr>
          <p:cNvPr id="23" name="TextBox 22">
            <a:extLst>
              <a:ext uri="{FF2B5EF4-FFF2-40B4-BE49-F238E27FC236}">
                <a16:creationId xmlns:a16="http://schemas.microsoft.com/office/drawing/2014/main" id="{11DD0715-F5B2-40D5-8511-380B67C75B82}"/>
              </a:ext>
            </a:extLst>
          </p:cNvPr>
          <p:cNvSpPr txBox="1"/>
          <p:nvPr/>
        </p:nvSpPr>
        <p:spPr>
          <a:xfrm>
            <a:off x="10133927" y="4870253"/>
            <a:ext cx="1607303" cy="254524"/>
          </a:xfrm>
          <a:prstGeom prst="rect">
            <a:avLst/>
          </a:prstGeom>
          <a:effectLst>
            <a:outerShdw blurRad="25400" dir="17880000">
              <a:srgbClr val="000000">
                <a:alpha val="46000"/>
              </a:srgbClr>
            </a:outerShdw>
          </a:effectLst>
        </p:spPr>
        <p:txBody>
          <a:bodyPr vert="horz" wrap="square" lIns="91440" tIns="45720" rIns="91440" bIns="45720" rtlCol="0" anchor="t">
            <a:normAutofit fontScale="70000" lnSpcReduction="20000"/>
          </a:bodyPr>
          <a:lstStyle/>
          <a:p>
            <a:pPr algn="ctr"/>
            <a:r>
              <a:rPr lang="en-US" dirty="0"/>
              <a:t>Slope of Fit (aka FD)</a:t>
            </a:r>
          </a:p>
        </p:txBody>
      </p:sp>
    </p:spTree>
    <p:extLst>
      <p:ext uri="{BB962C8B-B14F-4D97-AF65-F5344CB8AC3E}">
        <p14:creationId xmlns:p14="http://schemas.microsoft.com/office/powerpoint/2010/main" val="31637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E4C0AB">
                <a:alpha val="30000"/>
                <a:lumMod val="5000"/>
                <a:lumOff val="95000"/>
              </a:srgbClr>
            </a:gs>
            <a:gs pos="74000">
              <a:srgbClr val="E4C0AB">
                <a:alpha val="9804"/>
                <a:lumMod val="45000"/>
                <a:lumOff val="55000"/>
              </a:srgbClr>
            </a:gs>
            <a:gs pos="83000">
              <a:srgbClr val="E4C0AB">
                <a:alpha val="10000"/>
                <a:lumMod val="45000"/>
                <a:lumOff val="55000"/>
              </a:srgbClr>
            </a:gs>
            <a:gs pos="100000">
              <a:srgbClr val="E4C0AB">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22DDA677-BD49-4607-B4C1-DD1B8E2030C4}"/>
              </a:ext>
            </a:extLst>
          </p:cNvPr>
          <p:cNvSpPr>
            <a:spLocks noGrp="1"/>
          </p:cNvSpPr>
          <p:nvPr>
            <p:ph idx="1"/>
          </p:nvPr>
        </p:nvSpPr>
        <p:spPr>
          <a:xfrm>
            <a:off x="259454" y="2173688"/>
            <a:ext cx="5487032" cy="2381261"/>
          </a:xfrm>
        </p:spPr>
        <p:txBody>
          <a:bodyPr>
            <a:normAutofit fontScale="62500" lnSpcReduction="20000"/>
          </a:bodyPr>
          <a:lstStyle/>
          <a:p>
            <a:r>
              <a:rPr lang="en-US" dirty="0"/>
              <a:t>Regardless of trial number, the standard pattern of attending to items persists (as this is a task requirement), but the variability and item-confusion decreases across trials</a:t>
            </a:r>
          </a:p>
          <a:p>
            <a:r>
              <a:rPr lang="en-US" dirty="0"/>
              <a:t>The paths in trial 1 are highly variable as no item locations are known, but the variability quickly drops by trial 2</a:t>
            </a:r>
          </a:p>
          <a:p>
            <a:r>
              <a:rPr lang="en-US" dirty="0"/>
              <a:t>Note that the items which are being erroneously explored are often the temporal-contextually associated item</a:t>
            </a:r>
          </a:p>
          <a:p>
            <a:endParaRPr lang="en-US" dirty="0"/>
          </a:p>
        </p:txBody>
      </p:sp>
      <p:pic>
        <p:nvPicPr>
          <p:cNvPr id="12" name="outp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46485" y="457200"/>
            <a:ext cx="6291072" cy="6400800"/>
          </a:xfrm>
          <a:prstGeom prst="rect">
            <a:avLst/>
          </a:prstGeom>
        </p:spPr>
      </p:pic>
      <p:sp>
        <p:nvSpPr>
          <p:cNvPr id="2" name="Title 1"/>
          <p:cNvSpPr>
            <a:spLocks noGrp="1"/>
          </p:cNvSpPr>
          <p:nvPr>
            <p:ph type="title"/>
          </p:nvPr>
        </p:nvSpPr>
        <p:spPr>
          <a:xfrm>
            <a:off x="259454" y="424881"/>
            <a:ext cx="5487031" cy="1728383"/>
          </a:xfrm>
        </p:spPr>
        <p:txBody>
          <a:bodyPr>
            <a:normAutofit fontScale="90000"/>
          </a:bodyPr>
          <a:lstStyle/>
          <a:p>
            <a:r>
              <a:rPr lang="en-US" dirty="0"/>
              <a:t>Kernel Density Estimation of Spatiotemporal Exploration</a:t>
            </a:r>
          </a:p>
        </p:txBody>
      </p:sp>
      <p:sp>
        <p:nvSpPr>
          <p:cNvPr id="5" name="Rectangle 4"/>
          <p:cNvSpPr/>
          <p:nvPr/>
        </p:nvSpPr>
        <p:spPr>
          <a:xfrm>
            <a:off x="9303631" y="4034190"/>
            <a:ext cx="2420406" cy="2423160"/>
          </a:xfrm>
          <a:prstGeom prst="rect">
            <a:avLst/>
          </a:prstGeom>
          <a:blipFill dpi="0" rotWithShape="1">
            <a:blip r:embed="rId8">
              <a:alphaModFix amt="50000"/>
              <a:extLst>
                <a:ext uri="{BEBA8EAE-BF5A-486C-A8C5-ECC9F3942E4B}">
                  <a14:imgProps xmlns:a14="http://schemas.microsoft.com/office/drawing/2010/main">
                    <a14:imgLayer r:embed="rId9">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303631" y="828262"/>
            <a:ext cx="2420406" cy="2423160"/>
          </a:xfrm>
          <a:prstGeom prst="rect">
            <a:avLst/>
          </a:prstGeom>
          <a:blipFill dpi="0" rotWithShape="1">
            <a:blip r:embed="rId8">
              <a:alphaModFix amt="50000"/>
              <a:extLst>
                <a:ext uri="{BEBA8EAE-BF5A-486C-A8C5-ECC9F3942E4B}">
                  <a14:imgProps xmlns:a14="http://schemas.microsoft.com/office/drawing/2010/main">
                    <a14:imgLayer r:embed="rId9">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45905" y="828262"/>
            <a:ext cx="2423160" cy="2423160"/>
          </a:xfrm>
          <a:prstGeom prst="rect">
            <a:avLst/>
          </a:prstGeom>
          <a:blipFill dpi="0" rotWithShape="1">
            <a:blip r:embed="rId8">
              <a:alphaModFix amt="50000"/>
              <a:extLst>
                <a:ext uri="{BEBA8EAE-BF5A-486C-A8C5-ECC9F3942E4B}">
                  <a14:imgProps xmlns:a14="http://schemas.microsoft.com/office/drawing/2010/main">
                    <a14:imgLayer r:embed="rId9">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45905" y="4034190"/>
            <a:ext cx="2423160" cy="2423160"/>
          </a:xfrm>
          <a:prstGeom prst="rect">
            <a:avLst/>
          </a:prstGeom>
          <a:blipFill dpi="0" rotWithShape="1">
            <a:blip r:embed="rId8">
              <a:alphaModFix amt="50000"/>
              <a:extLst>
                <a:ext uri="{BEBA8EAE-BF5A-486C-A8C5-ECC9F3942E4B}">
                  <a14:imgProps xmlns:a14="http://schemas.microsoft.com/office/drawing/2010/main">
                    <a14:imgLayer r:embed="rId9">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BEB1D41-4FDD-4131-BA76-CDF429779950}"/>
              </a:ext>
            </a:extLst>
          </p:cNvPr>
          <p:cNvGrpSpPr/>
          <p:nvPr/>
        </p:nvGrpSpPr>
        <p:grpSpPr>
          <a:xfrm>
            <a:off x="0" y="-1321"/>
            <a:ext cx="12192000" cy="219435"/>
            <a:chOff x="0" y="-1321"/>
            <a:chExt cx="12192000" cy="219435"/>
          </a:xfrm>
        </p:grpSpPr>
        <p:sp>
          <p:nvSpPr>
            <p:cNvPr id="13" name="Rectangle 12">
              <a:extLst>
                <a:ext uri="{FF2B5EF4-FFF2-40B4-BE49-F238E27FC236}">
                  <a16:creationId xmlns:a16="http://schemas.microsoft.com/office/drawing/2014/main" id="{1A0B77A1-BDE4-47EB-834C-AE954443E70E}"/>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4" name="Rectangle 13">
              <a:extLst>
                <a:ext uri="{FF2B5EF4-FFF2-40B4-BE49-F238E27FC236}">
                  <a16:creationId xmlns:a16="http://schemas.microsoft.com/office/drawing/2014/main" id="{80A9DA2E-6E94-4CB9-BE5E-27402A91A870}"/>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5" name="Rectangle 14">
              <a:extLst>
                <a:ext uri="{FF2B5EF4-FFF2-40B4-BE49-F238E27FC236}">
                  <a16:creationId xmlns:a16="http://schemas.microsoft.com/office/drawing/2014/main" id="{110BA96C-1B6F-4908-9317-0AD454D43106}"/>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6" name="Rectangle 15">
              <a:extLst>
                <a:ext uri="{FF2B5EF4-FFF2-40B4-BE49-F238E27FC236}">
                  <a16:creationId xmlns:a16="http://schemas.microsoft.com/office/drawing/2014/main" id="{ADACB20B-AC48-4107-89F4-D9D0D2F26506}"/>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17" name="Rectangle 16">
              <a:extLst>
                <a:ext uri="{FF2B5EF4-FFF2-40B4-BE49-F238E27FC236}">
                  <a16:creationId xmlns:a16="http://schemas.microsoft.com/office/drawing/2014/main" id="{E562F44B-9D69-448E-92CD-62BC1347643A}"/>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18" name="GIF">
            <a:hlinkClick r:id="" action="ppaction://media"/>
            <a:extLst>
              <a:ext uri="{FF2B5EF4-FFF2-40B4-BE49-F238E27FC236}">
                <a16:creationId xmlns:a16="http://schemas.microsoft.com/office/drawing/2014/main" id="{AC385A98-D7AF-4F5D-922D-4C2999F67886}"/>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2713002" y="4395284"/>
            <a:ext cx="2776207" cy="2244054"/>
          </a:xfrm>
          <a:prstGeom prst="rect">
            <a:avLst/>
          </a:prstGeom>
        </p:spPr>
      </p:pic>
      <p:sp>
        <p:nvSpPr>
          <p:cNvPr id="19" name="Content Placeholder 2">
            <a:extLst>
              <a:ext uri="{FF2B5EF4-FFF2-40B4-BE49-F238E27FC236}">
                <a16:creationId xmlns:a16="http://schemas.microsoft.com/office/drawing/2014/main" id="{CD1892CB-5F90-4038-9A92-9FAB8B332567}"/>
              </a:ext>
            </a:extLst>
          </p:cNvPr>
          <p:cNvSpPr txBox="1">
            <a:spLocks/>
          </p:cNvSpPr>
          <p:nvPr/>
        </p:nvSpPr>
        <p:spPr>
          <a:xfrm>
            <a:off x="259453" y="4406513"/>
            <a:ext cx="2453548" cy="1422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Trial-over-trial paths also show interesting patterns such as wall-following</a:t>
            </a:r>
          </a:p>
        </p:txBody>
      </p:sp>
      <p:sp>
        <p:nvSpPr>
          <p:cNvPr id="20" name="TextBox 19">
            <a:extLst>
              <a:ext uri="{FF2B5EF4-FFF2-40B4-BE49-F238E27FC236}">
                <a16:creationId xmlns:a16="http://schemas.microsoft.com/office/drawing/2014/main" id="{7878CA0B-953E-432D-AEFC-0DE90407697C}"/>
              </a:ext>
            </a:extLst>
          </p:cNvPr>
          <p:cNvSpPr txBox="1"/>
          <p:nvPr/>
        </p:nvSpPr>
        <p:spPr>
          <a:xfrm>
            <a:off x="5585010" y="480915"/>
            <a:ext cx="1121790" cy="254524"/>
          </a:xfrm>
          <a:prstGeom prst="rect">
            <a:avLst/>
          </a:prstGeom>
          <a:effectLst>
            <a:outerShdw blurRad="25400" dir="17880000">
              <a:srgbClr val="000000">
                <a:alpha val="46000"/>
              </a:srgbClr>
            </a:outerShdw>
          </a:effectLst>
        </p:spPr>
        <p:txBody>
          <a:bodyPr vert="horz" wrap="square" lIns="91440" tIns="45720" rIns="91440" bIns="45720" rtlCol="0" anchor="t">
            <a:normAutofit fontScale="70000" lnSpcReduction="20000"/>
          </a:bodyPr>
          <a:lstStyle/>
          <a:p>
            <a:pPr algn="ctr"/>
            <a:r>
              <a:rPr lang="en-US" dirty="0"/>
              <a:t>Trial 1</a:t>
            </a:r>
          </a:p>
        </p:txBody>
      </p:sp>
      <p:sp>
        <p:nvSpPr>
          <p:cNvPr id="21" name="TextBox 20">
            <a:extLst>
              <a:ext uri="{FF2B5EF4-FFF2-40B4-BE49-F238E27FC236}">
                <a16:creationId xmlns:a16="http://schemas.microsoft.com/office/drawing/2014/main" id="{23037792-4D7D-401E-82B1-94AED6087DE0}"/>
              </a:ext>
            </a:extLst>
          </p:cNvPr>
          <p:cNvSpPr txBox="1"/>
          <p:nvPr/>
        </p:nvSpPr>
        <p:spPr>
          <a:xfrm>
            <a:off x="8892021" y="465523"/>
            <a:ext cx="1121790" cy="254524"/>
          </a:xfrm>
          <a:prstGeom prst="rect">
            <a:avLst/>
          </a:prstGeom>
          <a:effectLst>
            <a:outerShdw blurRad="25400" dir="17880000">
              <a:srgbClr val="000000">
                <a:alpha val="46000"/>
              </a:srgbClr>
            </a:outerShdw>
          </a:effectLst>
        </p:spPr>
        <p:txBody>
          <a:bodyPr vert="horz" wrap="square" lIns="91440" tIns="45720" rIns="91440" bIns="45720" rtlCol="0" anchor="t">
            <a:normAutofit fontScale="70000" lnSpcReduction="20000"/>
          </a:bodyPr>
          <a:lstStyle/>
          <a:p>
            <a:pPr algn="ctr"/>
            <a:r>
              <a:rPr lang="en-US" dirty="0"/>
              <a:t>Trial 2</a:t>
            </a:r>
          </a:p>
        </p:txBody>
      </p:sp>
      <p:sp>
        <p:nvSpPr>
          <p:cNvPr id="22" name="TextBox 21">
            <a:extLst>
              <a:ext uri="{FF2B5EF4-FFF2-40B4-BE49-F238E27FC236}">
                <a16:creationId xmlns:a16="http://schemas.microsoft.com/office/drawing/2014/main" id="{7642E42E-D802-4D97-BD8C-A7BEA6D8B451}"/>
              </a:ext>
            </a:extLst>
          </p:cNvPr>
          <p:cNvSpPr txBox="1"/>
          <p:nvPr/>
        </p:nvSpPr>
        <p:spPr>
          <a:xfrm>
            <a:off x="5679815" y="3774884"/>
            <a:ext cx="1121790" cy="254524"/>
          </a:xfrm>
          <a:prstGeom prst="rect">
            <a:avLst/>
          </a:prstGeom>
          <a:effectLst>
            <a:outerShdw blurRad="25400" dir="17880000">
              <a:srgbClr val="000000">
                <a:alpha val="46000"/>
              </a:srgbClr>
            </a:outerShdw>
          </a:effectLst>
        </p:spPr>
        <p:txBody>
          <a:bodyPr vert="horz" wrap="square" lIns="91440" tIns="45720" rIns="91440" bIns="45720" rtlCol="0" anchor="t">
            <a:normAutofit fontScale="70000" lnSpcReduction="20000"/>
          </a:bodyPr>
          <a:lstStyle/>
          <a:p>
            <a:pPr algn="ctr"/>
            <a:r>
              <a:rPr lang="en-US" dirty="0"/>
              <a:t>Trial 3</a:t>
            </a:r>
          </a:p>
        </p:txBody>
      </p:sp>
      <p:sp>
        <p:nvSpPr>
          <p:cNvPr id="23" name="TextBox 22">
            <a:extLst>
              <a:ext uri="{FF2B5EF4-FFF2-40B4-BE49-F238E27FC236}">
                <a16:creationId xmlns:a16="http://schemas.microsoft.com/office/drawing/2014/main" id="{60F9FA2A-BD08-4411-9387-717E7D093F93}"/>
              </a:ext>
            </a:extLst>
          </p:cNvPr>
          <p:cNvSpPr txBox="1"/>
          <p:nvPr/>
        </p:nvSpPr>
        <p:spPr>
          <a:xfrm>
            <a:off x="8893598" y="3774884"/>
            <a:ext cx="1121790" cy="254524"/>
          </a:xfrm>
          <a:prstGeom prst="rect">
            <a:avLst/>
          </a:prstGeom>
          <a:effectLst>
            <a:outerShdw blurRad="25400" dir="17880000">
              <a:srgbClr val="000000">
                <a:alpha val="46000"/>
              </a:srgbClr>
            </a:outerShdw>
          </a:effectLst>
        </p:spPr>
        <p:txBody>
          <a:bodyPr vert="horz" wrap="square" lIns="91440" tIns="45720" rIns="91440" bIns="45720" rtlCol="0" anchor="t">
            <a:normAutofit fontScale="70000" lnSpcReduction="20000"/>
          </a:bodyPr>
          <a:lstStyle/>
          <a:p>
            <a:pPr algn="ctr"/>
            <a:r>
              <a:rPr lang="en-US" dirty="0"/>
              <a:t>Trial 4</a:t>
            </a:r>
          </a:p>
        </p:txBody>
      </p:sp>
    </p:spTree>
    <p:extLst>
      <p:ext uri="{BB962C8B-B14F-4D97-AF65-F5344CB8AC3E}">
        <p14:creationId xmlns:p14="http://schemas.microsoft.com/office/powerpoint/2010/main" val="349013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41" fill="hold"/>
                                        <p:tgtEl>
                                          <p:spTgt spid="12"/>
                                        </p:tgtEl>
                                      </p:cBhvr>
                                    </p:cmd>
                                  </p:childTnLst>
                                </p:cTn>
                              </p:par>
                              <p:par>
                                <p:cTn id="7" presetID="1" presetClass="mediacall" presetSubtype="0" fill="hold" nodeType="withEffect">
                                  <p:stCondLst>
                                    <p:cond delay="0"/>
                                  </p:stCondLst>
                                  <p:childTnLst>
                                    <p:cmd type="call" cmd="playFrom(0.0)">
                                      <p:cBhvr>
                                        <p:cTn id="8" dur="143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2"/>
                </p:tgtEl>
              </p:cMediaNode>
            </p:video>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2"/>
                                        </p:tgtEl>
                                      </p:cBhvr>
                                    </p:cmd>
                                  </p:childTnLst>
                                </p:cTn>
                              </p:par>
                            </p:childTnLst>
                          </p:cTn>
                        </p:par>
                      </p:childTnLst>
                    </p:cTn>
                  </p:par>
                </p:childTnLst>
              </p:cTn>
              <p:nextCondLst>
                <p:cond evt="onClick" delay="0">
                  <p:tgtEl>
                    <p:spTgt spid="12"/>
                  </p:tgtEl>
                </p:cond>
              </p:nextCondLst>
            </p:seq>
            <p:seq concurrent="1" nextAc="seek">
              <p:cTn id="15" restart="whenNotActive" fill="hold" evtFilter="cancelBubble" nodeType="interactiveSeq">
                <p:stCondLst>
                  <p:cond evt="onClick" delay="0">
                    <p:tgtEl>
                      <p:spTgt spid="1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8"/>
                                        </p:tgtEl>
                                      </p:cBhvr>
                                    </p:cmd>
                                  </p:childTnLst>
                                </p:cTn>
                              </p:par>
                            </p:childTnLst>
                          </p:cTn>
                        </p:par>
                      </p:childTnLst>
                    </p:cTn>
                  </p:par>
                </p:childTnLst>
              </p:cTn>
              <p:nextCondLst>
                <p:cond evt="onClick" delay="0">
                  <p:tgtEl>
                    <p:spTgt spid="18"/>
                  </p:tgtEl>
                </p:cond>
              </p:nextCondLst>
            </p:seq>
            <p:video>
              <p:cMediaNode vol="80000">
                <p:cTn id="20" repeatCount="indefinite" fill="hold" display="0">
                  <p:stCondLst>
                    <p:cond delay="indefinite"/>
                  </p:stCondLst>
                </p:cTn>
                <p:tgtEl>
                  <p:spTgt spid="18"/>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C0AB">
                <a:alpha val="30000"/>
                <a:lumMod val="5000"/>
                <a:lumOff val="95000"/>
              </a:srgbClr>
            </a:gs>
            <a:gs pos="74000">
              <a:srgbClr val="E4C0AB">
                <a:alpha val="9804"/>
                <a:lumMod val="45000"/>
                <a:lumOff val="55000"/>
              </a:srgbClr>
            </a:gs>
            <a:gs pos="83000">
              <a:srgbClr val="E4C0AB">
                <a:alpha val="10000"/>
                <a:lumMod val="45000"/>
                <a:lumOff val="55000"/>
              </a:srgbClr>
            </a:gs>
            <a:gs pos="100000">
              <a:srgbClr val="E4C0AB">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658ED-0141-4AC9-933C-B72162A48351}"/>
              </a:ext>
            </a:extLst>
          </p:cNvPr>
          <p:cNvSpPr>
            <a:spLocks noGrp="1"/>
          </p:cNvSpPr>
          <p:nvPr>
            <p:ph type="title"/>
          </p:nvPr>
        </p:nvSpPr>
        <p:spPr/>
        <p:txBody>
          <a:bodyPr/>
          <a:lstStyle/>
          <a:p>
            <a:r>
              <a:rPr lang="en-US" dirty="0"/>
              <a:t>Planned Path Analyses</a:t>
            </a:r>
          </a:p>
        </p:txBody>
      </p:sp>
      <p:graphicFrame>
        <p:nvGraphicFramePr>
          <p:cNvPr id="4" name="Content Placeholder 3">
            <a:extLst>
              <a:ext uri="{FF2B5EF4-FFF2-40B4-BE49-F238E27FC236}">
                <a16:creationId xmlns:a16="http://schemas.microsoft.com/office/drawing/2014/main" id="{0747E2D8-DA54-4603-BD4E-CACA660B8D7A}"/>
              </a:ext>
            </a:extLst>
          </p:cNvPr>
          <p:cNvGraphicFramePr>
            <a:graphicFrameLocks noGrp="1"/>
          </p:cNvGraphicFramePr>
          <p:nvPr>
            <p:ph idx="1"/>
            <p:extLst>
              <p:ext uri="{D42A27DB-BD31-4B8C-83A1-F6EECF244321}">
                <p14:modId xmlns:p14="http://schemas.microsoft.com/office/powerpoint/2010/main" val="520913636"/>
              </p:ext>
            </p:extLst>
          </p:nvPr>
        </p:nvGraphicFramePr>
        <p:xfrm>
          <a:off x="838200" y="1609726"/>
          <a:ext cx="10687051" cy="4638673"/>
        </p:xfrm>
        <a:graphic>
          <a:graphicData uri="http://schemas.openxmlformats.org/drawingml/2006/table">
            <a:tbl>
              <a:tblPr firstRow="1" firstCol="1" bandRow="1">
                <a:tableStyleId>{5C22544A-7EE6-4342-B048-85BDC9FD1C3A}</a:tableStyleId>
              </a:tblPr>
              <a:tblGrid>
                <a:gridCol w="1541402">
                  <a:extLst>
                    <a:ext uri="{9D8B030D-6E8A-4147-A177-3AD203B41FA5}">
                      <a16:colId xmlns:a16="http://schemas.microsoft.com/office/drawing/2014/main" val="196571941"/>
                    </a:ext>
                  </a:extLst>
                </a:gridCol>
                <a:gridCol w="2260722">
                  <a:extLst>
                    <a:ext uri="{9D8B030D-6E8A-4147-A177-3AD203B41FA5}">
                      <a16:colId xmlns:a16="http://schemas.microsoft.com/office/drawing/2014/main" val="2184858788"/>
                    </a:ext>
                  </a:extLst>
                </a:gridCol>
                <a:gridCol w="3185563">
                  <a:extLst>
                    <a:ext uri="{9D8B030D-6E8A-4147-A177-3AD203B41FA5}">
                      <a16:colId xmlns:a16="http://schemas.microsoft.com/office/drawing/2014/main" val="3263463686"/>
                    </a:ext>
                  </a:extLst>
                </a:gridCol>
                <a:gridCol w="3699364">
                  <a:extLst>
                    <a:ext uri="{9D8B030D-6E8A-4147-A177-3AD203B41FA5}">
                      <a16:colId xmlns:a16="http://schemas.microsoft.com/office/drawing/2014/main" val="3800375865"/>
                    </a:ext>
                  </a:extLst>
                </a:gridCol>
              </a:tblGrid>
              <a:tr h="305687">
                <a:tc>
                  <a:txBody>
                    <a:bodyPr/>
                    <a:lstStyle/>
                    <a:p>
                      <a:pPr marL="0" marR="0" algn="r">
                        <a:lnSpc>
                          <a:spcPct val="107000"/>
                        </a:lnSpc>
                        <a:spcBef>
                          <a:spcPts val="0"/>
                        </a:spcBef>
                        <a:spcAft>
                          <a:spcPts val="0"/>
                        </a:spcAft>
                      </a:pPr>
                      <a:r>
                        <a:rPr lang="en-US" sz="1800" dirty="0">
                          <a:effectLst/>
                        </a:rPr>
                        <a:t>Measure</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800">
                          <a:effectLst/>
                        </a:rPr>
                        <a:t>Comparison</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800">
                          <a:effectLst/>
                        </a:rPr>
                        <a:t>Support</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800">
                          <a:effectLst/>
                        </a:rPr>
                        <a:t>Hypotheses</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3938912207"/>
                  </a:ext>
                </a:extLst>
              </a:tr>
              <a:tr h="764877">
                <a:tc>
                  <a:txBody>
                    <a:bodyPr/>
                    <a:lstStyle/>
                    <a:p>
                      <a:pPr marL="0" marR="0" algn="r">
                        <a:lnSpc>
                          <a:spcPct val="107000"/>
                        </a:lnSpc>
                        <a:spcBef>
                          <a:spcPts val="0"/>
                        </a:spcBef>
                        <a:spcAft>
                          <a:spcPts val="0"/>
                        </a:spcAft>
                      </a:pPr>
                      <a:r>
                        <a:rPr lang="en-US" sz="1800" dirty="0">
                          <a:effectLst/>
                        </a:rPr>
                        <a:t>Spatial Distance</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All Test Measures</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(Maguire et al., 1999; Moffat, 2009; Moffat &amp; Resnick, 2002)</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None (exploratory)</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3879619865"/>
                  </a:ext>
                </a:extLst>
              </a:tr>
              <a:tr h="611375">
                <a:tc>
                  <a:txBody>
                    <a:bodyPr/>
                    <a:lstStyle/>
                    <a:p>
                      <a:pPr marL="0" marR="0" algn="r">
                        <a:lnSpc>
                          <a:spcPct val="107000"/>
                        </a:lnSpc>
                        <a:spcBef>
                          <a:spcPts val="0"/>
                        </a:spcBef>
                        <a:spcAft>
                          <a:spcPts val="0"/>
                        </a:spcAft>
                      </a:pPr>
                      <a:r>
                        <a:rPr lang="en-US" sz="1800">
                          <a:effectLst/>
                        </a:rPr>
                        <a:t>Temporal Distance</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All Test Measures</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(Kraus et al., 2015a)</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None (exploratory)</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638051569"/>
                  </a:ext>
                </a:extLst>
              </a:tr>
              <a:tr h="917062">
                <a:tc>
                  <a:txBody>
                    <a:bodyPr/>
                    <a:lstStyle/>
                    <a:p>
                      <a:pPr marL="0" marR="0" algn="r">
                        <a:lnSpc>
                          <a:spcPct val="107000"/>
                        </a:lnSpc>
                        <a:spcBef>
                          <a:spcPts val="0"/>
                        </a:spcBef>
                        <a:spcAft>
                          <a:spcPts val="0"/>
                        </a:spcAft>
                      </a:pPr>
                      <a:r>
                        <a:rPr lang="en-US" sz="1800">
                          <a:effectLst/>
                        </a:rPr>
                        <a:t>Fractal Dimension</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Relational Memory Error</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(Daugherty et al., 2015)</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Higher FD will relate to poorer relational memory performance.</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260685562"/>
                  </a:ext>
                </a:extLst>
              </a:tr>
              <a:tr h="1019836">
                <a:tc>
                  <a:txBody>
                    <a:bodyPr/>
                    <a:lstStyle/>
                    <a:p>
                      <a:pPr marL="0" marR="0" algn="r">
                        <a:lnSpc>
                          <a:spcPct val="107000"/>
                        </a:lnSpc>
                        <a:spcBef>
                          <a:spcPts val="0"/>
                        </a:spcBef>
                        <a:spcAft>
                          <a:spcPts val="0"/>
                        </a:spcAft>
                      </a:pPr>
                      <a:r>
                        <a:rPr lang="en-US" sz="1800">
                          <a:effectLst/>
                        </a:rPr>
                        <a:t>Context Boundary Crossings</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Context Boundary Effect &amp; Context-Relational Errors</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a:t>
                      </a:r>
                      <a:r>
                        <a:rPr lang="en-US" sz="1500" dirty="0" err="1">
                          <a:effectLst/>
                        </a:rPr>
                        <a:t>Ezzyat</a:t>
                      </a:r>
                      <a:r>
                        <a:rPr lang="en-US" sz="1500" dirty="0">
                          <a:effectLst/>
                        </a:rPr>
                        <a:t> &amp; Davachi, 2014; Zacks et al., 2007)</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More context crossings will relate to greater context boundary effects and more context-relational errors.</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3727338818"/>
                  </a:ext>
                </a:extLst>
              </a:tr>
              <a:tr h="1019836">
                <a:tc>
                  <a:txBody>
                    <a:bodyPr/>
                    <a:lstStyle/>
                    <a:p>
                      <a:pPr marL="0" marR="0" algn="r">
                        <a:lnSpc>
                          <a:spcPct val="107000"/>
                        </a:lnSpc>
                        <a:spcBef>
                          <a:spcPts val="0"/>
                        </a:spcBef>
                        <a:spcAft>
                          <a:spcPts val="0"/>
                        </a:spcAft>
                      </a:pPr>
                      <a:r>
                        <a:rPr lang="en-US" sz="1800">
                          <a:effectLst/>
                        </a:rPr>
                        <a:t>Item Sampling</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Item Misplacement</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(Hannula et al., 2010)</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In early trials, more sampling will relate to better memory. In later trials, less sampling will relate to better memory.</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2851316894"/>
                  </a:ext>
                </a:extLst>
              </a:tr>
            </a:tbl>
          </a:graphicData>
        </a:graphic>
      </p:graphicFrame>
      <p:grpSp>
        <p:nvGrpSpPr>
          <p:cNvPr id="6" name="Group 5">
            <a:extLst>
              <a:ext uri="{FF2B5EF4-FFF2-40B4-BE49-F238E27FC236}">
                <a16:creationId xmlns:a16="http://schemas.microsoft.com/office/drawing/2014/main" id="{2956C2C7-2081-4B22-8488-DF9D9130DAF0}"/>
              </a:ext>
            </a:extLst>
          </p:cNvPr>
          <p:cNvGrpSpPr/>
          <p:nvPr/>
        </p:nvGrpSpPr>
        <p:grpSpPr>
          <a:xfrm>
            <a:off x="0" y="-1321"/>
            <a:ext cx="12192000" cy="219435"/>
            <a:chOff x="0" y="-1321"/>
            <a:chExt cx="12192000" cy="219435"/>
          </a:xfrm>
        </p:grpSpPr>
        <p:sp>
          <p:nvSpPr>
            <p:cNvPr id="7" name="Rectangle 6">
              <a:extLst>
                <a:ext uri="{FF2B5EF4-FFF2-40B4-BE49-F238E27FC236}">
                  <a16:creationId xmlns:a16="http://schemas.microsoft.com/office/drawing/2014/main" id="{28783088-B23A-4C70-B7D2-1F3FE3F344A7}"/>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8" name="Rectangle 7">
              <a:extLst>
                <a:ext uri="{FF2B5EF4-FFF2-40B4-BE49-F238E27FC236}">
                  <a16:creationId xmlns:a16="http://schemas.microsoft.com/office/drawing/2014/main" id="{6061A771-84C0-4198-B85D-D3F823C3E6BE}"/>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9" name="Rectangle 8">
              <a:extLst>
                <a:ext uri="{FF2B5EF4-FFF2-40B4-BE49-F238E27FC236}">
                  <a16:creationId xmlns:a16="http://schemas.microsoft.com/office/drawing/2014/main" id="{C9F8CAC7-EC43-4F29-8236-5E3D796CE43D}"/>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0" name="Rectangle 9">
              <a:extLst>
                <a:ext uri="{FF2B5EF4-FFF2-40B4-BE49-F238E27FC236}">
                  <a16:creationId xmlns:a16="http://schemas.microsoft.com/office/drawing/2014/main" id="{9C22EBC7-E715-4F40-946D-EB4F1C856EEB}"/>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11" name="Rectangle 10">
              <a:extLst>
                <a:ext uri="{FF2B5EF4-FFF2-40B4-BE49-F238E27FC236}">
                  <a16:creationId xmlns:a16="http://schemas.microsoft.com/office/drawing/2014/main" id="{F34295C8-94B4-4657-BABB-EE1267E94575}"/>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1718043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C0AB">
                <a:alpha val="30000"/>
                <a:lumMod val="5000"/>
                <a:lumOff val="95000"/>
              </a:srgbClr>
            </a:gs>
            <a:gs pos="74000">
              <a:srgbClr val="E4C0AB">
                <a:alpha val="9804"/>
                <a:lumMod val="45000"/>
                <a:lumOff val="55000"/>
              </a:srgbClr>
            </a:gs>
            <a:gs pos="83000">
              <a:srgbClr val="E4C0AB">
                <a:alpha val="10000"/>
                <a:lumMod val="45000"/>
                <a:lumOff val="55000"/>
              </a:srgbClr>
            </a:gs>
            <a:gs pos="100000">
              <a:srgbClr val="E4C0AB">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0B73C-0DB5-41E9-8BD0-AC89383DAD17}"/>
              </a:ext>
            </a:extLst>
          </p:cNvPr>
          <p:cNvSpPr>
            <a:spLocks noGrp="1"/>
          </p:cNvSpPr>
          <p:nvPr>
            <p:ph type="title"/>
          </p:nvPr>
        </p:nvSpPr>
        <p:spPr/>
        <p:txBody>
          <a:bodyPr/>
          <a:lstStyle/>
          <a:p>
            <a:r>
              <a:rPr lang="en-US" dirty="0"/>
              <a:t>Order Information Metrics</a:t>
            </a:r>
          </a:p>
        </p:txBody>
      </p:sp>
      <p:sp>
        <p:nvSpPr>
          <p:cNvPr id="3" name="Content Placeholder 2">
            <a:extLst>
              <a:ext uri="{FF2B5EF4-FFF2-40B4-BE49-F238E27FC236}">
                <a16:creationId xmlns:a16="http://schemas.microsoft.com/office/drawing/2014/main" id="{D0163156-EBF5-466F-9DBC-FE73B50112C5}"/>
              </a:ext>
            </a:extLst>
          </p:cNvPr>
          <p:cNvSpPr>
            <a:spLocks noGrp="1"/>
          </p:cNvSpPr>
          <p:nvPr>
            <p:ph idx="1"/>
          </p:nvPr>
        </p:nvSpPr>
        <p:spPr/>
        <p:txBody>
          <a:bodyPr>
            <a:normAutofit/>
          </a:bodyPr>
          <a:lstStyle/>
          <a:p>
            <a:r>
              <a:rPr lang="en-US" dirty="0"/>
              <a:t>How should we treat order?</a:t>
            </a:r>
          </a:p>
          <a:p>
            <a:pPr lvl="1"/>
            <a:r>
              <a:rPr lang="en-US" dirty="0"/>
              <a:t>Order of study (i.e. clicking to acknowledge the events)</a:t>
            </a:r>
          </a:p>
          <a:p>
            <a:pPr lvl="1"/>
            <a:r>
              <a:rPr lang="en-US" dirty="0"/>
              <a:t>Order of test (i.e. placing the items in given locations)</a:t>
            </a:r>
          </a:p>
          <a:p>
            <a:r>
              <a:rPr lang="en-US" dirty="0"/>
              <a:t>Ideally, we want a hypothesized order and a test of how “close” participants are to that order; aka a </a:t>
            </a:r>
            <a:r>
              <a:rPr lang="en-US" b="1" dirty="0"/>
              <a:t>distance metric for order</a:t>
            </a:r>
          </a:p>
          <a:p>
            <a:r>
              <a:rPr lang="en-US" dirty="0"/>
              <a:t>An illustration:</a:t>
            </a:r>
          </a:p>
          <a:p>
            <a:pPr lvl="1"/>
            <a:r>
              <a:rPr lang="en-US" dirty="0"/>
              <a:t>Which is closer to [</a:t>
            </a:r>
            <a:r>
              <a:rPr lang="en-US" dirty="0">
                <a:highlight>
                  <a:srgbClr val="008000"/>
                </a:highlight>
              </a:rPr>
              <a:t>1,2,3,4,5,6,7,8</a:t>
            </a:r>
            <a:r>
              <a:rPr lang="en-US" dirty="0"/>
              <a:t>]:</a:t>
            </a:r>
          </a:p>
          <a:p>
            <a:pPr lvl="2"/>
            <a:r>
              <a:rPr lang="en-US" dirty="0"/>
              <a:t>[</a:t>
            </a:r>
            <a:r>
              <a:rPr lang="en-US" dirty="0">
                <a:highlight>
                  <a:srgbClr val="800000"/>
                </a:highlight>
              </a:rPr>
              <a:t>8,7,6,5,4,3,2,1</a:t>
            </a:r>
            <a:r>
              <a:rPr lang="en-US" dirty="0"/>
              <a:t>],</a:t>
            </a:r>
          </a:p>
          <a:p>
            <a:pPr lvl="2"/>
            <a:r>
              <a:rPr lang="en-US" dirty="0"/>
              <a:t>[</a:t>
            </a:r>
            <a:r>
              <a:rPr lang="en-US" dirty="0">
                <a:highlight>
                  <a:srgbClr val="008080"/>
                </a:highlight>
              </a:rPr>
              <a:t>5,6,7,8</a:t>
            </a:r>
            <a:r>
              <a:rPr lang="en-US" dirty="0"/>
              <a:t>,</a:t>
            </a:r>
            <a:r>
              <a:rPr lang="en-US" dirty="0">
                <a:highlight>
                  <a:srgbClr val="00FFFF"/>
                </a:highlight>
              </a:rPr>
              <a:t>1,2,3,4</a:t>
            </a:r>
            <a:r>
              <a:rPr lang="en-US" dirty="0"/>
              <a:t>], or</a:t>
            </a:r>
          </a:p>
          <a:p>
            <a:pPr lvl="2"/>
            <a:r>
              <a:rPr lang="en-US" dirty="0"/>
              <a:t>[</a:t>
            </a:r>
            <a:r>
              <a:rPr lang="en-US" dirty="0">
                <a:highlight>
                  <a:srgbClr val="C0C0C0"/>
                </a:highlight>
              </a:rPr>
              <a:t>2,1</a:t>
            </a:r>
            <a:r>
              <a:rPr lang="en-US" dirty="0"/>
              <a:t>,</a:t>
            </a:r>
            <a:r>
              <a:rPr lang="en-US" dirty="0">
                <a:highlight>
                  <a:srgbClr val="808080"/>
                </a:highlight>
              </a:rPr>
              <a:t>4,3</a:t>
            </a:r>
            <a:r>
              <a:rPr lang="en-US" dirty="0"/>
              <a:t>,</a:t>
            </a:r>
            <a:r>
              <a:rPr lang="en-US" dirty="0">
                <a:highlight>
                  <a:srgbClr val="C0C0C0"/>
                </a:highlight>
              </a:rPr>
              <a:t>6,5</a:t>
            </a:r>
            <a:r>
              <a:rPr lang="en-US" dirty="0"/>
              <a:t>,</a:t>
            </a:r>
            <a:r>
              <a:rPr lang="en-US" dirty="0">
                <a:highlight>
                  <a:srgbClr val="808080"/>
                </a:highlight>
              </a:rPr>
              <a:t>8,7</a:t>
            </a:r>
            <a:r>
              <a:rPr lang="en-US" dirty="0"/>
              <a:t>]?</a:t>
            </a:r>
          </a:p>
        </p:txBody>
      </p:sp>
      <p:sp>
        <p:nvSpPr>
          <p:cNvPr id="4" name="Arrow: Left-Right 3">
            <a:extLst>
              <a:ext uri="{FF2B5EF4-FFF2-40B4-BE49-F238E27FC236}">
                <a16:creationId xmlns:a16="http://schemas.microsoft.com/office/drawing/2014/main" id="{4E772A74-3CE8-42A1-931E-BA18A2AF4466}"/>
              </a:ext>
            </a:extLst>
          </p:cNvPr>
          <p:cNvSpPr/>
          <p:nvPr/>
        </p:nvSpPr>
        <p:spPr>
          <a:xfrm>
            <a:off x="6738937" y="4114800"/>
            <a:ext cx="3486150" cy="846436"/>
          </a:xfrm>
          <a:prstGeom prst="leftRightArrow">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Reflection</a:t>
            </a:r>
          </a:p>
        </p:txBody>
      </p:sp>
      <p:sp>
        <p:nvSpPr>
          <p:cNvPr id="6" name="Callout: Left-Right Arrow 5">
            <a:extLst>
              <a:ext uri="{FF2B5EF4-FFF2-40B4-BE49-F238E27FC236}">
                <a16:creationId xmlns:a16="http://schemas.microsoft.com/office/drawing/2014/main" id="{E324D634-791E-4ACE-A1A9-054320EC71D0}"/>
              </a:ext>
            </a:extLst>
          </p:cNvPr>
          <p:cNvSpPr/>
          <p:nvPr/>
        </p:nvSpPr>
        <p:spPr>
          <a:xfrm>
            <a:off x="6738937" y="4827886"/>
            <a:ext cx="3486150" cy="780549"/>
          </a:xfrm>
          <a:prstGeom prst="leftRightArrowCallout">
            <a:avLst/>
          </a:prstGeom>
          <a:solidFill>
            <a:srgbClr val="008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Rearrangement</a:t>
            </a:r>
          </a:p>
        </p:txBody>
      </p:sp>
      <p:sp>
        <p:nvSpPr>
          <p:cNvPr id="7" name="Callout: Down Arrow 6">
            <a:extLst>
              <a:ext uri="{FF2B5EF4-FFF2-40B4-BE49-F238E27FC236}">
                <a16:creationId xmlns:a16="http://schemas.microsoft.com/office/drawing/2014/main" id="{9072EFB0-D80A-4870-91A9-5DA4F721405E}"/>
              </a:ext>
            </a:extLst>
          </p:cNvPr>
          <p:cNvSpPr/>
          <p:nvPr/>
        </p:nvSpPr>
        <p:spPr>
          <a:xfrm>
            <a:off x="7639049" y="5740400"/>
            <a:ext cx="1704975" cy="10033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Item-Wise</a:t>
            </a:r>
          </a:p>
        </p:txBody>
      </p:sp>
      <p:grpSp>
        <p:nvGrpSpPr>
          <p:cNvPr id="9" name="Group 8">
            <a:extLst>
              <a:ext uri="{FF2B5EF4-FFF2-40B4-BE49-F238E27FC236}">
                <a16:creationId xmlns:a16="http://schemas.microsoft.com/office/drawing/2014/main" id="{566E0591-CF9C-4311-9FF2-C88F3E355B2E}"/>
              </a:ext>
            </a:extLst>
          </p:cNvPr>
          <p:cNvGrpSpPr/>
          <p:nvPr/>
        </p:nvGrpSpPr>
        <p:grpSpPr>
          <a:xfrm>
            <a:off x="0" y="-1321"/>
            <a:ext cx="12192000" cy="219435"/>
            <a:chOff x="0" y="-1321"/>
            <a:chExt cx="12192000" cy="219435"/>
          </a:xfrm>
        </p:grpSpPr>
        <p:sp>
          <p:nvSpPr>
            <p:cNvPr id="10" name="Rectangle 9">
              <a:extLst>
                <a:ext uri="{FF2B5EF4-FFF2-40B4-BE49-F238E27FC236}">
                  <a16:creationId xmlns:a16="http://schemas.microsoft.com/office/drawing/2014/main" id="{43F4807D-7180-46FB-A2AF-1FD2D6E81259}"/>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1" name="Rectangle 10">
              <a:extLst>
                <a:ext uri="{FF2B5EF4-FFF2-40B4-BE49-F238E27FC236}">
                  <a16:creationId xmlns:a16="http://schemas.microsoft.com/office/drawing/2014/main" id="{59F6A160-B393-4671-8831-FE9CE03679A5}"/>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2" name="Rectangle 11">
              <a:extLst>
                <a:ext uri="{FF2B5EF4-FFF2-40B4-BE49-F238E27FC236}">
                  <a16:creationId xmlns:a16="http://schemas.microsoft.com/office/drawing/2014/main" id="{5DB23726-F78C-437F-8845-4CBCD2E60F8C}"/>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3" name="Rectangle 12">
              <a:extLst>
                <a:ext uri="{FF2B5EF4-FFF2-40B4-BE49-F238E27FC236}">
                  <a16:creationId xmlns:a16="http://schemas.microsoft.com/office/drawing/2014/main" id="{6D658FDE-D753-4FB6-A703-D88C49C9D264}"/>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14" name="Rectangle 13">
              <a:extLst>
                <a:ext uri="{FF2B5EF4-FFF2-40B4-BE49-F238E27FC236}">
                  <a16:creationId xmlns:a16="http://schemas.microsoft.com/office/drawing/2014/main" id="{75B4020E-776B-4060-95B0-EEA7FCE76474}"/>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29879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C0AB">
                <a:alpha val="30000"/>
                <a:lumMod val="5000"/>
                <a:lumOff val="95000"/>
              </a:srgbClr>
            </a:gs>
            <a:gs pos="74000">
              <a:srgbClr val="E4C0AB">
                <a:alpha val="9804"/>
                <a:lumMod val="45000"/>
                <a:lumOff val="55000"/>
              </a:srgbClr>
            </a:gs>
            <a:gs pos="83000">
              <a:srgbClr val="E4C0AB">
                <a:alpha val="10000"/>
                <a:lumMod val="45000"/>
                <a:lumOff val="55000"/>
              </a:srgbClr>
            </a:gs>
            <a:gs pos="100000">
              <a:srgbClr val="E4C0AB">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591B-882F-4F4B-A274-EA7A2997E94D}"/>
              </a:ext>
            </a:extLst>
          </p:cNvPr>
          <p:cNvSpPr>
            <a:spLocks noGrp="1"/>
          </p:cNvSpPr>
          <p:nvPr>
            <p:ph type="title"/>
          </p:nvPr>
        </p:nvSpPr>
        <p:spPr/>
        <p:txBody>
          <a:bodyPr/>
          <a:lstStyle/>
          <a:p>
            <a:r>
              <a:rPr lang="en-US" dirty="0"/>
              <a:t>Kendall Tau Distance</a:t>
            </a:r>
            <a:br>
              <a:rPr lang="en-US" dirty="0"/>
            </a:br>
            <a:r>
              <a:rPr lang="en-US" sz="2200" dirty="0"/>
              <a:t>Item-Wise and Reflection</a:t>
            </a:r>
          </a:p>
        </p:txBody>
      </p:sp>
      <p:pic>
        <p:nvPicPr>
          <p:cNvPr id="10" name="Content Placeholder 9">
            <a:extLst>
              <a:ext uri="{FF2B5EF4-FFF2-40B4-BE49-F238E27FC236}">
                <a16:creationId xmlns:a16="http://schemas.microsoft.com/office/drawing/2014/main" id="{B0D0C95C-DD65-4297-8E76-81D7D010C7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2688" y="4008755"/>
            <a:ext cx="5630881" cy="2849245"/>
          </a:xfrm>
        </p:spPr>
      </p:pic>
      <p:pic>
        <p:nvPicPr>
          <p:cNvPr id="4" name="Picture 3">
            <a:extLst>
              <a:ext uri="{FF2B5EF4-FFF2-40B4-BE49-F238E27FC236}">
                <a16:creationId xmlns:a16="http://schemas.microsoft.com/office/drawing/2014/main" id="{3CC9921D-D613-43F5-87B2-F841D5F86083}"/>
              </a:ext>
            </a:extLst>
          </p:cNvPr>
          <p:cNvPicPr>
            <a:picLocks noChangeAspect="1"/>
          </p:cNvPicPr>
          <p:nvPr/>
        </p:nvPicPr>
        <p:blipFill rotWithShape="1">
          <a:blip r:embed="rId3"/>
          <a:srcRect b="7251"/>
          <a:stretch/>
        </p:blipFill>
        <p:spPr>
          <a:xfrm>
            <a:off x="8160366" y="240933"/>
            <a:ext cx="2295525" cy="848092"/>
          </a:xfrm>
          <a:prstGeom prst="rect">
            <a:avLst/>
          </a:prstGeom>
        </p:spPr>
      </p:pic>
      <p:pic>
        <p:nvPicPr>
          <p:cNvPr id="5" name="Picture 4">
            <a:extLst>
              <a:ext uri="{FF2B5EF4-FFF2-40B4-BE49-F238E27FC236}">
                <a16:creationId xmlns:a16="http://schemas.microsoft.com/office/drawing/2014/main" id="{C6A9742C-000E-45C7-9FF5-9E1261249ECF}"/>
              </a:ext>
            </a:extLst>
          </p:cNvPr>
          <p:cNvPicPr>
            <a:picLocks noChangeAspect="1"/>
          </p:cNvPicPr>
          <p:nvPr/>
        </p:nvPicPr>
        <p:blipFill>
          <a:blip r:embed="rId4"/>
          <a:stretch>
            <a:fillRect/>
          </a:stretch>
        </p:blipFill>
        <p:spPr>
          <a:xfrm>
            <a:off x="8255615" y="1084580"/>
            <a:ext cx="2105025" cy="2924175"/>
          </a:xfrm>
          <a:prstGeom prst="rect">
            <a:avLst/>
          </a:prstGeom>
        </p:spPr>
      </p:pic>
      <p:sp>
        <p:nvSpPr>
          <p:cNvPr id="11" name="TextBox 10">
            <a:extLst>
              <a:ext uri="{FF2B5EF4-FFF2-40B4-BE49-F238E27FC236}">
                <a16:creationId xmlns:a16="http://schemas.microsoft.com/office/drawing/2014/main" id="{38A933B2-CDD6-4A0B-AD27-A53F17A94561}"/>
              </a:ext>
            </a:extLst>
          </p:cNvPr>
          <p:cNvSpPr txBox="1"/>
          <p:nvPr/>
        </p:nvSpPr>
        <p:spPr>
          <a:xfrm>
            <a:off x="530038" y="2038350"/>
            <a:ext cx="5962650" cy="3477875"/>
          </a:xfrm>
          <a:prstGeom prst="rect">
            <a:avLst/>
          </a:prstGeom>
          <a:noFill/>
        </p:spPr>
        <p:txBody>
          <a:bodyPr wrap="square" rtlCol="0">
            <a:spAutoFit/>
          </a:bodyPr>
          <a:lstStyle/>
          <a:p>
            <a:pPr marL="285750" indent="-285750">
              <a:buFont typeface="Arial" panose="020B0604020202020204" pitchFamily="34" charset="0"/>
              <a:buChar char="•"/>
            </a:pPr>
            <a:r>
              <a:rPr lang="en-US" sz="2200" dirty="0"/>
              <a:t>Represents pairwise rearrangements (including reflections)</a:t>
            </a:r>
          </a:p>
          <a:p>
            <a:pPr marL="285750" indent="-285750">
              <a:buFont typeface="Arial" panose="020B0604020202020204" pitchFamily="34" charset="0"/>
              <a:buChar char="•"/>
            </a:pPr>
            <a:r>
              <a:rPr lang="en-US" sz="2200" dirty="0"/>
              <a:t>Positive 1.0 is forward ordering (i.e. 1,2,3,4,5,…)</a:t>
            </a:r>
          </a:p>
          <a:p>
            <a:pPr marL="285750" indent="-285750">
              <a:buFont typeface="Arial" panose="020B0604020202020204" pitchFamily="34" charset="0"/>
              <a:buChar char="•"/>
            </a:pPr>
            <a:r>
              <a:rPr lang="en-US" sz="2200" dirty="0"/>
              <a:t>Negative 1.0 is reverse ordering (i.e. 8,7,6,5,4,…)</a:t>
            </a:r>
          </a:p>
          <a:p>
            <a:pPr marL="285750" indent="-285750">
              <a:buFont typeface="Arial" panose="020B0604020202020204" pitchFamily="34" charset="0"/>
              <a:buChar char="•"/>
            </a:pPr>
            <a:r>
              <a:rPr lang="en-US" sz="2200" dirty="0"/>
              <a:t>0.0 is maximally far from either of those options</a:t>
            </a:r>
          </a:p>
          <a:p>
            <a:pPr marL="285750" indent="-285750">
              <a:buFont typeface="Arial" panose="020B0604020202020204" pitchFamily="34" charset="0"/>
              <a:buChar char="•"/>
            </a:pPr>
            <a:r>
              <a:rPr lang="en-US" sz="2200" dirty="0"/>
              <a:t>Note that across all possible permutations, 0.0 is the most common result and 1.0 or -1.0 are extremely improbable by chance</a:t>
            </a:r>
          </a:p>
          <a:p>
            <a:pPr marL="285750" indent="-285750">
              <a:buFont typeface="Arial" panose="020B0604020202020204" pitchFamily="34" charset="0"/>
              <a:buChar char="•"/>
            </a:pPr>
            <a:r>
              <a:rPr lang="en-US" sz="2200" dirty="0"/>
              <a:t>This method penalizes contiguity (i.e. 5,6,7,8,1,2,3,4)</a:t>
            </a:r>
          </a:p>
        </p:txBody>
      </p:sp>
      <p:grpSp>
        <p:nvGrpSpPr>
          <p:cNvPr id="9" name="Group 8">
            <a:extLst>
              <a:ext uri="{FF2B5EF4-FFF2-40B4-BE49-F238E27FC236}">
                <a16:creationId xmlns:a16="http://schemas.microsoft.com/office/drawing/2014/main" id="{0767328D-A3B8-4749-9728-A521134AAE51}"/>
              </a:ext>
            </a:extLst>
          </p:cNvPr>
          <p:cNvGrpSpPr/>
          <p:nvPr/>
        </p:nvGrpSpPr>
        <p:grpSpPr>
          <a:xfrm>
            <a:off x="0" y="-1321"/>
            <a:ext cx="12192000" cy="219435"/>
            <a:chOff x="0" y="-1321"/>
            <a:chExt cx="12192000" cy="219435"/>
          </a:xfrm>
        </p:grpSpPr>
        <p:sp>
          <p:nvSpPr>
            <p:cNvPr id="12" name="Rectangle 11">
              <a:extLst>
                <a:ext uri="{FF2B5EF4-FFF2-40B4-BE49-F238E27FC236}">
                  <a16:creationId xmlns:a16="http://schemas.microsoft.com/office/drawing/2014/main" id="{0BDED1D9-EEB3-404B-9755-DC0FA26E88F8}"/>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3" name="Rectangle 12">
              <a:extLst>
                <a:ext uri="{FF2B5EF4-FFF2-40B4-BE49-F238E27FC236}">
                  <a16:creationId xmlns:a16="http://schemas.microsoft.com/office/drawing/2014/main" id="{ED1E9E2B-13E3-4B84-85C5-2AFFAD359727}"/>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4" name="Rectangle 13">
              <a:extLst>
                <a:ext uri="{FF2B5EF4-FFF2-40B4-BE49-F238E27FC236}">
                  <a16:creationId xmlns:a16="http://schemas.microsoft.com/office/drawing/2014/main" id="{FE927351-6000-4045-AF9F-6BB444A7BD73}"/>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5" name="Rectangle 14">
              <a:extLst>
                <a:ext uri="{FF2B5EF4-FFF2-40B4-BE49-F238E27FC236}">
                  <a16:creationId xmlns:a16="http://schemas.microsoft.com/office/drawing/2014/main" id="{5AC5C511-2A63-493D-B8C8-DD5AFAE7980D}"/>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16" name="Rectangle 15">
              <a:extLst>
                <a:ext uri="{FF2B5EF4-FFF2-40B4-BE49-F238E27FC236}">
                  <a16:creationId xmlns:a16="http://schemas.microsoft.com/office/drawing/2014/main" id="{F6CE49CD-3A68-4D28-994C-E9B4FC1166FE}"/>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726989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C0AB">
                <a:alpha val="30000"/>
                <a:lumMod val="5000"/>
                <a:lumOff val="95000"/>
              </a:srgbClr>
            </a:gs>
            <a:gs pos="74000">
              <a:srgbClr val="E4C0AB">
                <a:alpha val="9804"/>
                <a:lumMod val="45000"/>
                <a:lumOff val="55000"/>
              </a:srgbClr>
            </a:gs>
            <a:gs pos="83000">
              <a:srgbClr val="E4C0AB">
                <a:alpha val="10000"/>
                <a:lumMod val="45000"/>
                <a:lumOff val="55000"/>
              </a:srgbClr>
            </a:gs>
            <a:gs pos="100000">
              <a:srgbClr val="E4C0AB">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CFDB2-DC1A-4166-9098-F6950EA427C0}"/>
              </a:ext>
            </a:extLst>
          </p:cNvPr>
          <p:cNvSpPr>
            <a:spLocks noGrp="1"/>
          </p:cNvSpPr>
          <p:nvPr>
            <p:ph type="title"/>
          </p:nvPr>
        </p:nvSpPr>
        <p:spPr/>
        <p:txBody>
          <a:bodyPr/>
          <a:lstStyle/>
          <a:p>
            <a:r>
              <a:rPr lang="en-US" dirty="0"/>
              <a:t>Contiguity Distance</a:t>
            </a:r>
            <a:br>
              <a:rPr lang="en-US" dirty="0"/>
            </a:br>
            <a:r>
              <a:rPr lang="en-US" sz="2200" dirty="0"/>
              <a:t>Rearrangement</a:t>
            </a:r>
          </a:p>
        </p:txBody>
      </p:sp>
      <p:sp>
        <p:nvSpPr>
          <p:cNvPr id="3" name="Content Placeholder 2">
            <a:extLst>
              <a:ext uri="{FF2B5EF4-FFF2-40B4-BE49-F238E27FC236}">
                <a16:creationId xmlns:a16="http://schemas.microsoft.com/office/drawing/2014/main" id="{2F33F5CA-559F-49FB-A80C-72897A7C2DBB}"/>
              </a:ext>
            </a:extLst>
          </p:cNvPr>
          <p:cNvSpPr>
            <a:spLocks noGrp="1"/>
          </p:cNvSpPr>
          <p:nvPr>
            <p:ph idx="1"/>
          </p:nvPr>
        </p:nvSpPr>
        <p:spPr/>
        <p:txBody>
          <a:bodyPr/>
          <a:lstStyle/>
          <a:p>
            <a:r>
              <a:rPr lang="en-US" dirty="0"/>
              <a:t>Count the number of contiguous </a:t>
            </a:r>
            <a:r>
              <a:rPr lang="en-US" dirty="0" err="1"/>
              <a:t>sublists</a:t>
            </a:r>
            <a:endParaRPr lang="en-US" dirty="0"/>
          </a:p>
          <a:p>
            <a:pPr lvl="1"/>
            <a:r>
              <a:rPr lang="en-US" dirty="0"/>
              <a:t>Example: [5,6,7,8,1,2,3,4] has two contiguous </a:t>
            </a:r>
            <a:r>
              <a:rPr lang="en-US" dirty="0" err="1"/>
              <a:t>sublists</a:t>
            </a:r>
            <a:r>
              <a:rPr lang="en-US" dirty="0"/>
              <a:t> [5,6,7,8] and [1,2,3,4]</a:t>
            </a:r>
          </a:p>
          <a:p>
            <a:pPr lvl="1"/>
            <a:r>
              <a:rPr lang="en-US" dirty="0"/>
              <a:t>Note that if the reverse direction were hypothesized, this could easily be performed in reverse (i.e. [4,3,2,1,8,7,6,5] has two contiguous </a:t>
            </a:r>
            <a:r>
              <a:rPr lang="en-US" dirty="0" err="1"/>
              <a:t>sublists</a:t>
            </a:r>
            <a:r>
              <a:rPr lang="en-US" dirty="0"/>
              <a:t> [4,3,2,1] and [8,7,6,5])</a:t>
            </a:r>
          </a:p>
          <a:p>
            <a:r>
              <a:rPr lang="en-US" dirty="0"/>
              <a:t>Together, Kendall Tau and Contiguous Distance make a 2D distance space</a:t>
            </a:r>
          </a:p>
        </p:txBody>
      </p:sp>
      <p:pic>
        <p:nvPicPr>
          <p:cNvPr id="4" name="Picture 3">
            <a:extLst>
              <a:ext uri="{FF2B5EF4-FFF2-40B4-BE49-F238E27FC236}">
                <a16:creationId xmlns:a16="http://schemas.microsoft.com/office/drawing/2014/main" id="{4A87C63C-68C3-4C4F-9022-24E3E40FC9A5}"/>
              </a:ext>
            </a:extLst>
          </p:cNvPr>
          <p:cNvPicPr>
            <a:picLocks noChangeAspect="1"/>
          </p:cNvPicPr>
          <p:nvPr/>
        </p:nvPicPr>
        <p:blipFill>
          <a:blip r:embed="rId2"/>
          <a:stretch>
            <a:fillRect/>
          </a:stretch>
        </p:blipFill>
        <p:spPr>
          <a:xfrm>
            <a:off x="9073562" y="4354715"/>
            <a:ext cx="2469796" cy="2503285"/>
          </a:xfrm>
          <a:prstGeom prst="rect">
            <a:avLst/>
          </a:prstGeom>
        </p:spPr>
      </p:pic>
      <p:pic>
        <p:nvPicPr>
          <p:cNvPr id="5" name="Content Placeholder 9">
            <a:extLst>
              <a:ext uri="{FF2B5EF4-FFF2-40B4-BE49-F238E27FC236}">
                <a16:creationId xmlns:a16="http://schemas.microsoft.com/office/drawing/2014/main" id="{3E772BF1-28C7-4C67-BA81-DF1FEF780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53" y="4629150"/>
            <a:ext cx="3885270" cy="1965960"/>
          </a:xfrm>
          <a:prstGeom prst="rect">
            <a:avLst/>
          </a:prstGeom>
        </p:spPr>
      </p:pic>
      <p:pic>
        <p:nvPicPr>
          <p:cNvPr id="7" name="Picture 6">
            <a:extLst>
              <a:ext uri="{FF2B5EF4-FFF2-40B4-BE49-F238E27FC236}">
                <a16:creationId xmlns:a16="http://schemas.microsoft.com/office/drawing/2014/main" id="{6B93C704-9DDB-436F-92DC-578728D60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623" y="4629150"/>
            <a:ext cx="3905264" cy="1965960"/>
          </a:xfrm>
          <a:prstGeom prst="rect">
            <a:avLst/>
          </a:prstGeom>
        </p:spPr>
      </p:pic>
      <p:grpSp>
        <p:nvGrpSpPr>
          <p:cNvPr id="9" name="Group 8">
            <a:extLst>
              <a:ext uri="{FF2B5EF4-FFF2-40B4-BE49-F238E27FC236}">
                <a16:creationId xmlns:a16="http://schemas.microsoft.com/office/drawing/2014/main" id="{FFCB3DEB-1CD0-49DC-BB80-B315647FBCCA}"/>
              </a:ext>
            </a:extLst>
          </p:cNvPr>
          <p:cNvGrpSpPr/>
          <p:nvPr/>
        </p:nvGrpSpPr>
        <p:grpSpPr>
          <a:xfrm>
            <a:off x="0" y="-1321"/>
            <a:ext cx="12192000" cy="219435"/>
            <a:chOff x="0" y="-1321"/>
            <a:chExt cx="12192000" cy="219435"/>
          </a:xfrm>
        </p:grpSpPr>
        <p:sp>
          <p:nvSpPr>
            <p:cNvPr id="10" name="Rectangle 9">
              <a:extLst>
                <a:ext uri="{FF2B5EF4-FFF2-40B4-BE49-F238E27FC236}">
                  <a16:creationId xmlns:a16="http://schemas.microsoft.com/office/drawing/2014/main" id="{86C9AAD7-7E1A-4EF7-ACBD-E61DBD24B55B}"/>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1" name="Rectangle 10">
              <a:extLst>
                <a:ext uri="{FF2B5EF4-FFF2-40B4-BE49-F238E27FC236}">
                  <a16:creationId xmlns:a16="http://schemas.microsoft.com/office/drawing/2014/main" id="{24507CE6-92E2-4D8E-B647-310F2F7DFF99}"/>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2" name="Rectangle 11">
              <a:extLst>
                <a:ext uri="{FF2B5EF4-FFF2-40B4-BE49-F238E27FC236}">
                  <a16:creationId xmlns:a16="http://schemas.microsoft.com/office/drawing/2014/main" id="{7009BFAA-9E86-4D31-8B3F-60A0880FEABC}"/>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3" name="Rectangle 12">
              <a:extLst>
                <a:ext uri="{FF2B5EF4-FFF2-40B4-BE49-F238E27FC236}">
                  <a16:creationId xmlns:a16="http://schemas.microsoft.com/office/drawing/2014/main" id="{CCAB1C77-B58F-402F-A178-0DF995CC1145}"/>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14" name="Rectangle 13">
              <a:extLst>
                <a:ext uri="{FF2B5EF4-FFF2-40B4-BE49-F238E27FC236}">
                  <a16:creationId xmlns:a16="http://schemas.microsoft.com/office/drawing/2014/main" id="{7272EE17-CAF0-4072-BF4D-B12035E75F24}"/>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381678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5A3D-CC4C-46F5-8040-30FFBA4D0DE2}"/>
              </a:ext>
            </a:extLst>
          </p:cNvPr>
          <p:cNvSpPr>
            <a:spLocks noGrp="1"/>
          </p:cNvSpPr>
          <p:nvPr>
            <p:ph type="title"/>
          </p:nvPr>
        </p:nvSpPr>
        <p:spPr/>
        <p:txBody>
          <a:bodyPr/>
          <a:lstStyle/>
          <a:p>
            <a:r>
              <a:rPr lang="en-US" dirty="0"/>
              <a:t>Alternative Reconstruction Domains</a:t>
            </a:r>
          </a:p>
        </p:txBody>
      </p:sp>
      <p:pic>
        <p:nvPicPr>
          <p:cNvPr id="6" name="Content Placeholder 5">
            <a:extLst>
              <a:ext uri="{FF2B5EF4-FFF2-40B4-BE49-F238E27FC236}">
                <a16:creationId xmlns:a16="http://schemas.microsoft.com/office/drawing/2014/main" id="{D15CA409-46D7-4935-802B-36312B2340B9}"/>
              </a:ext>
            </a:extLst>
          </p:cNvPr>
          <p:cNvPicPr>
            <a:picLocks noGrp="1" noChangeAspect="1"/>
          </p:cNvPicPr>
          <p:nvPr>
            <p:ph sz="half" idx="1"/>
          </p:nvPr>
        </p:nvPicPr>
        <p:blipFill>
          <a:blip r:embed="rId3"/>
          <a:stretch>
            <a:fillRect/>
          </a:stretch>
        </p:blipFill>
        <p:spPr>
          <a:xfrm>
            <a:off x="1575353" y="2097767"/>
            <a:ext cx="3685522" cy="4351338"/>
          </a:xfrm>
          <a:prstGeom prst="rect">
            <a:avLst/>
          </a:prstGeom>
        </p:spPr>
      </p:pic>
      <p:pic>
        <p:nvPicPr>
          <p:cNvPr id="5" name="Picture 4">
            <a:extLst>
              <a:ext uri="{FF2B5EF4-FFF2-40B4-BE49-F238E27FC236}">
                <a16:creationId xmlns:a16="http://schemas.microsoft.com/office/drawing/2014/main" id="{728140F0-1267-461E-8E8F-28386BAA12CF}"/>
              </a:ext>
            </a:extLst>
          </p:cNvPr>
          <p:cNvPicPr>
            <a:picLocks noChangeAspect="1"/>
          </p:cNvPicPr>
          <p:nvPr/>
        </p:nvPicPr>
        <p:blipFill rotWithShape="1">
          <a:blip r:embed="rId4"/>
          <a:srcRect l="9973" b="9568"/>
          <a:stretch/>
        </p:blipFill>
        <p:spPr>
          <a:xfrm>
            <a:off x="7635710" y="2097767"/>
            <a:ext cx="2921658" cy="4351338"/>
          </a:xfrm>
          <a:prstGeom prst="rect">
            <a:avLst/>
          </a:prstGeom>
        </p:spPr>
      </p:pic>
      <p:sp>
        <p:nvSpPr>
          <p:cNvPr id="7" name="TextBox 6">
            <a:extLst>
              <a:ext uri="{FF2B5EF4-FFF2-40B4-BE49-F238E27FC236}">
                <a16:creationId xmlns:a16="http://schemas.microsoft.com/office/drawing/2014/main" id="{83E8BCDD-72AD-4FA8-B5C7-8F4C683297C6}"/>
              </a:ext>
            </a:extLst>
          </p:cNvPr>
          <p:cNvSpPr txBox="1"/>
          <p:nvPr/>
        </p:nvSpPr>
        <p:spPr>
          <a:xfrm>
            <a:off x="2100942" y="1611476"/>
            <a:ext cx="2634343" cy="486291"/>
          </a:xfrm>
          <a:prstGeom prst="rect">
            <a:avLst/>
          </a:prstGeom>
          <a:effectLst>
            <a:outerShdw blurRad="25400" dir="17880000">
              <a:srgbClr val="000000">
                <a:alpha val="46000"/>
              </a:srgbClr>
            </a:outerShdw>
          </a:effectLst>
        </p:spPr>
        <p:txBody>
          <a:bodyPr vert="horz" wrap="square" lIns="91440" tIns="45720" rIns="91440" bIns="45720" rtlCol="0" anchor="t">
            <a:normAutofit fontScale="77500" lnSpcReduction="20000"/>
          </a:bodyPr>
          <a:lstStyle/>
          <a:p>
            <a:pPr algn="ctr"/>
            <a:r>
              <a:rPr lang="en-US" sz="2600" dirty="0"/>
              <a:t>Social “Space”</a:t>
            </a:r>
          </a:p>
          <a:p>
            <a:pPr algn="ctr"/>
            <a:r>
              <a:rPr lang="en-US" sz="1400" dirty="0"/>
              <a:t>Tavares et al. 2015</a:t>
            </a:r>
          </a:p>
        </p:txBody>
      </p:sp>
      <p:sp>
        <p:nvSpPr>
          <p:cNvPr id="8" name="TextBox 7">
            <a:extLst>
              <a:ext uri="{FF2B5EF4-FFF2-40B4-BE49-F238E27FC236}">
                <a16:creationId xmlns:a16="http://schemas.microsoft.com/office/drawing/2014/main" id="{4471C0E2-1BF7-4BC4-B5B2-AF7DACE418F3}"/>
              </a:ext>
            </a:extLst>
          </p:cNvPr>
          <p:cNvSpPr txBox="1"/>
          <p:nvPr/>
        </p:nvSpPr>
        <p:spPr>
          <a:xfrm>
            <a:off x="7779367" y="1611476"/>
            <a:ext cx="2634343" cy="486291"/>
          </a:xfrm>
          <a:prstGeom prst="rect">
            <a:avLst/>
          </a:prstGeom>
          <a:effectLst>
            <a:outerShdw blurRad="25400" dir="17880000">
              <a:srgbClr val="000000">
                <a:alpha val="46000"/>
              </a:srgbClr>
            </a:outerShdw>
          </a:effectLst>
        </p:spPr>
        <p:txBody>
          <a:bodyPr vert="horz" wrap="square" lIns="91440" tIns="45720" rIns="91440" bIns="45720" rtlCol="0" anchor="t">
            <a:normAutofit fontScale="85000" lnSpcReduction="20000"/>
          </a:bodyPr>
          <a:lstStyle/>
          <a:p>
            <a:pPr algn="ctr"/>
            <a:r>
              <a:rPr lang="en-US" sz="2100" dirty="0"/>
              <a:t>Color “Space”</a:t>
            </a:r>
          </a:p>
          <a:p>
            <a:pPr algn="ctr"/>
            <a:r>
              <a:rPr lang="en-US" sz="1300" dirty="0"/>
              <a:t>Warren et al. 2015</a:t>
            </a:r>
          </a:p>
        </p:txBody>
      </p:sp>
      <p:grpSp>
        <p:nvGrpSpPr>
          <p:cNvPr id="9" name="Group 8">
            <a:extLst>
              <a:ext uri="{FF2B5EF4-FFF2-40B4-BE49-F238E27FC236}">
                <a16:creationId xmlns:a16="http://schemas.microsoft.com/office/drawing/2014/main" id="{CF75E04F-D4D3-4660-82FF-13FBE14A89E5}"/>
              </a:ext>
            </a:extLst>
          </p:cNvPr>
          <p:cNvGrpSpPr/>
          <p:nvPr/>
        </p:nvGrpSpPr>
        <p:grpSpPr>
          <a:xfrm>
            <a:off x="0" y="-1321"/>
            <a:ext cx="12192000" cy="219435"/>
            <a:chOff x="0" y="-1321"/>
            <a:chExt cx="12192000" cy="219435"/>
          </a:xfrm>
        </p:grpSpPr>
        <p:sp>
          <p:nvSpPr>
            <p:cNvPr id="10" name="Rectangle 9">
              <a:extLst>
                <a:ext uri="{FF2B5EF4-FFF2-40B4-BE49-F238E27FC236}">
                  <a16:creationId xmlns:a16="http://schemas.microsoft.com/office/drawing/2014/main" id="{CBBCE5D1-3FD0-4830-A1AC-0629474E91D9}"/>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11" name="Rectangle 10">
              <a:extLst>
                <a:ext uri="{FF2B5EF4-FFF2-40B4-BE49-F238E27FC236}">
                  <a16:creationId xmlns:a16="http://schemas.microsoft.com/office/drawing/2014/main" id="{2E449C55-3E9F-4DB5-8962-90A3D2075F26}"/>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2" name="Rectangle 11">
              <a:extLst>
                <a:ext uri="{FF2B5EF4-FFF2-40B4-BE49-F238E27FC236}">
                  <a16:creationId xmlns:a16="http://schemas.microsoft.com/office/drawing/2014/main" id="{B60CE85A-8C36-4B58-A175-85B39B22E27F}"/>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3" name="Rectangle 12">
              <a:extLst>
                <a:ext uri="{FF2B5EF4-FFF2-40B4-BE49-F238E27FC236}">
                  <a16:creationId xmlns:a16="http://schemas.microsoft.com/office/drawing/2014/main" id="{75650EE9-76FF-4413-851A-1EB7B573ACE3}"/>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4" name="Rectangle 13">
              <a:extLst>
                <a:ext uri="{FF2B5EF4-FFF2-40B4-BE49-F238E27FC236}">
                  <a16:creationId xmlns:a16="http://schemas.microsoft.com/office/drawing/2014/main" id="{E4864B48-CC9B-4FFF-9DCC-71ED51F9BE83}"/>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91343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4C0AB">
                <a:alpha val="30000"/>
                <a:lumMod val="5000"/>
                <a:lumOff val="95000"/>
              </a:srgbClr>
            </a:gs>
            <a:gs pos="74000">
              <a:srgbClr val="E4C0AB">
                <a:alpha val="9804"/>
                <a:lumMod val="45000"/>
                <a:lumOff val="55000"/>
              </a:srgbClr>
            </a:gs>
            <a:gs pos="83000">
              <a:srgbClr val="E4C0AB">
                <a:alpha val="10000"/>
                <a:lumMod val="45000"/>
                <a:lumOff val="55000"/>
              </a:srgbClr>
            </a:gs>
            <a:gs pos="100000">
              <a:srgbClr val="E4C0AB">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785C7-316B-4899-B88E-FB9481D98AA4}"/>
              </a:ext>
            </a:extLst>
          </p:cNvPr>
          <p:cNvSpPr>
            <a:spLocks noGrp="1"/>
          </p:cNvSpPr>
          <p:nvPr>
            <p:ph type="title"/>
          </p:nvPr>
        </p:nvSpPr>
        <p:spPr/>
        <p:txBody>
          <a:bodyPr/>
          <a:lstStyle/>
          <a:p>
            <a:r>
              <a:rPr lang="en-US" dirty="0"/>
              <a:t>Trial-Over-Trial Flow</a:t>
            </a:r>
          </a:p>
        </p:txBody>
      </p:sp>
      <p:sp>
        <p:nvSpPr>
          <p:cNvPr id="3" name="Content Placeholder 2">
            <a:extLst>
              <a:ext uri="{FF2B5EF4-FFF2-40B4-BE49-F238E27FC236}">
                <a16:creationId xmlns:a16="http://schemas.microsoft.com/office/drawing/2014/main" id="{AA021101-32F1-4E3F-8893-ECA16586B7B4}"/>
              </a:ext>
            </a:extLst>
          </p:cNvPr>
          <p:cNvSpPr>
            <a:spLocks noGrp="1"/>
          </p:cNvSpPr>
          <p:nvPr>
            <p:ph idx="1"/>
          </p:nvPr>
        </p:nvSpPr>
        <p:spPr>
          <a:xfrm>
            <a:off x="838200" y="1825625"/>
            <a:ext cx="5459730" cy="4351338"/>
          </a:xfrm>
        </p:spPr>
        <p:txBody>
          <a:bodyPr>
            <a:normAutofit fontScale="92500"/>
          </a:bodyPr>
          <a:lstStyle/>
          <a:p>
            <a:r>
              <a:rPr lang="en-US" dirty="0"/>
              <a:t>We can visualize the space in 3D where vertical is the probability of each discrete distance combination</a:t>
            </a:r>
          </a:p>
          <a:p>
            <a:r>
              <a:rPr lang="en-US" dirty="0"/>
              <a:t>The point at (1.0, 0.0) corresponds to a hypothetical convergence towards “forward” exploration and reconstruction</a:t>
            </a:r>
          </a:p>
          <a:p>
            <a:r>
              <a:rPr lang="en-US" dirty="0"/>
              <a:t>We can construct a hypothetical probability distribution and observe what a trend like this should look like</a:t>
            </a:r>
          </a:p>
        </p:txBody>
      </p:sp>
      <p:pic>
        <p:nvPicPr>
          <p:cNvPr id="5" name="Picture 4">
            <a:extLst>
              <a:ext uri="{FF2B5EF4-FFF2-40B4-BE49-F238E27FC236}">
                <a16:creationId xmlns:a16="http://schemas.microsoft.com/office/drawing/2014/main" id="{1F28403A-E322-46CA-8ADE-70B943B31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7920" y="297240"/>
            <a:ext cx="5608319" cy="2786896"/>
          </a:xfrm>
          <a:prstGeom prst="rect">
            <a:avLst/>
          </a:prstGeom>
        </p:spPr>
      </p:pic>
      <p:grpSp>
        <p:nvGrpSpPr>
          <p:cNvPr id="8" name="Group 7">
            <a:extLst>
              <a:ext uri="{FF2B5EF4-FFF2-40B4-BE49-F238E27FC236}">
                <a16:creationId xmlns:a16="http://schemas.microsoft.com/office/drawing/2014/main" id="{C38EE0CF-4920-4EB6-B520-3B60C2F67F6A}"/>
              </a:ext>
            </a:extLst>
          </p:cNvPr>
          <p:cNvGrpSpPr/>
          <p:nvPr/>
        </p:nvGrpSpPr>
        <p:grpSpPr>
          <a:xfrm>
            <a:off x="0" y="-1321"/>
            <a:ext cx="12192000" cy="219435"/>
            <a:chOff x="0" y="-1321"/>
            <a:chExt cx="12192000" cy="219435"/>
          </a:xfrm>
        </p:grpSpPr>
        <p:sp>
          <p:nvSpPr>
            <p:cNvPr id="9" name="Rectangle 8">
              <a:extLst>
                <a:ext uri="{FF2B5EF4-FFF2-40B4-BE49-F238E27FC236}">
                  <a16:creationId xmlns:a16="http://schemas.microsoft.com/office/drawing/2014/main" id="{D9E715C1-6265-4C21-BF38-1DEC7896437C}"/>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10" name="Rectangle 9">
              <a:extLst>
                <a:ext uri="{FF2B5EF4-FFF2-40B4-BE49-F238E27FC236}">
                  <a16:creationId xmlns:a16="http://schemas.microsoft.com/office/drawing/2014/main" id="{ABE26C06-77AE-49FD-BD69-D376FF4183C8}"/>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1" name="Rectangle 10">
              <a:extLst>
                <a:ext uri="{FF2B5EF4-FFF2-40B4-BE49-F238E27FC236}">
                  <a16:creationId xmlns:a16="http://schemas.microsoft.com/office/drawing/2014/main" id="{EE86CAA5-6119-4163-9C0B-034BEE4170FC}"/>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2" name="Rectangle 11">
              <a:extLst>
                <a:ext uri="{FF2B5EF4-FFF2-40B4-BE49-F238E27FC236}">
                  <a16:creationId xmlns:a16="http://schemas.microsoft.com/office/drawing/2014/main" id="{1157CA2E-B487-490C-857D-165B06EC1E64}"/>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13" name="Rectangle 12">
              <a:extLst>
                <a:ext uri="{FF2B5EF4-FFF2-40B4-BE49-F238E27FC236}">
                  <a16:creationId xmlns:a16="http://schemas.microsoft.com/office/drawing/2014/main" id="{190365F4-2A58-41DC-8C20-F444566ADFB3}"/>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4" name="download (2)">
            <a:hlinkClick r:id="" action="ppaction://media"/>
            <a:extLst>
              <a:ext uri="{FF2B5EF4-FFF2-40B4-BE49-F238E27FC236}">
                <a16:creationId xmlns:a16="http://schemas.microsoft.com/office/drawing/2014/main" id="{0686B080-06BE-4079-A3E2-5D0237915A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15394" y="3530010"/>
            <a:ext cx="5607699" cy="2803850"/>
          </a:xfrm>
          <a:prstGeom prst="rect">
            <a:avLst/>
          </a:prstGeom>
        </p:spPr>
      </p:pic>
    </p:spTree>
    <p:extLst>
      <p:ext uri="{BB962C8B-B14F-4D97-AF65-F5344CB8AC3E}">
        <p14:creationId xmlns:p14="http://schemas.microsoft.com/office/powerpoint/2010/main" val="335341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658ED-0141-4AC9-933C-B72162A48351}"/>
              </a:ext>
            </a:extLst>
          </p:cNvPr>
          <p:cNvSpPr>
            <a:spLocks noGrp="1"/>
          </p:cNvSpPr>
          <p:nvPr>
            <p:ph type="title"/>
          </p:nvPr>
        </p:nvSpPr>
        <p:spPr/>
        <p:txBody>
          <a:bodyPr/>
          <a:lstStyle/>
          <a:p>
            <a:r>
              <a:rPr lang="en-US" dirty="0"/>
              <a:t>Planned Path Analyses</a:t>
            </a:r>
          </a:p>
        </p:txBody>
      </p:sp>
      <p:graphicFrame>
        <p:nvGraphicFramePr>
          <p:cNvPr id="4" name="Content Placeholder 3">
            <a:extLst>
              <a:ext uri="{FF2B5EF4-FFF2-40B4-BE49-F238E27FC236}">
                <a16:creationId xmlns:a16="http://schemas.microsoft.com/office/drawing/2014/main" id="{0747E2D8-DA54-4603-BD4E-CACA660B8D7A}"/>
              </a:ext>
            </a:extLst>
          </p:cNvPr>
          <p:cNvGraphicFramePr>
            <a:graphicFrameLocks noGrp="1"/>
          </p:cNvGraphicFramePr>
          <p:nvPr>
            <p:ph idx="1"/>
            <p:extLst>
              <p:ext uri="{D42A27DB-BD31-4B8C-83A1-F6EECF244321}">
                <p14:modId xmlns:p14="http://schemas.microsoft.com/office/powerpoint/2010/main" val="3061766052"/>
              </p:ext>
            </p:extLst>
          </p:nvPr>
        </p:nvGraphicFramePr>
        <p:xfrm>
          <a:off x="838200" y="1487180"/>
          <a:ext cx="10687051" cy="5147751"/>
        </p:xfrm>
        <a:graphic>
          <a:graphicData uri="http://schemas.openxmlformats.org/drawingml/2006/table">
            <a:tbl>
              <a:tblPr firstRow="1" firstCol="1" bandRow="1">
                <a:tableStyleId>{5C22544A-7EE6-4342-B048-85BDC9FD1C3A}</a:tableStyleId>
              </a:tblPr>
              <a:tblGrid>
                <a:gridCol w="1541402">
                  <a:extLst>
                    <a:ext uri="{9D8B030D-6E8A-4147-A177-3AD203B41FA5}">
                      <a16:colId xmlns:a16="http://schemas.microsoft.com/office/drawing/2014/main" val="196571941"/>
                    </a:ext>
                  </a:extLst>
                </a:gridCol>
                <a:gridCol w="2260722">
                  <a:extLst>
                    <a:ext uri="{9D8B030D-6E8A-4147-A177-3AD203B41FA5}">
                      <a16:colId xmlns:a16="http://schemas.microsoft.com/office/drawing/2014/main" val="2184858788"/>
                    </a:ext>
                  </a:extLst>
                </a:gridCol>
                <a:gridCol w="3185563">
                  <a:extLst>
                    <a:ext uri="{9D8B030D-6E8A-4147-A177-3AD203B41FA5}">
                      <a16:colId xmlns:a16="http://schemas.microsoft.com/office/drawing/2014/main" val="3263463686"/>
                    </a:ext>
                  </a:extLst>
                </a:gridCol>
                <a:gridCol w="3699364">
                  <a:extLst>
                    <a:ext uri="{9D8B030D-6E8A-4147-A177-3AD203B41FA5}">
                      <a16:colId xmlns:a16="http://schemas.microsoft.com/office/drawing/2014/main" val="3800375865"/>
                    </a:ext>
                  </a:extLst>
                </a:gridCol>
              </a:tblGrid>
              <a:tr h="276794">
                <a:tc>
                  <a:txBody>
                    <a:bodyPr/>
                    <a:lstStyle/>
                    <a:p>
                      <a:pPr marL="0" marR="0" algn="r">
                        <a:lnSpc>
                          <a:spcPct val="107000"/>
                        </a:lnSpc>
                        <a:spcBef>
                          <a:spcPts val="0"/>
                        </a:spcBef>
                        <a:spcAft>
                          <a:spcPts val="0"/>
                        </a:spcAft>
                      </a:pPr>
                      <a:r>
                        <a:rPr lang="en-US" sz="1800" dirty="0">
                          <a:effectLst/>
                        </a:rPr>
                        <a:t>Measure</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800">
                          <a:effectLst/>
                        </a:rPr>
                        <a:t>Comparison</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800">
                          <a:effectLst/>
                        </a:rPr>
                        <a:t>Support</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800">
                          <a:effectLst/>
                        </a:rPr>
                        <a:t>Hypotheses</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3938912207"/>
                  </a:ext>
                </a:extLst>
              </a:tr>
              <a:tr h="692582">
                <a:tc>
                  <a:txBody>
                    <a:bodyPr/>
                    <a:lstStyle/>
                    <a:p>
                      <a:pPr marL="0" marR="0" algn="r">
                        <a:lnSpc>
                          <a:spcPct val="107000"/>
                        </a:lnSpc>
                        <a:spcBef>
                          <a:spcPts val="0"/>
                        </a:spcBef>
                        <a:spcAft>
                          <a:spcPts val="0"/>
                        </a:spcAft>
                      </a:pPr>
                      <a:r>
                        <a:rPr lang="en-US" sz="1800" dirty="0">
                          <a:effectLst/>
                        </a:rPr>
                        <a:t>Spatial Distance</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All Test Measures</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(Maguire et al., 1999; Moffat, 2009; Moffat &amp; Resnick, 2002)</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None (exploratory)</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3879619865"/>
                  </a:ext>
                </a:extLst>
              </a:tr>
              <a:tr h="560351">
                <a:tc>
                  <a:txBody>
                    <a:bodyPr/>
                    <a:lstStyle/>
                    <a:p>
                      <a:pPr marL="0" marR="0" algn="r">
                        <a:lnSpc>
                          <a:spcPct val="107000"/>
                        </a:lnSpc>
                        <a:spcBef>
                          <a:spcPts val="0"/>
                        </a:spcBef>
                        <a:spcAft>
                          <a:spcPts val="0"/>
                        </a:spcAft>
                      </a:pPr>
                      <a:r>
                        <a:rPr lang="en-US" sz="1800">
                          <a:effectLst/>
                        </a:rPr>
                        <a:t>Temporal Distance</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All Test Measures</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(Kraus et al., 2015a)</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None (exploratory)</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638051569"/>
                  </a:ext>
                </a:extLst>
              </a:tr>
              <a:tr h="830383">
                <a:tc>
                  <a:txBody>
                    <a:bodyPr/>
                    <a:lstStyle/>
                    <a:p>
                      <a:pPr marL="0" marR="0" algn="r">
                        <a:lnSpc>
                          <a:spcPct val="107000"/>
                        </a:lnSpc>
                        <a:spcBef>
                          <a:spcPts val="0"/>
                        </a:spcBef>
                        <a:spcAft>
                          <a:spcPts val="0"/>
                        </a:spcAft>
                      </a:pPr>
                      <a:r>
                        <a:rPr lang="en-US" sz="1800">
                          <a:effectLst/>
                        </a:rPr>
                        <a:t>Fractal Dimension</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Relational Memory Error</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(Daugherty et al., 2015)</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Higher FD will relate to poorer relational memory performance.</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260685562"/>
                  </a:ext>
                </a:extLst>
              </a:tr>
              <a:tr h="923443">
                <a:tc>
                  <a:txBody>
                    <a:bodyPr/>
                    <a:lstStyle/>
                    <a:p>
                      <a:pPr marL="0" marR="0" algn="r">
                        <a:lnSpc>
                          <a:spcPct val="107000"/>
                        </a:lnSpc>
                        <a:spcBef>
                          <a:spcPts val="0"/>
                        </a:spcBef>
                        <a:spcAft>
                          <a:spcPts val="0"/>
                        </a:spcAft>
                      </a:pPr>
                      <a:r>
                        <a:rPr lang="en-US" sz="1800">
                          <a:effectLst/>
                        </a:rPr>
                        <a:t>Context Boundary Crossings</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a:effectLst/>
                        </a:rPr>
                        <a:t>Context Boundary Effect &amp; Context-Relational Errors</a:t>
                      </a:r>
                      <a:endPar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a:t>
                      </a:r>
                      <a:r>
                        <a:rPr lang="en-US" sz="1500" dirty="0" err="1">
                          <a:effectLst/>
                        </a:rPr>
                        <a:t>Ezzyat</a:t>
                      </a:r>
                      <a:r>
                        <a:rPr lang="en-US" sz="1500" dirty="0">
                          <a:effectLst/>
                        </a:rPr>
                        <a:t> &amp; Davachi, 2014; Zacks et al., 2007)</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More context crossings will relate to greater context boundary effects and more context-relational errors.</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3727338818"/>
                  </a:ext>
                </a:extLst>
              </a:tr>
              <a:tr h="923443">
                <a:tc>
                  <a:txBody>
                    <a:bodyPr/>
                    <a:lstStyle/>
                    <a:p>
                      <a:pPr marL="0" marR="0" algn="r">
                        <a:lnSpc>
                          <a:spcPct val="107000"/>
                        </a:lnSpc>
                        <a:spcBef>
                          <a:spcPts val="0"/>
                        </a:spcBef>
                        <a:spcAft>
                          <a:spcPts val="0"/>
                        </a:spcAft>
                      </a:pPr>
                      <a:r>
                        <a:rPr lang="en-US" sz="1800" dirty="0">
                          <a:effectLst/>
                        </a:rPr>
                        <a:t>Item Sampling</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Item Misplacement</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(Hannula et al., 2010)</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effectLst/>
                        </a:rPr>
                        <a:t>In early trials, more sampling will relate to better memory. In later trials, less sampling will relate to better memory.</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extLst>
                  <a:ext uri="{0D108BD9-81ED-4DB2-BD59-A6C34878D82A}">
                    <a16:rowId xmlns:a16="http://schemas.microsoft.com/office/drawing/2014/main" val="2851316894"/>
                  </a:ext>
                </a:extLst>
              </a:tr>
              <a:tr h="923443">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1600" dirty="0">
                          <a:effectLst/>
                        </a:rPr>
                        <a:t>Order Analyses</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3584" marR="93584" marT="0" marB="0"/>
                </a:tc>
                <a:tc>
                  <a:txBody>
                    <a:bodyPr/>
                    <a:lstStyle/>
                    <a:p>
                      <a:pPr marL="0" marR="0">
                        <a:lnSpc>
                          <a:spcPct val="107000"/>
                        </a:lnSpc>
                        <a:spcBef>
                          <a:spcPts val="0"/>
                        </a:spcBef>
                        <a:spcAft>
                          <a:spcPts val="0"/>
                        </a:spcAft>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Order Over Trials</a:t>
                      </a:r>
                    </a:p>
                    <a:p>
                      <a:pPr marL="0" marR="0">
                        <a:lnSpc>
                          <a:spcPct val="107000"/>
                        </a:lnSpc>
                        <a:spcBef>
                          <a:spcPts val="0"/>
                        </a:spcBef>
                        <a:spcAft>
                          <a:spcPts val="0"/>
                        </a:spcAft>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Study vs. Test Order</a:t>
                      </a:r>
                    </a:p>
                  </a:txBody>
                  <a:tcPr marL="93584" marR="93584" marT="0" marB="0"/>
                </a:tc>
                <a:tc>
                  <a:txBody>
                    <a:bodyPr/>
                    <a:lstStyle/>
                    <a:p>
                      <a:pPr marL="0" marR="0">
                        <a:lnSpc>
                          <a:spcPct val="107000"/>
                        </a:lnSpc>
                        <a:spcBef>
                          <a:spcPts val="0"/>
                        </a:spcBef>
                        <a:spcAft>
                          <a:spcPts val="0"/>
                        </a:spcAft>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Novel Metric</a:t>
                      </a:r>
                    </a:p>
                  </a:txBody>
                  <a:tcPr marL="93584" marR="93584" marT="0" marB="0"/>
                </a:tc>
                <a:tc>
                  <a:txBody>
                    <a:bodyPr/>
                    <a:lstStyle/>
                    <a:p>
                      <a:pPr marL="0" marR="0">
                        <a:lnSpc>
                          <a:spcPct val="107000"/>
                        </a:lnSpc>
                        <a:spcBef>
                          <a:spcPts val="0"/>
                        </a:spcBef>
                        <a:spcAft>
                          <a:spcPts val="0"/>
                        </a:spcAft>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Order will converge to “allocentric,” map-like order (i.e. 1,2,3,4,5,6,7,8). Study and Test Order will be similar.</a:t>
                      </a:r>
                    </a:p>
                  </a:txBody>
                  <a:tcPr marL="93584" marR="93584" marT="0" marB="0"/>
                </a:tc>
                <a:extLst>
                  <a:ext uri="{0D108BD9-81ED-4DB2-BD59-A6C34878D82A}">
                    <a16:rowId xmlns:a16="http://schemas.microsoft.com/office/drawing/2014/main" val="2726059198"/>
                  </a:ext>
                </a:extLst>
              </a:tr>
            </a:tbl>
          </a:graphicData>
        </a:graphic>
      </p:graphicFrame>
      <p:grpSp>
        <p:nvGrpSpPr>
          <p:cNvPr id="6" name="Group 5">
            <a:extLst>
              <a:ext uri="{FF2B5EF4-FFF2-40B4-BE49-F238E27FC236}">
                <a16:creationId xmlns:a16="http://schemas.microsoft.com/office/drawing/2014/main" id="{2956C2C7-2081-4B22-8488-DF9D9130DAF0}"/>
              </a:ext>
            </a:extLst>
          </p:cNvPr>
          <p:cNvGrpSpPr/>
          <p:nvPr/>
        </p:nvGrpSpPr>
        <p:grpSpPr>
          <a:xfrm>
            <a:off x="0" y="-1321"/>
            <a:ext cx="12192000" cy="219435"/>
            <a:chOff x="0" y="-1321"/>
            <a:chExt cx="12192000" cy="219435"/>
          </a:xfrm>
        </p:grpSpPr>
        <p:sp>
          <p:nvSpPr>
            <p:cNvPr id="7" name="Rectangle 6">
              <a:extLst>
                <a:ext uri="{FF2B5EF4-FFF2-40B4-BE49-F238E27FC236}">
                  <a16:creationId xmlns:a16="http://schemas.microsoft.com/office/drawing/2014/main" id="{28783088-B23A-4C70-B7D2-1F3FE3F344A7}"/>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8" name="Rectangle 7">
              <a:extLst>
                <a:ext uri="{FF2B5EF4-FFF2-40B4-BE49-F238E27FC236}">
                  <a16:creationId xmlns:a16="http://schemas.microsoft.com/office/drawing/2014/main" id="{6061A771-84C0-4198-B85D-D3F823C3E6BE}"/>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9" name="Rectangle 8">
              <a:extLst>
                <a:ext uri="{FF2B5EF4-FFF2-40B4-BE49-F238E27FC236}">
                  <a16:creationId xmlns:a16="http://schemas.microsoft.com/office/drawing/2014/main" id="{C9F8CAC7-EC43-4F29-8236-5E3D796CE43D}"/>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0" name="Rectangle 9">
              <a:extLst>
                <a:ext uri="{FF2B5EF4-FFF2-40B4-BE49-F238E27FC236}">
                  <a16:creationId xmlns:a16="http://schemas.microsoft.com/office/drawing/2014/main" id="{9C22EBC7-E715-4F40-946D-EB4F1C856EEB}"/>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11" name="Rectangle 10">
              <a:extLst>
                <a:ext uri="{FF2B5EF4-FFF2-40B4-BE49-F238E27FC236}">
                  <a16:creationId xmlns:a16="http://schemas.microsoft.com/office/drawing/2014/main" id="{F34295C8-94B4-4657-BABB-EE1267E94575}"/>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642234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E4C0AB">
                <a:alpha val="30000"/>
                <a:lumMod val="5000"/>
                <a:lumOff val="95000"/>
              </a:srgbClr>
            </a:gs>
            <a:gs pos="74000">
              <a:srgbClr val="E4C0AB">
                <a:alpha val="9804"/>
                <a:lumMod val="45000"/>
                <a:lumOff val="55000"/>
              </a:srgbClr>
            </a:gs>
            <a:gs pos="83000">
              <a:srgbClr val="E4C0AB">
                <a:alpha val="10000"/>
                <a:lumMod val="45000"/>
                <a:lumOff val="55000"/>
              </a:srgbClr>
            </a:gs>
            <a:gs pos="100000">
              <a:srgbClr val="E4C0AB">
                <a:alpha val="30000"/>
                <a:lumMod val="30000"/>
                <a:lumOff val="70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31D-FABD-40BD-AD6C-51103CB7921B}"/>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4E3F7A23-5B83-417B-9F73-C4187E09F72B}"/>
              </a:ext>
            </a:extLst>
          </p:cNvPr>
          <p:cNvSpPr>
            <a:spLocks noGrp="1"/>
          </p:cNvSpPr>
          <p:nvPr>
            <p:ph idx="1"/>
          </p:nvPr>
        </p:nvSpPr>
        <p:spPr/>
        <p:txBody>
          <a:bodyPr/>
          <a:lstStyle/>
          <a:p>
            <a:r>
              <a:rPr lang="en-US" dirty="0"/>
              <a:t>More exploration in space or time will relate to better memory performance in earlier trials and worse memory performance in later trials</a:t>
            </a:r>
          </a:p>
          <a:p>
            <a:r>
              <a:rPr lang="en-US" dirty="0"/>
              <a:t>Higher FD will relate to poorer relational memory performance</a:t>
            </a:r>
            <a:endPar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r>
              <a:rPr lang="en-US" dirty="0"/>
              <a:t>More context crossings will relate to greater context boundary effects and more context-relational errors</a:t>
            </a:r>
            <a:endPar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r>
              <a:rPr lang="en-US" dirty="0"/>
              <a:t>In early trials, more sampling will relate to better memory, but in later trials, less sampling will relate to better memory</a:t>
            </a:r>
            <a:endPar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r>
              <a:rPr lang="en-US" dirty="0"/>
              <a:t>Exploration order will converge to an “allocentric” order</a:t>
            </a:r>
          </a:p>
        </p:txBody>
      </p:sp>
      <p:grpSp>
        <p:nvGrpSpPr>
          <p:cNvPr id="4" name="Group 3">
            <a:extLst>
              <a:ext uri="{FF2B5EF4-FFF2-40B4-BE49-F238E27FC236}">
                <a16:creationId xmlns:a16="http://schemas.microsoft.com/office/drawing/2014/main" id="{789253D2-81E5-42B1-8CB7-933C08671E43}"/>
              </a:ext>
            </a:extLst>
          </p:cNvPr>
          <p:cNvGrpSpPr/>
          <p:nvPr/>
        </p:nvGrpSpPr>
        <p:grpSpPr>
          <a:xfrm>
            <a:off x="0" y="-1321"/>
            <a:ext cx="12192000" cy="219435"/>
            <a:chOff x="0" y="-1321"/>
            <a:chExt cx="12192000" cy="219435"/>
          </a:xfrm>
        </p:grpSpPr>
        <p:sp>
          <p:nvSpPr>
            <p:cNvPr id="5" name="Rectangle 4">
              <a:extLst>
                <a:ext uri="{FF2B5EF4-FFF2-40B4-BE49-F238E27FC236}">
                  <a16:creationId xmlns:a16="http://schemas.microsoft.com/office/drawing/2014/main" id="{A75DA237-ABCE-45EE-B8AD-0A748B52F8D5}"/>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6" name="Rectangle 5">
              <a:extLst>
                <a:ext uri="{FF2B5EF4-FFF2-40B4-BE49-F238E27FC236}">
                  <a16:creationId xmlns:a16="http://schemas.microsoft.com/office/drawing/2014/main" id="{5F882921-8827-4737-BDB0-1E1390738B91}"/>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7" name="Rectangle 6">
              <a:extLst>
                <a:ext uri="{FF2B5EF4-FFF2-40B4-BE49-F238E27FC236}">
                  <a16:creationId xmlns:a16="http://schemas.microsoft.com/office/drawing/2014/main" id="{41F1B675-FB86-4546-8883-06427DF2F1ED}"/>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8" name="Rectangle 7">
              <a:extLst>
                <a:ext uri="{FF2B5EF4-FFF2-40B4-BE49-F238E27FC236}">
                  <a16:creationId xmlns:a16="http://schemas.microsoft.com/office/drawing/2014/main" id="{23910B0F-21D1-4E5E-AADD-9A2140D013AC}"/>
                </a:ext>
              </a:extLst>
            </p:cNvPr>
            <p:cNvSpPr/>
            <p:nvPr/>
          </p:nvSpPr>
          <p:spPr>
            <a:xfrm>
              <a:off x="7420063" y="0"/>
              <a:ext cx="2641133"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Spatiotemporal Navigation</a:t>
              </a:r>
            </a:p>
          </p:txBody>
        </p:sp>
        <p:sp>
          <p:nvSpPr>
            <p:cNvPr id="9" name="Rectangle 8">
              <a:extLst>
                <a:ext uri="{FF2B5EF4-FFF2-40B4-BE49-F238E27FC236}">
                  <a16:creationId xmlns:a16="http://schemas.microsoft.com/office/drawing/2014/main" id="{DE748D86-729B-4A0B-872E-0244BB1B7640}"/>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267063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4D6F-740F-4A4A-BF65-6C6E5FF8730E}"/>
              </a:ext>
            </a:extLst>
          </p:cNvPr>
          <p:cNvSpPr>
            <a:spLocks noGrp="1"/>
          </p:cNvSpPr>
          <p:nvPr>
            <p:ph type="title"/>
          </p:nvPr>
        </p:nvSpPr>
        <p:spPr/>
        <p:txBody>
          <a:bodyPr/>
          <a:lstStyle/>
          <a:p>
            <a:r>
              <a:rPr lang="en-US" dirty="0"/>
              <a:t>Overall Conclusions</a:t>
            </a:r>
          </a:p>
        </p:txBody>
      </p:sp>
      <p:sp>
        <p:nvSpPr>
          <p:cNvPr id="3" name="Content Placeholder 2">
            <a:extLst>
              <a:ext uri="{FF2B5EF4-FFF2-40B4-BE49-F238E27FC236}">
                <a16:creationId xmlns:a16="http://schemas.microsoft.com/office/drawing/2014/main" id="{5C7861BC-88FE-431F-9A45-CBCE3F3D7500}"/>
              </a:ext>
            </a:extLst>
          </p:cNvPr>
          <p:cNvSpPr>
            <a:spLocks noGrp="1"/>
          </p:cNvSpPr>
          <p:nvPr>
            <p:ph idx="1"/>
          </p:nvPr>
        </p:nvSpPr>
        <p:spPr>
          <a:xfrm>
            <a:off x="407407" y="1825624"/>
            <a:ext cx="6311164" cy="4549775"/>
          </a:xfrm>
        </p:spPr>
        <p:txBody>
          <a:bodyPr>
            <a:normAutofit fontScale="92500" lnSpcReduction="10000"/>
          </a:bodyPr>
          <a:lstStyle/>
          <a:p>
            <a:r>
              <a:rPr lang="en-US" dirty="0"/>
              <a:t>Not all </a:t>
            </a:r>
            <a:r>
              <a:rPr lang="en-US" i="1" dirty="0"/>
              <a:t>types</a:t>
            </a:r>
            <a:r>
              <a:rPr lang="en-US" dirty="0"/>
              <a:t> of relations are impaired in hippocampal damage, but specifically </a:t>
            </a:r>
            <a:r>
              <a:rPr lang="en-US" i="1" dirty="0"/>
              <a:t>arbitrary</a:t>
            </a:r>
            <a:r>
              <a:rPr lang="en-US" dirty="0"/>
              <a:t> relations are impaired</a:t>
            </a:r>
          </a:p>
          <a:p>
            <a:r>
              <a:rPr lang="en-US" dirty="0"/>
              <a:t>Space and time may be represented </a:t>
            </a:r>
            <a:r>
              <a:rPr lang="en-US" i="1" dirty="0"/>
              <a:t>separably</a:t>
            </a:r>
            <a:r>
              <a:rPr lang="en-US" dirty="0"/>
              <a:t> in the hippocampus</a:t>
            </a:r>
          </a:p>
          <a:p>
            <a:r>
              <a:rPr lang="en-US" dirty="0"/>
              <a:t>Contextual shifts systematically bias both relational memory and distance judgements in time</a:t>
            </a:r>
          </a:p>
          <a:p>
            <a:r>
              <a:rPr lang="en-US" dirty="0"/>
              <a:t>Spatiotemporal navigation tasks can be used to study cognitive maps in the temporal domain in the service of in-the-moment, memory guided behavior</a:t>
            </a:r>
          </a:p>
        </p:txBody>
      </p:sp>
      <p:grpSp>
        <p:nvGrpSpPr>
          <p:cNvPr id="6" name="Group 5">
            <a:extLst>
              <a:ext uri="{FF2B5EF4-FFF2-40B4-BE49-F238E27FC236}">
                <a16:creationId xmlns:a16="http://schemas.microsoft.com/office/drawing/2014/main" id="{DBA07611-E3A6-4189-A53C-D3FA1ADAE977}"/>
              </a:ext>
            </a:extLst>
          </p:cNvPr>
          <p:cNvGrpSpPr/>
          <p:nvPr/>
        </p:nvGrpSpPr>
        <p:grpSpPr>
          <a:xfrm>
            <a:off x="0" y="-1321"/>
            <a:ext cx="12192000" cy="219435"/>
            <a:chOff x="0" y="-1321"/>
            <a:chExt cx="12192000" cy="219435"/>
          </a:xfrm>
        </p:grpSpPr>
        <p:sp>
          <p:nvSpPr>
            <p:cNvPr id="7" name="Rectangle 6">
              <a:extLst>
                <a:ext uri="{FF2B5EF4-FFF2-40B4-BE49-F238E27FC236}">
                  <a16:creationId xmlns:a16="http://schemas.microsoft.com/office/drawing/2014/main" id="{A35911F4-7D67-4047-AE4F-9D5BB2F010C9}"/>
                </a:ext>
              </a:extLst>
            </p:cNvPr>
            <p:cNvSpPr/>
            <p:nvPr/>
          </p:nvSpPr>
          <p:spPr>
            <a:xfrm>
              <a:off x="0"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Introduction</a:t>
              </a:r>
            </a:p>
          </p:txBody>
        </p:sp>
        <p:sp>
          <p:nvSpPr>
            <p:cNvPr id="8" name="Rectangle 7">
              <a:extLst>
                <a:ext uri="{FF2B5EF4-FFF2-40B4-BE49-F238E27FC236}">
                  <a16:creationId xmlns:a16="http://schemas.microsoft.com/office/drawing/2014/main" id="{53AAA516-24B9-479F-BF8B-972BC4E18BAF}"/>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9" name="Rectangle 8">
              <a:extLst>
                <a:ext uri="{FF2B5EF4-FFF2-40B4-BE49-F238E27FC236}">
                  <a16:creationId xmlns:a16="http://schemas.microsoft.com/office/drawing/2014/main" id="{0FC7BDE1-570A-4A9F-ACC1-C7B7854E6036}"/>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0" name="Rectangle 9">
              <a:extLst>
                <a:ext uri="{FF2B5EF4-FFF2-40B4-BE49-F238E27FC236}">
                  <a16:creationId xmlns:a16="http://schemas.microsoft.com/office/drawing/2014/main" id="{2C3BA50F-9C20-4E60-93CC-18E02F036DAE}"/>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11" name="Rectangle 10">
              <a:extLst>
                <a:ext uri="{FF2B5EF4-FFF2-40B4-BE49-F238E27FC236}">
                  <a16:creationId xmlns:a16="http://schemas.microsoft.com/office/drawing/2014/main" id="{E10AEB37-E12D-4C05-A2D6-9C1258C4B03D}"/>
                </a:ext>
              </a:extLst>
            </p:cNvPr>
            <p:cNvSpPr/>
            <p:nvPr/>
          </p:nvSpPr>
          <p:spPr>
            <a:xfrm>
              <a:off x="10061196"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Conclusion</a:t>
              </a:r>
            </a:p>
          </p:txBody>
        </p:sp>
      </p:grpSp>
      <p:grpSp>
        <p:nvGrpSpPr>
          <p:cNvPr id="4" name="Group 3">
            <a:extLst>
              <a:ext uri="{FF2B5EF4-FFF2-40B4-BE49-F238E27FC236}">
                <a16:creationId xmlns:a16="http://schemas.microsoft.com/office/drawing/2014/main" id="{A58D4D5F-B5A7-4E51-BCF2-75FB44D94F6D}"/>
              </a:ext>
            </a:extLst>
          </p:cNvPr>
          <p:cNvGrpSpPr/>
          <p:nvPr/>
        </p:nvGrpSpPr>
        <p:grpSpPr>
          <a:xfrm>
            <a:off x="6462484" y="1824303"/>
            <a:ext cx="5620874" cy="3165589"/>
            <a:chOff x="1187742" y="0"/>
            <a:chExt cx="11396144" cy="6418131"/>
          </a:xfrm>
        </p:grpSpPr>
        <p:sp>
          <p:nvSpPr>
            <p:cNvPr id="12" name="Rectangle 11">
              <a:extLst>
                <a:ext uri="{FF2B5EF4-FFF2-40B4-BE49-F238E27FC236}">
                  <a16:creationId xmlns:a16="http://schemas.microsoft.com/office/drawing/2014/main" id="{34A89D2B-0307-433C-AA74-6EB2AE44CDF1}"/>
                </a:ext>
              </a:extLst>
            </p:cNvPr>
            <p:cNvSpPr/>
            <p:nvPr/>
          </p:nvSpPr>
          <p:spPr>
            <a:xfrm>
              <a:off x="6416487" y="2039731"/>
              <a:ext cx="3903170" cy="2675433"/>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Episodes</a:t>
              </a:r>
            </a:p>
          </p:txBody>
        </p:sp>
        <p:pic>
          <p:nvPicPr>
            <p:cNvPr id="13" name="Graphic 12" descr="Thermometer">
              <a:extLst>
                <a:ext uri="{FF2B5EF4-FFF2-40B4-BE49-F238E27FC236}">
                  <a16:creationId xmlns:a16="http://schemas.microsoft.com/office/drawing/2014/main" id="{5CDF8FE6-7AAC-45D9-A9AB-C80D6B8F39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5729" y="2496179"/>
              <a:ext cx="914400" cy="914400"/>
            </a:xfrm>
            <a:prstGeom prst="rect">
              <a:avLst/>
            </a:prstGeom>
          </p:spPr>
        </p:pic>
        <p:pic>
          <p:nvPicPr>
            <p:cNvPr id="14" name="Graphic 13" descr="City">
              <a:extLst>
                <a:ext uri="{FF2B5EF4-FFF2-40B4-BE49-F238E27FC236}">
                  <a16:creationId xmlns:a16="http://schemas.microsoft.com/office/drawing/2014/main" id="{C13EB690-41A2-44BE-879C-E58DF9A614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3485" y="4626405"/>
              <a:ext cx="914400" cy="914400"/>
            </a:xfrm>
            <a:prstGeom prst="rect">
              <a:avLst/>
            </a:prstGeom>
          </p:spPr>
        </p:pic>
        <p:pic>
          <p:nvPicPr>
            <p:cNvPr id="15" name="Picture 14">
              <a:extLst>
                <a:ext uri="{FF2B5EF4-FFF2-40B4-BE49-F238E27FC236}">
                  <a16:creationId xmlns:a16="http://schemas.microsoft.com/office/drawing/2014/main" id="{711B7E78-B42E-49F5-93AB-826EFF1F648C}"/>
                </a:ext>
              </a:extLst>
            </p:cNvPr>
            <p:cNvPicPr>
              <a:picLocks noChangeAspect="1"/>
            </p:cNvPicPr>
            <p:nvPr/>
          </p:nvPicPr>
          <p:blipFill>
            <a:blip r:embed="rId6"/>
            <a:stretch>
              <a:fillRect/>
            </a:stretch>
          </p:blipFill>
          <p:spPr>
            <a:xfrm>
              <a:off x="1187742" y="2221418"/>
              <a:ext cx="4001058" cy="3315163"/>
            </a:xfrm>
            <a:prstGeom prst="rect">
              <a:avLst/>
            </a:prstGeom>
          </p:spPr>
        </p:pic>
        <p:grpSp>
          <p:nvGrpSpPr>
            <p:cNvPr id="16" name="Group 15">
              <a:extLst>
                <a:ext uri="{FF2B5EF4-FFF2-40B4-BE49-F238E27FC236}">
                  <a16:creationId xmlns:a16="http://schemas.microsoft.com/office/drawing/2014/main" id="{1AAEB273-CAAA-4929-9B52-B6924D622148}"/>
                </a:ext>
              </a:extLst>
            </p:cNvPr>
            <p:cNvGrpSpPr/>
            <p:nvPr/>
          </p:nvGrpSpPr>
          <p:grpSpPr>
            <a:xfrm>
              <a:off x="6738256" y="2179525"/>
              <a:ext cx="2394857" cy="914400"/>
              <a:chOff x="6096000" y="1690687"/>
              <a:chExt cx="2394857" cy="914400"/>
            </a:xfrm>
          </p:grpSpPr>
          <p:sp>
            <p:nvSpPr>
              <p:cNvPr id="17" name="Rectangle 16">
                <a:extLst>
                  <a:ext uri="{FF2B5EF4-FFF2-40B4-BE49-F238E27FC236}">
                    <a16:creationId xmlns:a16="http://schemas.microsoft.com/office/drawing/2014/main" id="{F7A549FD-5BCF-40A4-8010-54C6F52B00A6}"/>
                  </a:ext>
                </a:extLst>
              </p:cNvPr>
              <p:cNvSpPr/>
              <p:nvPr/>
            </p:nvSpPr>
            <p:spPr>
              <a:xfrm>
                <a:off x="6096000" y="1690687"/>
                <a:ext cx="2394857" cy="914400"/>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Space</a:t>
                </a:r>
              </a:p>
            </p:txBody>
          </p:sp>
          <p:pic>
            <p:nvPicPr>
              <p:cNvPr id="18" name="Graphic 17" descr="Map with pin">
                <a:extLst>
                  <a:ext uri="{FF2B5EF4-FFF2-40B4-BE49-F238E27FC236}">
                    <a16:creationId xmlns:a16="http://schemas.microsoft.com/office/drawing/2014/main" id="{C5DE1E3F-69BE-4527-BE45-9A1F62EBA6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37514" y="1690687"/>
                <a:ext cx="914400" cy="914400"/>
              </a:xfrm>
              <a:prstGeom prst="rect">
                <a:avLst/>
              </a:prstGeom>
            </p:spPr>
          </p:pic>
        </p:grpSp>
        <p:grpSp>
          <p:nvGrpSpPr>
            <p:cNvPr id="19" name="Group 18">
              <a:extLst>
                <a:ext uri="{FF2B5EF4-FFF2-40B4-BE49-F238E27FC236}">
                  <a16:creationId xmlns:a16="http://schemas.microsoft.com/office/drawing/2014/main" id="{BF38BFB4-56AB-4D6D-92A3-B23EDE3E5FB0}"/>
                </a:ext>
              </a:extLst>
            </p:cNvPr>
            <p:cNvGrpSpPr/>
            <p:nvPr/>
          </p:nvGrpSpPr>
          <p:grpSpPr>
            <a:xfrm>
              <a:off x="6226630" y="5485644"/>
              <a:ext cx="2917369" cy="932487"/>
              <a:chOff x="6153473" y="4747455"/>
              <a:chExt cx="2917369" cy="932487"/>
            </a:xfrm>
          </p:grpSpPr>
          <p:sp>
            <p:nvSpPr>
              <p:cNvPr id="20" name="Rectangle 19">
                <a:extLst>
                  <a:ext uri="{FF2B5EF4-FFF2-40B4-BE49-F238E27FC236}">
                    <a16:creationId xmlns:a16="http://schemas.microsoft.com/office/drawing/2014/main" id="{304C610A-F3CE-49F5-A5D5-C4492CB6346C}"/>
                  </a:ext>
                </a:extLst>
              </p:cNvPr>
              <p:cNvSpPr/>
              <p:nvPr/>
            </p:nvSpPr>
            <p:spPr>
              <a:xfrm>
                <a:off x="6153473" y="4747455"/>
                <a:ext cx="2852054" cy="914400"/>
              </a:xfrm>
              <a:prstGeom prst="rect">
                <a:avLst/>
              </a:prstGeom>
              <a:solidFill>
                <a:schemeClr val="accent6">
                  <a:alpha val="10196"/>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Sampling</a:t>
                </a:r>
              </a:p>
            </p:txBody>
          </p:sp>
          <p:pic>
            <p:nvPicPr>
              <p:cNvPr id="21" name="Graphic 20" descr="Eye">
                <a:extLst>
                  <a:ext uri="{FF2B5EF4-FFF2-40B4-BE49-F238E27FC236}">
                    <a16:creationId xmlns:a16="http://schemas.microsoft.com/office/drawing/2014/main" id="{F7C1CCB6-F263-4F42-9730-125660203A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56442" y="4765542"/>
                <a:ext cx="914400" cy="914400"/>
              </a:xfrm>
              <a:prstGeom prst="rect">
                <a:avLst/>
              </a:prstGeom>
            </p:spPr>
          </p:pic>
          <p:pic>
            <p:nvPicPr>
              <p:cNvPr id="22" name="Graphic 21" descr="Hike">
                <a:extLst>
                  <a:ext uri="{FF2B5EF4-FFF2-40B4-BE49-F238E27FC236}">
                    <a16:creationId xmlns:a16="http://schemas.microsoft.com/office/drawing/2014/main" id="{8B6AA200-6D01-4A09-9691-73EF94473DA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37985" y="4765542"/>
                <a:ext cx="914400" cy="914400"/>
              </a:xfrm>
              <a:prstGeom prst="rect">
                <a:avLst/>
              </a:prstGeom>
            </p:spPr>
          </p:pic>
        </p:grpSp>
        <p:grpSp>
          <p:nvGrpSpPr>
            <p:cNvPr id="23" name="Group 22">
              <a:extLst>
                <a:ext uri="{FF2B5EF4-FFF2-40B4-BE49-F238E27FC236}">
                  <a16:creationId xmlns:a16="http://schemas.microsoft.com/office/drawing/2014/main" id="{0A70B98B-4C22-4038-9F2A-64D6AA9D526F}"/>
                </a:ext>
              </a:extLst>
            </p:cNvPr>
            <p:cNvGrpSpPr/>
            <p:nvPr/>
          </p:nvGrpSpPr>
          <p:grpSpPr>
            <a:xfrm>
              <a:off x="7550442" y="3674932"/>
              <a:ext cx="2394857" cy="914400"/>
              <a:chOff x="6096000" y="2605087"/>
              <a:chExt cx="2394857" cy="914400"/>
            </a:xfrm>
          </p:grpSpPr>
          <p:sp>
            <p:nvSpPr>
              <p:cNvPr id="24" name="Rectangle 23">
                <a:extLst>
                  <a:ext uri="{FF2B5EF4-FFF2-40B4-BE49-F238E27FC236}">
                    <a16:creationId xmlns:a16="http://schemas.microsoft.com/office/drawing/2014/main" id="{16001D72-63F2-4E59-B460-2D5744CB480C}"/>
                  </a:ext>
                </a:extLst>
              </p:cNvPr>
              <p:cNvSpPr/>
              <p:nvPr/>
            </p:nvSpPr>
            <p:spPr>
              <a:xfrm>
                <a:off x="6096000" y="2605087"/>
                <a:ext cx="2394857" cy="914400"/>
              </a:xfrm>
              <a:prstGeom prst="rect">
                <a:avLst/>
              </a:prstGeom>
              <a:solidFill>
                <a:srgbClr val="4472C4">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Time</a:t>
                </a:r>
              </a:p>
            </p:txBody>
          </p:sp>
          <p:pic>
            <p:nvPicPr>
              <p:cNvPr id="25" name="Graphic 24" descr="Clock">
                <a:extLst>
                  <a:ext uri="{FF2B5EF4-FFF2-40B4-BE49-F238E27FC236}">
                    <a16:creationId xmlns:a16="http://schemas.microsoft.com/office/drawing/2014/main" id="{1C360E43-D272-416C-96D6-BF6FEFF3AF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93428" y="2605087"/>
                <a:ext cx="914400" cy="914400"/>
              </a:xfrm>
              <a:prstGeom prst="rect">
                <a:avLst/>
              </a:prstGeom>
            </p:spPr>
          </p:pic>
        </p:grpSp>
        <p:cxnSp>
          <p:nvCxnSpPr>
            <p:cNvPr id="26" name="Connector: Curved 25">
              <a:extLst>
                <a:ext uri="{FF2B5EF4-FFF2-40B4-BE49-F238E27FC236}">
                  <a16:creationId xmlns:a16="http://schemas.microsoft.com/office/drawing/2014/main" id="{55B0FC11-F23D-434B-82A5-BDD25CC261E9}"/>
                </a:ext>
              </a:extLst>
            </p:cNvPr>
            <p:cNvCxnSpPr>
              <a:stCxn id="44" idx="2"/>
              <a:endCxn id="14" idx="0"/>
            </p:cNvCxnSpPr>
            <p:nvPr/>
          </p:nvCxnSpPr>
          <p:spPr>
            <a:xfrm rot="5400000">
              <a:off x="5143543" y="3543320"/>
              <a:ext cx="1970228" cy="195943"/>
            </a:xfrm>
            <a:prstGeom prst="curvedConnector3">
              <a:avLst>
                <a:gd name="adj1" fmla="val 44475"/>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79644DED-D4A8-4D92-AEBD-DD69B305DC3A}"/>
                </a:ext>
              </a:extLst>
            </p:cNvPr>
            <p:cNvCxnSpPr>
              <a:stCxn id="13" idx="1"/>
              <a:endCxn id="44" idx="3"/>
            </p:cNvCxnSpPr>
            <p:nvPr/>
          </p:nvCxnSpPr>
          <p:spPr>
            <a:xfrm rot="10800000">
              <a:off x="6683829" y="2198977"/>
              <a:ext cx="3771901" cy="754402"/>
            </a:xfrm>
            <a:prstGeom prst="curvedConnector3">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FEF58B4B-48D1-4358-A16B-C18D3E9C7782}"/>
                </a:ext>
              </a:extLst>
            </p:cNvPr>
            <p:cNvCxnSpPr>
              <a:stCxn id="13" idx="2"/>
              <a:endCxn id="14" idx="3"/>
            </p:cNvCxnSpPr>
            <p:nvPr/>
          </p:nvCxnSpPr>
          <p:spPr>
            <a:xfrm rot="5400000">
              <a:off x="7863894" y="2034570"/>
              <a:ext cx="1673026" cy="4425044"/>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B1AC638A-7351-4074-AFD4-937CEA95294F}"/>
                </a:ext>
              </a:extLst>
            </p:cNvPr>
            <p:cNvCxnSpPr>
              <a:stCxn id="14" idx="0"/>
              <a:endCxn id="17" idx="2"/>
            </p:cNvCxnSpPr>
            <p:nvPr/>
          </p:nvCxnSpPr>
          <p:spPr>
            <a:xfrm rot="5400000" flipH="1" flipV="1">
              <a:off x="6216945" y="2907665"/>
              <a:ext cx="1532480" cy="1905000"/>
            </a:xfrm>
            <a:prstGeom prst="curvedConnector3">
              <a:avLst/>
            </a:prstGeom>
            <a:ln w="9525" cap="flat" cmpd="sng" algn="ctr">
              <a:solidFill>
                <a:srgbClr val="4472C4">
                  <a:alpha val="2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Connector: Curved 29">
              <a:extLst>
                <a:ext uri="{FF2B5EF4-FFF2-40B4-BE49-F238E27FC236}">
                  <a16:creationId xmlns:a16="http://schemas.microsoft.com/office/drawing/2014/main" id="{B622164E-A022-45B9-9EF6-525023AC4FBF}"/>
                </a:ext>
              </a:extLst>
            </p:cNvPr>
            <p:cNvCxnSpPr>
              <a:stCxn id="13" idx="2"/>
              <a:endCxn id="24" idx="0"/>
            </p:cNvCxnSpPr>
            <p:nvPr/>
          </p:nvCxnSpPr>
          <p:spPr>
            <a:xfrm rot="5400000">
              <a:off x="9698224" y="2460226"/>
              <a:ext cx="264353" cy="2165058"/>
            </a:xfrm>
            <a:prstGeom prst="curvedConnector3">
              <a:avLst/>
            </a:prstGeom>
            <a:ln w="9525" cap="flat" cmpd="sng" algn="ctr">
              <a:solidFill>
                <a:srgbClr val="4472C4">
                  <a:alpha val="2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1" name="Graphic 30" descr="Planet">
              <a:extLst>
                <a:ext uri="{FF2B5EF4-FFF2-40B4-BE49-F238E27FC236}">
                  <a16:creationId xmlns:a16="http://schemas.microsoft.com/office/drawing/2014/main" id="{C84C22FB-3CD5-4539-996C-135AF0B33D8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99277" y="0"/>
              <a:ext cx="914400" cy="914400"/>
            </a:xfrm>
            <a:prstGeom prst="rect">
              <a:avLst/>
            </a:prstGeom>
          </p:spPr>
        </p:pic>
        <p:grpSp>
          <p:nvGrpSpPr>
            <p:cNvPr id="32" name="Group 31">
              <a:extLst>
                <a:ext uri="{FF2B5EF4-FFF2-40B4-BE49-F238E27FC236}">
                  <a16:creationId xmlns:a16="http://schemas.microsoft.com/office/drawing/2014/main" id="{27B0F34E-8715-4085-B98F-6C428C51852E}"/>
                </a:ext>
              </a:extLst>
            </p:cNvPr>
            <p:cNvGrpSpPr/>
            <p:nvPr/>
          </p:nvGrpSpPr>
          <p:grpSpPr>
            <a:xfrm>
              <a:off x="9047228" y="844999"/>
              <a:ext cx="1072242" cy="1098621"/>
              <a:chOff x="8285228" y="429692"/>
              <a:chExt cx="1072242" cy="1098621"/>
            </a:xfrm>
          </p:grpSpPr>
          <p:pic>
            <p:nvPicPr>
              <p:cNvPr id="33" name="Graphic 32" descr="Sun">
                <a:extLst>
                  <a:ext uri="{FF2B5EF4-FFF2-40B4-BE49-F238E27FC236}">
                    <a16:creationId xmlns:a16="http://schemas.microsoft.com/office/drawing/2014/main" id="{86D870DA-5C7F-4FE1-B104-7DF6372D79C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85228" y="429692"/>
                <a:ext cx="914400" cy="914400"/>
              </a:xfrm>
              <a:prstGeom prst="rect">
                <a:avLst/>
              </a:prstGeom>
            </p:spPr>
          </p:pic>
          <p:pic>
            <p:nvPicPr>
              <p:cNvPr id="34" name="Graphic 33" descr="Moon">
                <a:extLst>
                  <a:ext uri="{FF2B5EF4-FFF2-40B4-BE49-F238E27FC236}">
                    <a16:creationId xmlns:a16="http://schemas.microsoft.com/office/drawing/2014/main" id="{61756FA3-B4BE-47F2-A7FF-65ED638C33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43070" y="613913"/>
                <a:ext cx="914400" cy="914400"/>
              </a:xfrm>
              <a:prstGeom prst="rect">
                <a:avLst/>
              </a:prstGeom>
            </p:spPr>
          </p:pic>
        </p:grpSp>
        <p:cxnSp>
          <p:nvCxnSpPr>
            <p:cNvPr id="35" name="Connector: Curved 34">
              <a:extLst>
                <a:ext uri="{FF2B5EF4-FFF2-40B4-BE49-F238E27FC236}">
                  <a16:creationId xmlns:a16="http://schemas.microsoft.com/office/drawing/2014/main" id="{8297FBCF-7127-46A9-981F-F5DFD401F5BF}"/>
                </a:ext>
              </a:extLst>
            </p:cNvPr>
            <p:cNvCxnSpPr>
              <a:endCxn id="33" idx="1"/>
            </p:cNvCxnSpPr>
            <p:nvPr/>
          </p:nvCxnSpPr>
          <p:spPr>
            <a:xfrm flipV="1">
              <a:off x="6683828" y="1302199"/>
              <a:ext cx="2363400" cy="877325"/>
            </a:xfrm>
            <a:prstGeom prst="curvedConnector3">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E7AC64DA-B794-4D7C-AAFE-51699A4FEB1E}"/>
                </a:ext>
              </a:extLst>
            </p:cNvPr>
            <p:cNvCxnSpPr>
              <a:stCxn id="34" idx="3"/>
              <a:endCxn id="13" idx="0"/>
            </p:cNvCxnSpPr>
            <p:nvPr/>
          </p:nvCxnSpPr>
          <p:spPr>
            <a:xfrm>
              <a:off x="10119470" y="1486420"/>
              <a:ext cx="793459" cy="1009759"/>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38876F6A-AA5A-44BA-A082-59BFC9DFDF86}"/>
                </a:ext>
              </a:extLst>
            </p:cNvPr>
            <p:cNvCxnSpPr>
              <a:stCxn id="34" idx="2"/>
              <a:endCxn id="14" idx="3"/>
            </p:cNvCxnSpPr>
            <p:nvPr/>
          </p:nvCxnSpPr>
          <p:spPr>
            <a:xfrm rot="5400000">
              <a:off x="6505086" y="1926420"/>
              <a:ext cx="3139985" cy="3174385"/>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D6A0787E-6A87-469F-9E96-1FA466C9A8FE}"/>
                </a:ext>
              </a:extLst>
            </p:cNvPr>
            <p:cNvCxnSpPr>
              <a:stCxn id="34" idx="0"/>
              <a:endCxn id="31" idx="1"/>
            </p:cNvCxnSpPr>
            <p:nvPr/>
          </p:nvCxnSpPr>
          <p:spPr>
            <a:xfrm rot="5400000" flipH="1" flipV="1">
              <a:off x="10144763" y="-25293"/>
              <a:ext cx="572020" cy="1537007"/>
            </a:xfrm>
            <a:prstGeom prst="curvedConnector2">
              <a:avLst/>
            </a:prstGeom>
            <a:ln>
              <a:solidFill>
                <a:srgbClr val="4472C4">
                  <a:alpha val="20000"/>
                </a:srgb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78FF11-62BE-44DC-A6E9-2F92C5541C75}"/>
                </a:ext>
              </a:extLst>
            </p:cNvPr>
            <p:cNvSpPr txBox="1"/>
            <p:nvPr/>
          </p:nvSpPr>
          <p:spPr>
            <a:xfrm>
              <a:off x="9349905" y="498490"/>
              <a:ext cx="3233981" cy="1276888"/>
            </a:xfrm>
            <a:prstGeom prst="rect">
              <a:avLst/>
            </a:prstGeom>
            <a:effectLst>
              <a:outerShdw blurRad="25400" dir="17880000">
                <a:srgbClr val="000000">
                  <a:alpha val="46000"/>
                </a:srgbClr>
              </a:outerShdw>
            </a:effectLst>
          </p:spPr>
          <p:txBody>
            <a:bodyPr vert="horz" wrap="square" lIns="91440" tIns="45720" rIns="91440" bIns="45720" rtlCol="0" anchor="ctr">
              <a:normAutofit/>
            </a:bodyPr>
            <a:lstStyle/>
            <a:p>
              <a:pPr algn="ctr"/>
              <a:r>
                <a:rPr lang="en-US" sz="2000" dirty="0">
                  <a:solidFill>
                    <a:srgbClr val="C7C7C7"/>
                  </a:solidFill>
                </a:rPr>
                <a:t>Context</a:t>
              </a:r>
            </a:p>
          </p:txBody>
        </p:sp>
        <p:sp>
          <p:nvSpPr>
            <p:cNvPr id="40" name="Arrow: Down 39">
              <a:extLst>
                <a:ext uri="{FF2B5EF4-FFF2-40B4-BE49-F238E27FC236}">
                  <a16:creationId xmlns:a16="http://schemas.microsoft.com/office/drawing/2014/main" id="{25E9F3B0-ECE3-4567-846D-5A3B4273D684}"/>
                </a:ext>
              </a:extLst>
            </p:cNvPr>
            <p:cNvSpPr/>
            <p:nvPr/>
          </p:nvSpPr>
          <p:spPr>
            <a:xfrm>
              <a:off x="8870951" y="3105149"/>
              <a:ext cx="333562" cy="557214"/>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199CEDE6-5B99-4EFE-9E1C-6F48890FEE02}"/>
                </a:ext>
              </a:extLst>
            </p:cNvPr>
            <p:cNvSpPr/>
            <p:nvPr/>
          </p:nvSpPr>
          <p:spPr>
            <a:xfrm>
              <a:off x="8581088" y="4600574"/>
              <a:ext cx="333562" cy="873919"/>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Arrow: Up-Down 41">
              <a:extLst>
                <a:ext uri="{FF2B5EF4-FFF2-40B4-BE49-F238E27FC236}">
                  <a16:creationId xmlns:a16="http://schemas.microsoft.com/office/drawing/2014/main" id="{2AC965E8-FE14-4281-9ACB-5411F79F5CDC}"/>
                </a:ext>
              </a:extLst>
            </p:cNvPr>
            <p:cNvSpPr/>
            <p:nvPr/>
          </p:nvSpPr>
          <p:spPr>
            <a:xfrm>
              <a:off x="7511142" y="4715164"/>
              <a:ext cx="532860" cy="770480"/>
            </a:xfrm>
            <a:prstGeom prst="upDownArrow">
              <a:avLst/>
            </a:prstGeom>
            <a:gradFill flip="none" rotWithShape="1">
              <a:gsLst>
                <a:gs pos="0">
                  <a:srgbClr val="4472C4">
                    <a:alpha val="50196"/>
                  </a:srgbClr>
                </a:gs>
                <a:gs pos="100000">
                  <a:srgbClr val="70AD47">
                    <a:alpha val="50196"/>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508F9F4-BC2C-42A0-9274-B356F90ABE01}"/>
                </a:ext>
              </a:extLst>
            </p:cNvPr>
            <p:cNvCxnSpPr>
              <a:cxnSpLocks/>
            </p:cNvCxnSpPr>
            <p:nvPr/>
          </p:nvCxnSpPr>
          <p:spPr>
            <a:xfrm flipV="1">
              <a:off x="3575050" y="2055813"/>
              <a:ext cx="2888063" cy="1284287"/>
            </a:xfrm>
            <a:prstGeom prst="line">
              <a:avLst/>
            </a:prstGeom>
            <a:ln w="28575">
              <a:gradFill>
                <a:gsLst>
                  <a:gs pos="0">
                    <a:srgbClr val="FEDAC2"/>
                  </a:gs>
                  <a:gs pos="55000">
                    <a:schemeClr val="accent1"/>
                  </a:gs>
                </a:gsLst>
                <a:lin ang="0" scaled="0"/>
              </a:gradFill>
            </a:ln>
          </p:spPr>
          <p:style>
            <a:lnRef idx="1">
              <a:schemeClr val="accent1"/>
            </a:lnRef>
            <a:fillRef idx="0">
              <a:schemeClr val="accent1"/>
            </a:fillRef>
            <a:effectRef idx="0">
              <a:schemeClr val="accent1"/>
            </a:effectRef>
            <a:fontRef idx="minor">
              <a:schemeClr val="tx1"/>
            </a:fontRef>
          </p:style>
        </p:cxnSp>
        <p:pic>
          <p:nvPicPr>
            <p:cNvPr id="44" name="Content Placeholder 6" descr="Lightning">
              <a:extLst>
                <a:ext uri="{FF2B5EF4-FFF2-40B4-BE49-F238E27FC236}">
                  <a16:creationId xmlns:a16="http://schemas.microsoft.com/office/drawing/2014/main" id="{E604D1BF-1466-47F4-9260-EB660DBD9B4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769428" y="1741777"/>
              <a:ext cx="914400" cy="914400"/>
            </a:xfrm>
            <a:prstGeom prst="rect">
              <a:avLst/>
            </a:prstGeom>
          </p:spPr>
        </p:pic>
        <p:cxnSp>
          <p:nvCxnSpPr>
            <p:cNvPr id="45" name="Straight Connector 44">
              <a:extLst>
                <a:ext uri="{FF2B5EF4-FFF2-40B4-BE49-F238E27FC236}">
                  <a16:creationId xmlns:a16="http://schemas.microsoft.com/office/drawing/2014/main" id="{AEE77AC1-8DD1-402F-81D1-1199707973D4}"/>
                </a:ext>
              </a:extLst>
            </p:cNvPr>
            <p:cNvCxnSpPr>
              <a:cxnSpLocks/>
            </p:cNvCxnSpPr>
            <p:nvPr/>
          </p:nvCxnSpPr>
          <p:spPr>
            <a:xfrm flipV="1">
              <a:off x="3575050" y="4715164"/>
              <a:ext cx="2841437" cy="110836"/>
            </a:xfrm>
            <a:prstGeom prst="line">
              <a:avLst/>
            </a:prstGeom>
            <a:ln w="28575">
              <a:gradFill>
                <a:gsLst>
                  <a:gs pos="0">
                    <a:srgbClr val="FEDCC3"/>
                  </a:gs>
                  <a:gs pos="5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9816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ADF1-FABD-4E8D-A657-99234983A36C}"/>
              </a:ext>
            </a:extLst>
          </p:cNvPr>
          <p:cNvSpPr>
            <a:spLocks noGrp="1"/>
          </p:cNvSpPr>
          <p:nvPr>
            <p:ph type="title"/>
          </p:nvPr>
        </p:nvSpPr>
        <p:spPr/>
        <p:txBody>
          <a:bodyPr/>
          <a:lstStyle/>
          <a:p>
            <a:r>
              <a:rPr lang="en-US" dirty="0"/>
              <a:t>Smith and Milner 1981</a:t>
            </a:r>
          </a:p>
        </p:txBody>
      </p:sp>
      <p:sp>
        <p:nvSpPr>
          <p:cNvPr id="3" name="Content Placeholder 2">
            <a:extLst>
              <a:ext uri="{FF2B5EF4-FFF2-40B4-BE49-F238E27FC236}">
                <a16:creationId xmlns:a16="http://schemas.microsoft.com/office/drawing/2014/main" id="{E69CF545-C4C4-4816-ADA4-DAF6F2263641}"/>
              </a:ext>
            </a:extLst>
          </p:cNvPr>
          <p:cNvSpPr>
            <a:spLocks noGrp="1"/>
          </p:cNvSpPr>
          <p:nvPr>
            <p:ph sz="half" idx="1"/>
          </p:nvPr>
        </p:nvSpPr>
        <p:spPr>
          <a:xfrm>
            <a:off x="838200" y="2043289"/>
            <a:ext cx="5181600" cy="4133674"/>
          </a:xfrm>
        </p:spPr>
        <p:txBody>
          <a:bodyPr/>
          <a:lstStyle/>
          <a:p>
            <a:r>
              <a:rPr lang="en-US" dirty="0"/>
              <a:t>Reconstruction in hippocampal damaged patients</a:t>
            </a:r>
          </a:p>
          <a:p>
            <a:r>
              <a:rPr lang="en-US" dirty="0"/>
              <a:t>Right temporal lobe patients showed a deficit in location memory immediately</a:t>
            </a:r>
          </a:p>
          <a:p>
            <a:r>
              <a:rPr lang="en-US" dirty="0"/>
              <a:t>Both temporal lobe damage patient groups showed location memory impairment after delays</a:t>
            </a:r>
          </a:p>
          <a:p>
            <a:endParaRPr lang="en-US" dirty="0"/>
          </a:p>
        </p:txBody>
      </p:sp>
      <p:pic>
        <p:nvPicPr>
          <p:cNvPr id="5" name="Content Placeholder 4">
            <a:extLst>
              <a:ext uri="{FF2B5EF4-FFF2-40B4-BE49-F238E27FC236}">
                <a16:creationId xmlns:a16="http://schemas.microsoft.com/office/drawing/2014/main" id="{950A2AA4-2CBC-437C-991E-ABDDECC3C7BE}"/>
              </a:ext>
            </a:extLst>
          </p:cNvPr>
          <p:cNvPicPr>
            <a:picLocks noGrp="1" noChangeAspect="1"/>
          </p:cNvPicPr>
          <p:nvPr>
            <p:ph sz="half" idx="2"/>
          </p:nvPr>
        </p:nvPicPr>
        <p:blipFill>
          <a:blip r:embed="rId2"/>
          <a:stretch>
            <a:fillRect/>
          </a:stretch>
        </p:blipFill>
        <p:spPr>
          <a:xfrm>
            <a:off x="7137383" y="1128739"/>
            <a:ext cx="4145286" cy="2941816"/>
          </a:xfrm>
          <a:prstGeom prst="rect">
            <a:avLst/>
          </a:prstGeom>
        </p:spPr>
      </p:pic>
      <p:pic>
        <p:nvPicPr>
          <p:cNvPr id="7" name="Picture 6">
            <a:extLst>
              <a:ext uri="{FF2B5EF4-FFF2-40B4-BE49-F238E27FC236}">
                <a16:creationId xmlns:a16="http://schemas.microsoft.com/office/drawing/2014/main" id="{8A7D7B60-D80C-411B-8D95-6091813588D9}"/>
              </a:ext>
            </a:extLst>
          </p:cNvPr>
          <p:cNvPicPr>
            <a:picLocks noChangeAspect="1"/>
          </p:cNvPicPr>
          <p:nvPr/>
        </p:nvPicPr>
        <p:blipFill>
          <a:blip r:embed="rId3"/>
          <a:stretch>
            <a:fillRect/>
          </a:stretch>
        </p:blipFill>
        <p:spPr>
          <a:xfrm>
            <a:off x="7582022" y="4285494"/>
            <a:ext cx="3256008" cy="2379868"/>
          </a:xfrm>
          <a:prstGeom prst="rect">
            <a:avLst/>
          </a:prstGeom>
        </p:spPr>
      </p:pic>
      <p:grpSp>
        <p:nvGrpSpPr>
          <p:cNvPr id="15" name="Group 14">
            <a:extLst>
              <a:ext uri="{FF2B5EF4-FFF2-40B4-BE49-F238E27FC236}">
                <a16:creationId xmlns:a16="http://schemas.microsoft.com/office/drawing/2014/main" id="{FA3E9BEC-5494-4276-8060-53673D315776}"/>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04D87F71-8FE1-49AC-AA3B-BB3D9530C77F}"/>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B6F65DAC-E362-4F95-AAD7-9E31D6AD60C8}"/>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3369C391-8B4B-4D00-B297-F8B71DA44D6B}"/>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884B1B3D-1F4E-45D0-AABC-8B182E733D23}"/>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DFA875AA-B348-4F2C-A3F5-156ED27F4C18}"/>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spTree>
    <p:extLst>
      <p:ext uri="{BB962C8B-B14F-4D97-AF65-F5344CB8AC3E}">
        <p14:creationId xmlns:p14="http://schemas.microsoft.com/office/powerpoint/2010/main" val="53954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ADF1-FABD-4E8D-A657-99234983A36C}"/>
              </a:ext>
            </a:extLst>
          </p:cNvPr>
          <p:cNvSpPr>
            <a:spLocks noGrp="1"/>
          </p:cNvSpPr>
          <p:nvPr>
            <p:ph type="title"/>
          </p:nvPr>
        </p:nvSpPr>
        <p:spPr/>
        <p:txBody>
          <a:bodyPr/>
          <a:lstStyle/>
          <a:p>
            <a:r>
              <a:rPr lang="en-US" dirty="0"/>
              <a:t>Smith and Milner 1981</a:t>
            </a:r>
            <a:br>
              <a:rPr lang="en-US" dirty="0"/>
            </a:br>
            <a:r>
              <a:rPr lang="en-US" sz="2200" dirty="0"/>
              <a:t>Item Memory</a:t>
            </a:r>
          </a:p>
        </p:txBody>
      </p:sp>
      <p:sp>
        <p:nvSpPr>
          <p:cNvPr id="3" name="Content Placeholder 2">
            <a:extLst>
              <a:ext uri="{FF2B5EF4-FFF2-40B4-BE49-F238E27FC236}">
                <a16:creationId xmlns:a16="http://schemas.microsoft.com/office/drawing/2014/main" id="{E69CF545-C4C4-4816-ADA4-DAF6F2263641}"/>
              </a:ext>
            </a:extLst>
          </p:cNvPr>
          <p:cNvSpPr>
            <a:spLocks noGrp="1"/>
          </p:cNvSpPr>
          <p:nvPr>
            <p:ph sz="half" idx="1"/>
          </p:nvPr>
        </p:nvSpPr>
        <p:spPr>
          <a:xfrm>
            <a:off x="838200" y="2043289"/>
            <a:ext cx="5181600" cy="4133674"/>
          </a:xfrm>
        </p:spPr>
        <p:txBody>
          <a:bodyPr/>
          <a:lstStyle/>
          <a:p>
            <a:r>
              <a:rPr lang="en-US" dirty="0"/>
              <a:t>No group differences in item memory with immediate test</a:t>
            </a:r>
          </a:p>
          <a:p>
            <a:r>
              <a:rPr lang="en-US" dirty="0"/>
              <a:t>Both temporal lobe damage patient groups showed item memory impairment after delays</a:t>
            </a:r>
          </a:p>
          <a:p>
            <a:r>
              <a:rPr lang="en-US" dirty="0"/>
              <a:t>Left temporal lobe patients were numerically worse than right temporal lobe patients</a:t>
            </a:r>
          </a:p>
          <a:p>
            <a:endParaRPr lang="en-US" dirty="0"/>
          </a:p>
        </p:txBody>
      </p:sp>
      <p:pic>
        <p:nvPicPr>
          <p:cNvPr id="5" name="Content Placeholder 4">
            <a:extLst>
              <a:ext uri="{FF2B5EF4-FFF2-40B4-BE49-F238E27FC236}">
                <a16:creationId xmlns:a16="http://schemas.microsoft.com/office/drawing/2014/main" id="{950A2AA4-2CBC-437C-991E-ABDDECC3C7BE}"/>
              </a:ext>
            </a:extLst>
          </p:cNvPr>
          <p:cNvPicPr>
            <a:picLocks noGrp="1" noChangeAspect="1"/>
          </p:cNvPicPr>
          <p:nvPr>
            <p:ph sz="half" idx="2"/>
          </p:nvPr>
        </p:nvPicPr>
        <p:blipFill>
          <a:blip r:embed="rId2"/>
          <a:stretch>
            <a:fillRect/>
          </a:stretch>
        </p:blipFill>
        <p:spPr>
          <a:xfrm>
            <a:off x="7137383" y="1128739"/>
            <a:ext cx="4145286" cy="2941816"/>
          </a:xfrm>
          <a:prstGeom prst="rect">
            <a:avLst/>
          </a:prstGeom>
        </p:spPr>
      </p:pic>
      <p:grpSp>
        <p:nvGrpSpPr>
          <p:cNvPr id="15" name="Group 14">
            <a:extLst>
              <a:ext uri="{FF2B5EF4-FFF2-40B4-BE49-F238E27FC236}">
                <a16:creationId xmlns:a16="http://schemas.microsoft.com/office/drawing/2014/main" id="{FA3E9BEC-5494-4276-8060-53673D315776}"/>
              </a:ext>
            </a:extLst>
          </p:cNvPr>
          <p:cNvGrpSpPr/>
          <p:nvPr/>
        </p:nvGrpSpPr>
        <p:grpSpPr>
          <a:xfrm>
            <a:off x="0" y="-1321"/>
            <a:ext cx="12192000" cy="219435"/>
            <a:chOff x="0" y="-1321"/>
            <a:chExt cx="12192000" cy="219435"/>
          </a:xfrm>
        </p:grpSpPr>
        <p:sp>
          <p:nvSpPr>
            <p:cNvPr id="16" name="Rectangle 15">
              <a:extLst>
                <a:ext uri="{FF2B5EF4-FFF2-40B4-BE49-F238E27FC236}">
                  <a16:creationId xmlns:a16="http://schemas.microsoft.com/office/drawing/2014/main" id="{04D87F71-8FE1-49AC-AA3B-BB3D9530C77F}"/>
                </a:ext>
              </a:extLst>
            </p:cNvPr>
            <p:cNvSpPr/>
            <p:nvPr/>
          </p:nvSpPr>
          <p:spPr>
            <a:xfrm>
              <a:off x="0" y="0"/>
              <a:ext cx="2130804" cy="2181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Introduction</a:t>
              </a:r>
            </a:p>
          </p:txBody>
        </p:sp>
        <p:sp>
          <p:nvSpPr>
            <p:cNvPr id="17" name="Rectangle 16">
              <a:extLst>
                <a:ext uri="{FF2B5EF4-FFF2-40B4-BE49-F238E27FC236}">
                  <a16:creationId xmlns:a16="http://schemas.microsoft.com/office/drawing/2014/main" id="{B6F65DAC-E362-4F95-AAD7-9E31D6AD60C8}"/>
                </a:ext>
              </a:extLst>
            </p:cNvPr>
            <p:cNvSpPr/>
            <p:nvPr/>
          </p:nvSpPr>
          <p:spPr>
            <a:xfrm>
              <a:off x="2134300"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Reconstructing Relational Information</a:t>
              </a:r>
            </a:p>
          </p:txBody>
        </p:sp>
        <p:sp>
          <p:nvSpPr>
            <p:cNvPr id="18" name="Rectangle 17">
              <a:extLst>
                <a:ext uri="{FF2B5EF4-FFF2-40B4-BE49-F238E27FC236}">
                  <a16:creationId xmlns:a16="http://schemas.microsoft.com/office/drawing/2014/main" id="{3369C391-8B4B-4D00-B297-F8B71DA44D6B}"/>
                </a:ext>
              </a:extLst>
            </p:cNvPr>
            <p:cNvSpPr/>
            <p:nvPr/>
          </p:nvSpPr>
          <p:spPr>
            <a:xfrm>
              <a:off x="4756558" y="-1321"/>
              <a:ext cx="2663505"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Reconstruction</a:t>
              </a:r>
            </a:p>
          </p:txBody>
        </p:sp>
        <p:sp>
          <p:nvSpPr>
            <p:cNvPr id="19" name="Rectangle 18">
              <a:extLst>
                <a:ext uri="{FF2B5EF4-FFF2-40B4-BE49-F238E27FC236}">
                  <a16:creationId xmlns:a16="http://schemas.microsoft.com/office/drawing/2014/main" id="{884B1B3D-1F4E-45D0-AABC-8B182E733D23}"/>
                </a:ext>
              </a:extLst>
            </p:cNvPr>
            <p:cNvSpPr/>
            <p:nvPr/>
          </p:nvSpPr>
          <p:spPr>
            <a:xfrm>
              <a:off x="7420063" y="0"/>
              <a:ext cx="2641133"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Spatiotemporal Navigation</a:t>
              </a:r>
            </a:p>
          </p:txBody>
        </p:sp>
        <p:sp>
          <p:nvSpPr>
            <p:cNvPr id="20" name="Rectangle 19">
              <a:extLst>
                <a:ext uri="{FF2B5EF4-FFF2-40B4-BE49-F238E27FC236}">
                  <a16:creationId xmlns:a16="http://schemas.microsoft.com/office/drawing/2014/main" id="{DFA875AA-B348-4F2C-A3F5-156ED27F4C18}"/>
                </a:ext>
              </a:extLst>
            </p:cNvPr>
            <p:cNvSpPr/>
            <p:nvPr/>
          </p:nvSpPr>
          <p:spPr>
            <a:xfrm>
              <a:off x="10061196" y="0"/>
              <a:ext cx="2130804" cy="2181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Conclusion</a:t>
              </a:r>
            </a:p>
          </p:txBody>
        </p:sp>
      </p:grpSp>
      <p:pic>
        <p:nvPicPr>
          <p:cNvPr id="12" name="Picture 11">
            <a:extLst>
              <a:ext uri="{FF2B5EF4-FFF2-40B4-BE49-F238E27FC236}">
                <a16:creationId xmlns:a16="http://schemas.microsoft.com/office/drawing/2014/main" id="{E4AD8F60-26E7-4009-BC59-C2B75C2F0034}"/>
              </a:ext>
            </a:extLst>
          </p:cNvPr>
          <p:cNvPicPr>
            <a:picLocks noChangeAspect="1"/>
          </p:cNvPicPr>
          <p:nvPr/>
        </p:nvPicPr>
        <p:blipFill>
          <a:blip r:embed="rId3"/>
          <a:stretch>
            <a:fillRect/>
          </a:stretch>
        </p:blipFill>
        <p:spPr>
          <a:xfrm>
            <a:off x="7702925" y="4231120"/>
            <a:ext cx="3014201" cy="2488616"/>
          </a:xfrm>
          <a:prstGeom prst="rect">
            <a:avLst/>
          </a:prstGeom>
        </p:spPr>
      </p:pic>
    </p:spTree>
    <p:extLst>
      <p:ext uri="{BB962C8B-B14F-4D97-AF65-F5344CB8AC3E}">
        <p14:creationId xmlns:p14="http://schemas.microsoft.com/office/powerpoint/2010/main" val="141236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3.9"/>
</p:tagLst>
</file>

<file path=ppt/tags/tag2.xml><?xml version="1.0" encoding="utf-8"?>
<p:tagLst xmlns:a="http://schemas.openxmlformats.org/drawingml/2006/main" xmlns:r="http://schemas.openxmlformats.org/officeDocument/2006/relationships" xmlns:p="http://schemas.openxmlformats.org/presentationml/2006/main">
  <p:tag name="TIMING" val="|2.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lumMod val="40000"/>
              <a:lumOff val="6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outerShdw blurRad="25400" dir="17880000">
            <a:srgbClr val="000000">
              <a:alpha val="46000"/>
            </a:srgbClr>
          </a:outerShdw>
        </a:effectLst>
      </a:spPr>
      <a:bodyPr vert="horz" lIns="91440" tIns="45720" rIns="91440" bIns="45720" rtlCol="0" anchor="t">
        <a:norm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1015</TotalTime>
  <Words>5523</Words>
  <Application>Microsoft Office PowerPoint</Application>
  <PresentationFormat>Widescreen</PresentationFormat>
  <Paragraphs>904</Paragraphs>
  <Slides>73</Slides>
  <Notes>11</Notes>
  <HiddenSlides>27</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Calibri Light</vt:lpstr>
      <vt:lpstr>Cambria Math</vt:lpstr>
      <vt:lpstr>Times New Roman</vt:lpstr>
      <vt:lpstr>Office Theme</vt:lpstr>
      <vt:lpstr>Spatiotemporal Reconstruction,  Navigation, and Relational Memory in the Hippocampus </vt:lpstr>
      <vt:lpstr>Outline</vt:lpstr>
      <vt:lpstr>What is reconstruction?</vt:lpstr>
      <vt:lpstr>Real-World Reconstruction</vt:lpstr>
      <vt:lpstr>Episodic Memory</vt:lpstr>
      <vt:lpstr>Reconstruction Tasks</vt:lpstr>
      <vt:lpstr>Alternative Reconstruction Domains</vt:lpstr>
      <vt:lpstr>Smith and Milner 1981</vt:lpstr>
      <vt:lpstr>Smith and Milner 1981 Item Memory</vt:lpstr>
      <vt:lpstr>Jeneson et al. 2010 &amp; Watson et al. 2013</vt:lpstr>
      <vt:lpstr>Models of Information in Reconstruction</vt:lpstr>
      <vt:lpstr>Bringing it All Together</vt:lpstr>
      <vt:lpstr>Reconstructing Relational Information</vt:lpstr>
      <vt:lpstr>Patient Demographics</vt:lpstr>
      <vt:lpstr>Spatial Reconstruction The iPosition Task</vt:lpstr>
      <vt:lpstr>Traditional Analysis Misplacement</vt:lpstr>
      <vt:lpstr>Reconstruction Relations Relation Types</vt:lpstr>
      <vt:lpstr>Reconstruction Errors Better Than Just Misplacement</vt:lpstr>
      <vt:lpstr>Hippocampal Damaged Patients Misplacement After Error Correction</vt:lpstr>
      <vt:lpstr>Identity-Location Relational Errors</vt:lpstr>
      <vt:lpstr>Hippocampal Damaged Patients (cont.) Misplacement After Error Correction</vt:lpstr>
      <vt:lpstr>Huttenlocker &amp; Presson 1979</vt:lpstr>
      <vt:lpstr>Global Item-Environment and Item-Item  Relational Errors Transformations</vt:lpstr>
      <vt:lpstr>Invariance of Relational Information in Reconstruction under Transformations</vt:lpstr>
      <vt:lpstr>Transformation Metrics</vt:lpstr>
      <vt:lpstr>Compound Identity-location Relational Errors Swaps and Cycles</vt:lpstr>
      <vt:lpstr>Compound Relational Errors Reanalysis with Watson et al. 2013</vt:lpstr>
      <vt:lpstr>Compound Relational Errors Cycles and Swaps</vt:lpstr>
      <vt:lpstr>Identity-Location Errors Across Set Size Reanalysis of Data from Watson et al. 2013</vt:lpstr>
      <vt:lpstr>What is “Chance Level” for compound errors?</vt:lpstr>
      <vt:lpstr>How We Choose Target Locations</vt:lpstr>
      <vt:lpstr>“Chance Levels” with Target Location Constraint</vt:lpstr>
      <vt:lpstr>MRE and DTI Measures</vt:lpstr>
      <vt:lpstr>SMI Transformations</vt:lpstr>
      <vt:lpstr>Depression and True Swaps</vt:lpstr>
      <vt:lpstr>Special Mention: Epilepsy and Reconstruction Errors</vt:lpstr>
      <vt:lpstr>How We Treat Categorical Data</vt:lpstr>
      <vt:lpstr>Within and Across Category Swaps</vt:lpstr>
      <vt:lpstr>Take-Aways</vt:lpstr>
      <vt:lpstr>MSL iPosition Pipeline</vt:lpstr>
      <vt:lpstr>Memory  During  Time Travel</vt:lpstr>
      <vt:lpstr>Episodic Memory</vt:lpstr>
      <vt:lpstr>Hippocampal Cell Populations (place cells)</vt:lpstr>
      <vt:lpstr>Hippocampal Cell Populations (time cells)</vt:lpstr>
      <vt:lpstr>Zacks et al. 2007</vt:lpstr>
      <vt:lpstr>Davachi et al. 2013</vt:lpstr>
      <vt:lpstr>Davachi et al. 2013 (cont.)</vt:lpstr>
      <vt:lpstr>Three Worlds Collide</vt:lpstr>
      <vt:lpstr>Spatial Reconstruction in VR</vt:lpstr>
      <vt:lpstr>Context Boundary Effects</vt:lpstr>
      <vt:lpstr>Tulving’s Time Travel</vt:lpstr>
      <vt:lpstr>Spatiotemporal Reconstruction in VR</vt:lpstr>
      <vt:lpstr>Spatiotemporal Reconstruction in VR (cont.)</vt:lpstr>
      <vt:lpstr>Overall Performance</vt:lpstr>
      <vt:lpstr>Event Errors</vt:lpstr>
      <vt:lpstr>Identity-location Errors in Space vs. Time</vt:lpstr>
      <vt:lpstr>Spatial Context Boundary Effects with Temporal Contexts</vt:lpstr>
      <vt:lpstr>Context and Relational Memory</vt:lpstr>
      <vt:lpstr>Temporal Context Boundary Effects</vt:lpstr>
      <vt:lpstr>Take-Aways</vt:lpstr>
      <vt:lpstr>Spatiotemporal Navigation, Sampling, and Information In-The-Moment in Virtual Reality </vt:lpstr>
      <vt:lpstr>Spatial Distance and Temporal Distance</vt:lpstr>
      <vt:lpstr>Study Exploration vs. Test Metrics</vt:lpstr>
      <vt:lpstr>Fractal Dimension (FD)</vt:lpstr>
      <vt:lpstr>Kernel Density Estimation of Spatiotemporal Exploration</vt:lpstr>
      <vt:lpstr>Planned Path Analyses</vt:lpstr>
      <vt:lpstr>Order Information Metrics</vt:lpstr>
      <vt:lpstr>Kendall Tau Distance Item-Wise and Reflection</vt:lpstr>
      <vt:lpstr>Contiguity Distance Rearrangement</vt:lpstr>
      <vt:lpstr>Trial-Over-Trial Flow</vt:lpstr>
      <vt:lpstr>Planned Path Analyses</vt:lpstr>
      <vt:lpstr>Hypotheses</vt:lpstr>
      <vt:lpstr>Overall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Relational Information</dc:title>
  <dc:creator>Kevin H</dc:creator>
  <cp:lastModifiedBy>Kevin H</cp:lastModifiedBy>
  <cp:revision>103</cp:revision>
  <dcterms:created xsi:type="dcterms:W3CDTF">2017-10-31T16:15:18Z</dcterms:created>
  <dcterms:modified xsi:type="dcterms:W3CDTF">2018-01-04T21:34:16Z</dcterms:modified>
</cp:coreProperties>
</file>